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5" r:id="rId2"/>
    <p:sldId id="480" r:id="rId3"/>
    <p:sldId id="503" r:id="rId4"/>
    <p:sldId id="491" r:id="rId5"/>
    <p:sldId id="359" r:id="rId6"/>
    <p:sldId id="482" r:id="rId7"/>
    <p:sldId id="485" r:id="rId8"/>
    <p:sldId id="483" r:id="rId9"/>
    <p:sldId id="487" r:id="rId10"/>
    <p:sldId id="484" r:id="rId11"/>
    <p:sldId id="486" r:id="rId12"/>
    <p:sldId id="494" r:id="rId13"/>
    <p:sldId id="493" r:id="rId14"/>
    <p:sldId id="488" r:id="rId15"/>
    <p:sldId id="495" r:id="rId16"/>
    <p:sldId id="481" r:id="rId17"/>
    <p:sldId id="501" r:id="rId18"/>
    <p:sldId id="489" r:id="rId19"/>
    <p:sldId id="490" r:id="rId20"/>
    <p:sldId id="390" r:id="rId21"/>
    <p:sldId id="499" r:id="rId22"/>
    <p:sldId id="500" r:id="rId23"/>
    <p:sldId id="498" r:id="rId24"/>
    <p:sldId id="391" r:id="rId25"/>
    <p:sldId id="392" r:id="rId26"/>
    <p:sldId id="393" r:id="rId27"/>
    <p:sldId id="49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D906"/>
    <a:srgbClr val="86FF0D"/>
    <a:srgbClr val="0DFF0D"/>
    <a:srgbClr val="A3FF0D"/>
    <a:srgbClr val="CBFF0D"/>
    <a:srgbClr val="C4FC10"/>
    <a:srgbClr val="E8FF0D"/>
    <a:srgbClr val="FDCA0F"/>
    <a:srgbClr val="FF580D"/>
    <a:srgbClr val="A2FC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77" autoAdjust="0"/>
    <p:restoredTop sz="89018" autoAdjust="0"/>
  </p:normalViewPr>
  <p:slideViewPr>
    <p:cSldViewPr snapToGrid="0"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6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38E756-A7E5-4334-A3DD-55D8C7F8C2D2}" type="datetimeFigureOut">
              <a:rPr lang="en-US" smtClean="0"/>
              <a:pPr/>
              <a:t>17-Aug-12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68DB47-F662-4205-A3B0-027FEC6FB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E0C98-C200-439E-89B2-D1F27EB8D628}" type="datetimeFigureOut">
              <a:rPr lang="en-US" smtClean="0"/>
              <a:pPr/>
              <a:t>17-Aug-12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AF50FA-0144-4D80-85CA-35CCE89E7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factors that affect the interactions between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UIS is better than RW</a:t>
            </a:r>
          </a:p>
          <a:p>
            <a:r>
              <a:rPr lang="en-US" dirty="0" smtClean="0"/>
              <a:t>Star sampling is several times better than induced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cliques in </a:t>
            </a:r>
            <a:r>
              <a:rPr lang="en-US" dirty="0" err="1" smtClean="0"/>
              <a:t>arabic</a:t>
            </a:r>
            <a:r>
              <a:rPr lang="en-US" dirty="0" smtClean="0"/>
              <a:t>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F3654-563D-4289-B7FA-DC873BEE2D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From a randomly sampled set of nodes we infer a valid topology!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From a randomly sampled set of nodes we infer a valid topology!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this correction, we:</a:t>
            </a:r>
          </a:p>
          <a:p>
            <a:pPr>
              <a:buFontTx/>
              <a:buChar char="-"/>
            </a:pPr>
            <a:r>
              <a:rPr lang="en-US" dirty="0" smtClean="0"/>
              <a:t>Underestimate</a:t>
            </a:r>
            <a:r>
              <a:rPr lang="en-US" baseline="0" dirty="0" smtClean="0"/>
              <a:t> the relative size of India in FB by 50%</a:t>
            </a:r>
          </a:p>
          <a:p>
            <a:pPr>
              <a:buFontTx/>
              <a:buChar char="-"/>
            </a:pPr>
            <a:r>
              <a:rPr lang="en-US" dirty="0" smtClean="0"/>
              <a:t>Overestimate</a:t>
            </a:r>
            <a:r>
              <a:rPr lang="en-US" baseline="0" dirty="0" smtClean="0"/>
              <a:t> the average node degree (number of friends) in FB by more than 200%</a:t>
            </a:r>
          </a:p>
          <a:p>
            <a:pPr>
              <a:buFontTx/>
              <a:buChar char="-"/>
            </a:pP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this correction, we:</a:t>
            </a:r>
          </a:p>
          <a:p>
            <a:pPr>
              <a:buFontTx/>
              <a:buChar char="-"/>
            </a:pPr>
            <a:r>
              <a:rPr lang="en-US" dirty="0" smtClean="0"/>
              <a:t>Underestimate</a:t>
            </a:r>
            <a:r>
              <a:rPr lang="en-US" baseline="0" dirty="0" smtClean="0"/>
              <a:t> the relative size of India in FB by 50%</a:t>
            </a:r>
          </a:p>
          <a:p>
            <a:pPr>
              <a:buFontTx/>
              <a:buChar char="-"/>
            </a:pPr>
            <a:r>
              <a:rPr lang="en-US" dirty="0" smtClean="0"/>
              <a:t>Overestimate</a:t>
            </a:r>
            <a:r>
              <a:rPr lang="en-US" baseline="0" dirty="0" smtClean="0"/>
              <a:t> the average node degree (number of friends) in FB by more than 200%</a:t>
            </a:r>
          </a:p>
          <a:p>
            <a:pPr>
              <a:buFontTx/>
              <a:buChar char="-"/>
            </a:pP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D4F3-A6FD-42C4-990C-E7AC8A624D36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7B05-A3EB-416B-97E7-519BEBC01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4318-3455-4D95-87CC-F86CDE527241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B58C-D2B8-4A5F-994E-6244AA30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BA71-9AF4-4099-B6D2-6E8281E99FC3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1CD3-E606-4643-9EE8-193DD47B1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B74E-BDF8-4809-B534-FFC151CCEB8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CEC2-9BB3-4F55-8D38-BA6E701DEDA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A24-33A2-453B-964F-64FCA73E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0105-2458-4A96-9A83-DC926974686C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DBA8-EA1F-443F-909D-C7622D834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E336-27DA-413F-8FC3-81AD59AAA033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CD75-78CC-4B11-812B-66CC30A7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F25-2CCB-4850-B576-018DCEF2194F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C516-166D-46E9-B1FE-F7868BE32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B095-4B1B-44E1-AB01-B242C6A3950D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0698-FAAB-4BF9-8655-A8000566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4BC9-2042-4F76-BB0B-A1AF66A2C41C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A6FC-E70A-4654-8B7D-6824CC17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917A-E885-44C0-B335-D99B27E50929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053E-CB19-483C-8866-E9F50CA23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A38E-E904-4029-A6B3-8B94B3F69F88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0012-D112-4AA7-9B2E-D0F51663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6DE3C-F52F-4659-9CA4-5CF047E110E3}" type="datetimeFigureOut">
              <a:rPr lang="en-US"/>
              <a:pPr>
                <a:defRPr/>
              </a:pPr>
              <a:t>17-Aug-12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D38228-E9EC-44B9-8CE5-4E3FB34AF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0A8BB-DA04-4AC4-B0D9-21AF8BDD2A9A}" type="slidenum">
              <a:rPr lang="fr-CH" smtClean="0"/>
              <a:pPr/>
              <a:t>1</a:t>
            </a:fld>
            <a:endParaRPr lang="fr-CH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7117"/>
            <a:ext cx="9144000" cy="1876425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Coarse-Grained Topology Estimation via Graph Sampling</a:t>
            </a:r>
            <a:endParaRPr lang="fr-CH" dirty="0" smtClean="0">
              <a:latin typeface="+mn-lt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41375" y="3447678"/>
            <a:ext cx="75072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fr-CH" sz="2400" u="sng" dirty="0" err="1">
                <a:latin typeface="+mn-lt"/>
              </a:rPr>
              <a:t>Maciej</a:t>
            </a:r>
            <a:r>
              <a:rPr lang="fr-CH" sz="2400" u="sng" dirty="0">
                <a:latin typeface="+mn-lt"/>
              </a:rPr>
              <a:t> </a:t>
            </a:r>
            <a:r>
              <a:rPr lang="fr-CH" sz="2400" u="sng" dirty="0" smtClean="0">
                <a:latin typeface="+mn-lt"/>
              </a:rPr>
              <a:t>Kurant</a:t>
            </a:r>
            <a:r>
              <a:rPr lang="fr-CH" sz="2400" baseline="30000" dirty="0" smtClean="0">
                <a:latin typeface="+mn-lt"/>
              </a:rPr>
              <a:t>1</a:t>
            </a:r>
            <a:r>
              <a:rPr lang="fr-CH" sz="2400" dirty="0" smtClean="0">
                <a:latin typeface="+mn-lt"/>
              </a:rPr>
              <a:t> </a:t>
            </a:r>
          </a:p>
          <a:p>
            <a:pPr algn="ctr">
              <a:spcBef>
                <a:spcPct val="10000"/>
              </a:spcBef>
            </a:pPr>
            <a:r>
              <a:rPr lang="fr-CH" sz="2400" dirty="0" smtClean="0">
                <a:latin typeface="+mn-lt"/>
              </a:rPr>
              <a:t>Minas Gjoka</a:t>
            </a:r>
            <a:r>
              <a:rPr lang="fr-CH" sz="2400" baseline="30000" dirty="0" smtClean="0">
                <a:latin typeface="+mn-lt"/>
              </a:rPr>
              <a:t>2</a:t>
            </a:r>
          </a:p>
          <a:p>
            <a:pPr algn="ctr">
              <a:spcBef>
                <a:spcPct val="10000"/>
              </a:spcBef>
            </a:pPr>
            <a:r>
              <a:rPr lang="en-US" sz="2400" dirty="0" smtClean="0">
                <a:latin typeface="+mn-lt"/>
              </a:rPr>
              <a:t>Yan Wang</a:t>
            </a:r>
            <a:r>
              <a:rPr lang="en-US" sz="2400" baseline="30000" dirty="0" smtClean="0">
                <a:latin typeface="+mn-lt"/>
              </a:rPr>
              <a:t>2</a:t>
            </a:r>
          </a:p>
          <a:p>
            <a:pPr algn="ctr">
              <a:spcBef>
                <a:spcPct val="10000"/>
              </a:spcBef>
            </a:pPr>
            <a:r>
              <a:rPr lang="en-US" sz="2400" dirty="0" smtClean="0">
                <a:latin typeface="+mn-lt"/>
              </a:rPr>
              <a:t>Zack W. Almquist</a:t>
            </a:r>
            <a:r>
              <a:rPr lang="en-US" sz="2400" baseline="30000" dirty="0" smtClean="0">
                <a:latin typeface="+mn-lt"/>
              </a:rPr>
              <a:t>2</a:t>
            </a:r>
          </a:p>
          <a:p>
            <a:pPr algn="ctr">
              <a:spcBef>
                <a:spcPct val="10000"/>
              </a:spcBef>
            </a:pPr>
            <a:r>
              <a:rPr lang="fr-CH" sz="2400" dirty="0" smtClean="0">
                <a:latin typeface="+mn-lt"/>
              </a:rPr>
              <a:t>Carter T. Butts</a:t>
            </a:r>
            <a:r>
              <a:rPr lang="fr-CH" sz="2400" baseline="30000" dirty="0" smtClean="0">
                <a:latin typeface="+mn-lt"/>
              </a:rPr>
              <a:t>2</a:t>
            </a:r>
            <a:endParaRPr lang="fr-CH" sz="2400" baseline="30000" dirty="0">
              <a:latin typeface="+mn-lt"/>
            </a:endParaRPr>
          </a:p>
          <a:p>
            <a:pPr algn="ctr">
              <a:spcBef>
                <a:spcPct val="10000"/>
              </a:spcBef>
            </a:pPr>
            <a:r>
              <a:rPr lang="fr-CH" sz="2400" dirty="0" err="1">
                <a:latin typeface="+mn-lt"/>
              </a:rPr>
              <a:t>Athina</a:t>
            </a:r>
            <a:r>
              <a:rPr lang="fr-CH" sz="2400" dirty="0">
                <a:latin typeface="+mn-lt"/>
              </a:rPr>
              <a:t> </a:t>
            </a:r>
            <a:r>
              <a:rPr lang="fr-CH" sz="2400" dirty="0" smtClean="0">
                <a:latin typeface="+mn-lt"/>
              </a:rPr>
              <a:t>Markopoulou</a:t>
            </a:r>
            <a:r>
              <a:rPr lang="fr-CH" sz="2400" baseline="30000" dirty="0" smtClean="0">
                <a:latin typeface="+mn-lt"/>
              </a:rPr>
              <a:t>2</a:t>
            </a:r>
          </a:p>
          <a:p>
            <a:pPr algn="ctr">
              <a:spcBef>
                <a:spcPct val="10000"/>
              </a:spcBef>
            </a:pPr>
            <a:endParaRPr lang="fr-CH" sz="2400" baseline="30000" dirty="0" smtClean="0">
              <a:latin typeface="+mn-lt"/>
            </a:endParaRPr>
          </a:p>
          <a:p>
            <a:pPr algn="ctr">
              <a:spcBef>
                <a:spcPct val="10000"/>
              </a:spcBef>
            </a:pPr>
            <a:r>
              <a:rPr lang="fr-CH" sz="2000" baseline="30000" dirty="0" smtClean="0">
                <a:latin typeface="+mn-lt"/>
              </a:rPr>
              <a:t>1</a:t>
            </a:r>
            <a:r>
              <a:rPr lang="fr-CH" sz="2000" dirty="0" smtClean="0">
                <a:latin typeface="+mn-lt"/>
              </a:rPr>
              <a:t>ETHZ,   </a:t>
            </a:r>
            <a:r>
              <a:rPr lang="fr-CH" sz="2000" baseline="30000" dirty="0" smtClean="0">
                <a:latin typeface="+mn-lt"/>
              </a:rPr>
              <a:t>2</a:t>
            </a:r>
            <a:r>
              <a:rPr lang="fr-CH" sz="2000" dirty="0" smtClean="0">
                <a:latin typeface="+mn-lt"/>
              </a:rPr>
              <a:t>UC Irvine</a:t>
            </a:r>
            <a:endParaRPr lang="fr-CH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700" y="6440905"/>
            <a:ext cx="24003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17 Aug 2012, WOSN</a:t>
            </a:r>
            <a:endParaRPr lang="en-US" sz="1400" dirty="0">
              <a:latin typeface="+mn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215709" y="1905995"/>
            <a:ext cx="2185019" cy="1818280"/>
            <a:chOff x="1828799" y="1877420"/>
            <a:chExt cx="1829104" cy="1522103"/>
          </a:xfrm>
        </p:grpSpPr>
        <p:cxnSp>
          <p:nvCxnSpPr>
            <p:cNvPr id="10" name="Straight Connector 9"/>
            <p:cNvCxnSpPr>
              <a:stCxn id="42" idx="0"/>
              <a:endCxn id="40" idx="4"/>
            </p:cNvCxnSpPr>
            <p:nvPr/>
          </p:nvCxnSpPr>
          <p:spPr bwMode="auto">
            <a:xfrm rot="16200000" flipV="1">
              <a:off x="3090314" y="2814758"/>
              <a:ext cx="292316" cy="81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4" idx="7"/>
              <a:endCxn id="57" idx="3"/>
            </p:cNvCxnSpPr>
            <p:nvPr/>
          </p:nvCxnSpPr>
          <p:spPr bwMode="auto">
            <a:xfrm rot="5400000" flipH="1" flipV="1">
              <a:off x="2655391" y="2431948"/>
              <a:ext cx="265009" cy="164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6" idx="4"/>
              <a:endCxn id="32" idx="0"/>
            </p:cNvCxnSpPr>
            <p:nvPr/>
          </p:nvCxnSpPr>
          <p:spPr bwMode="auto">
            <a:xfrm rot="16200000" flipH="1">
              <a:off x="3400377" y="2559743"/>
              <a:ext cx="288701" cy="98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7" idx="6"/>
              <a:endCxn id="56" idx="2"/>
            </p:cNvCxnSpPr>
            <p:nvPr/>
          </p:nvCxnSpPr>
          <p:spPr bwMode="auto">
            <a:xfrm>
              <a:off x="2970589" y="2340253"/>
              <a:ext cx="460961" cy="60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2" idx="3"/>
              <a:endCxn id="42" idx="7"/>
            </p:cNvCxnSpPr>
            <p:nvPr/>
          </p:nvCxnSpPr>
          <p:spPr bwMode="auto">
            <a:xfrm rot="5400000">
              <a:off x="3355555" y="2825541"/>
              <a:ext cx="156581" cy="230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3"/>
              <a:endCxn id="33" idx="7"/>
            </p:cNvCxnSpPr>
            <p:nvPr/>
          </p:nvCxnSpPr>
          <p:spPr bwMode="auto">
            <a:xfrm rot="5400000">
              <a:off x="3071223" y="3091959"/>
              <a:ext cx="154478" cy="174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1" idx="7"/>
              <a:endCxn id="44" idx="3"/>
            </p:cNvCxnSpPr>
            <p:nvPr/>
          </p:nvCxnSpPr>
          <p:spPr bwMode="auto">
            <a:xfrm rot="5400000" flipH="1" flipV="1">
              <a:off x="2443180" y="2663849"/>
              <a:ext cx="113262" cy="24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1" idx="4"/>
              <a:endCxn id="29" idx="0"/>
            </p:cNvCxnSpPr>
            <p:nvPr/>
          </p:nvCxnSpPr>
          <p:spPr bwMode="auto">
            <a:xfrm rot="5400000">
              <a:off x="2195761" y="3038565"/>
              <a:ext cx="222884" cy="49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0" idx="5"/>
              <a:endCxn id="31" idx="2"/>
            </p:cNvCxnSpPr>
            <p:nvPr/>
          </p:nvCxnSpPr>
          <p:spPr bwMode="auto">
            <a:xfrm rot="16200000" flipH="1">
              <a:off x="2054164" y="2674163"/>
              <a:ext cx="130571" cy="297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0" idx="4"/>
              <a:endCxn id="34" idx="0"/>
            </p:cNvCxnSpPr>
            <p:nvPr/>
          </p:nvCxnSpPr>
          <p:spPr bwMode="auto">
            <a:xfrm rot="5400000">
              <a:off x="1794814" y="2872662"/>
              <a:ext cx="232170" cy="36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4" idx="5"/>
              <a:endCxn id="29" idx="2"/>
            </p:cNvCxnSpPr>
            <p:nvPr/>
          </p:nvCxnSpPr>
          <p:spPr bwMode="auto">
            <a:xfrm rot="16200000" flipH="1">
              <a:off x="2021836" y="3031846"/>
              <a:ext cx="117704" cy="28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9" idx="5"/>
              <a:endCxn id="41" idx="2"/>
            </p:cNvCxnSpPr>
            <p:nvPr/>
          </p:nvCxnSpPr>
          <p:spPr bwMode="auto">
            <a:xfrm rot="16200000" flipH="1">
              <a:off x="2414507" y="3184515"/>
              <a:ext cx="65705" cy="246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1" idx="6"/>
              <a:endCxn id="33" idx="2"/>
            </p:cNvCxnSpPr>
            <p:nvPr/>
          </p:nvCxnSpPr>
          <p:spPr bwMode="auto">
            <a:xfrm flipV="1">
              <a:off x="2688375" y="3301497"/>
              <a:ext cx="263874" cy="39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8" idx="6"/>
              <a:endCxn id="57" idx="2"/>
            </p:cNvCxnSpPr>
            <p:nvPr/>
          </p:nvCxnSpPr>
          <p:spPr bwMode="auto">
            <a:xfrm flipV="1">
              <a:off x="2379166" y="2340253"/>
              <a:ext cx="473841" cy="71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8" idx="5"/>
              <a:endCxn id="44" idx="1"/>
            </p:cNvCxnSpPr>
            <p:nvPr/>
          </p:nvCxnSpPr>
          <p:spPr bwMode="auto">
            <a:xfrm rot="16200000" flipH="1">
              <a:off x="2396645" y="2421008"/>
              <a:ext cx="189593" cy="2619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0" idx="7"/>
              <a:endCxn id="58" idx="3"/>
            </p:cNvCxnSpPr>
            <p:nvPr/>
          </p:nvCxnSpPr>
          <p:spPr bwMode="auto">
            <a:xfrm rot="5400000" flipH="1" flipV="1">
              <a:off x="2011739" y="2416161"/>
              <a:ext cx="217384" cy="2994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8" idx="4"/>
              <a:endCxn id="31" idx="0"/>
            </p:cNvCxnSpPr>
            <p:nvPr/>
          </p:nvCxnSpPr>
          <p:spPr bwMode="auto">
            <a:xfrm rot="16200000" flipH="1">
              <a:off x="2149411" y="2641768"/>
              <a:ext cx="348534" cy="16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7" idx="5"/>
              <a:endCxn id="40" idx="1"/>
            </p:cNvCxnSpPr>
            <p:nvPr/>
          </p:nvCxnSpPr>
          <p:spPr bwMode="auto">
            <a:xfrm rot="16200000" flipH="1">
              <a:off x="2940084" y="2395060"/>
              <a:ext cx="227342" cy="200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4" idx="6"/>
              <a:endCxn id="40" idx="2"/>
            </p:cNvCxnSpPr>
            <p:nvPr/>
          </p:nvCxnSpPr>
          <p:spPr bwMode="auto">
            <a:xfrm flipV="1">
              <a:off x="2722784" y="2650640"/>
              <a:ext cx="414137" cy="37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2223564" y="3174854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1870346" y="2657376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2268190" y="2824406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3530185" y="2753412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2952249" y="3237714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1828799" y="3006986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5" name="Straight Connector 34"/>
            <p:cNvCxnSpPr>
              <a:stCxn id="43" idx="3"/>
              <a:endCxn id="41" idx="7"/>
            </p:cNvCxnSpPr>
            <p:nvPr/>
          </p:nvCxnSpPr>
          <p:spPr bwMode="auto">
            <a:xfrm rot="5400000">
              <a:off x="2612650" y="3079073"/>
              <a:ext cx="278712" cy="1617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3"/>
            <p:cNvGrpSpPr/>
            <p:nvPr/>
          </p:nvGrpSpPr>
          <p:grpSpPr>
            <a:xfrm>
              <a:off x="2705567" y="2692163"/>
              <a:ext cx="448574" cy="238212"/>
              <a:chOff x="1614330" y="5015790"/>
              <a:chExt cx="621252" cy="329911"/>
            </a:xfrm>
          </p:grpSpPr>
          <p:cxnSp>
            <p:nvCxnSpPr>
              <p:cNvPr id="37" name="Straight Connector 36"/>
              <p:cNvCxnSpPr>
                <a:stCxn id="40" idx="3"/>
                <a:endCxn id="43" idx="7"/>
              </p:cNvCxnSpPr>
              <p:nvPr/>
            </p:nvCxnSpPr>
            <p:spPr bwMode="auto">
              <a:xfrm flipH="1">
                <a:off x="1915695" y="5015790"/>
                <a:ext cx="319887" cy="329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4" idx="5"/>
                <a:endCxn id="43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>
              <a:stCxn id="43" idx="6"/>
              <a:endCxn id="42" idx="2"/>
            </p:cNvCxnSpPr>
            <p:nvPr/>
          </p:nvCxnSpPr>
          <p:spPr bwMode="auto">
            <a:xfrm>
              <a:off x="2941870" y="2975467"/>
              <a:ext cx="276569" cy="84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57"/>
            <p:cNvSpPr>
              <a:spLocks noChangeArrowheads="1"/>
            </p:cNvSpPr>
            <p:nvPr/>
          </p:nvSpPr>
          <p:spPr bwMode="auto">
            <a:xfrm>
              <a:off x="3136921" y="2591919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2570793" y="3282081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3218440" y="3001676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2814152" y="2911684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2605201" y="2629585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5" name="Straight Connector 44"/>
            <p:cNvCxnSpPr>
              <a:stCxn id="48" idx="6"/>
              <a:endCxn id="47" idx="2"/>
            </p:cNvCxnSpPr>
            <p:nvPr/>
          </p:nvCxnSpPr>
          <p:spPr bwMode="auto">
            <a:xfrm>
              <a:off x="2674620" y="1936141"/>
              <a:ext cx="460961" cy="60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9" idx="6"/>
              <a:endCxn id="48" idx="2"/>
            </p:cNvCxnSpPr>
            <p:nvPr/>
          </p:nvCxnSpPr>
          <p:spPr bwMode="auto">
            <a:xfrm flipV="1">
              <a:off x="2049047" y="1936141"/>
              <a:ext cx="507990" cy="253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57"/>
            <p:cNvSpPr>
              <a:spLocks noChangeArrowheads="1"/>
            </p:cNvSpPr>
            <p:nvPr/>
          </p:nvSpPr>
          <p:spPr bwMode="auto">
            <a:xfrm>
              <a:off x="3135582" y="1933034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557038" y="1877420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1921329" y="2126331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50" name="Straight Connector 49"/>
            <p:cNvCxnSpPr>
              <a:stCxn id="56" idx="1"/>
              <a:endCxn id="47" idx="5"/>
            </p:cNvCxnSpPr>
            <p:nvPr/>
          </p:nvCxnSpPr>
          <p:spPr>
            <a:xfrm rot="16200000" flipV="1">
              <a:off x="3190470" y="2096043"/>
              <a:ext cx="313911" cy="205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5"/>
              <a:endCxn id="58" idx="1"/>
            </p:cNvCxnSpPr>
            <p:nvPr/>
          </p:nvCxnSpPr>
          <p:spPr>
            <a:xfrm rot="16200000" flipH="1">
              <a:off x="2084360" y="2181197"/>
              <a:ext cx="131775" cy="239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8" idx="3"/>
              <a:endCxn id="58" idx="7"/>
            </p:cNvCxnSpPr>
            <p:nvPr/>
          </p:nvCxnSpPr>
          <p:spPr>
            <a:xfrm rot="5400000">
              <a:off x="2272697" y="2065429"/>
              <a:ext cx="389326" cy="2137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5"/>
              <a:endCxn id="57" idx="1"/>
            </p:cNvCxnSpPr>
            <p:nvPr/>
          </p:nvCxnSpPr>
          <p:spPr>
            <a:xfrm rot="16200000" flipH="1">
              <a:off x="2603279" y="2031783"/>
              <a:ext cx="321069" cy="21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7" idx="7"/>
              <a:endCxn id="47" idx="3"/>
            </p:cNvCxnSpPr>
            <p:nvPr/>
          </p:nvCxnSpPr>
          <p:spPr>
            <a:xfrm rot="5400000" flipH="1" flipV="1">
              <a:off x="2925420" y="2069866"/>
              <a:ext cx="256815" cy="200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4"/>
              <a:endCxn id="30" idx="0"/>
            </p:cNvCxnSpPr>
            <p:nvPr/>
          </p:nvCxnSpPr>
          <p:spPr>
            <a:xfrm rot="5400000">
              <a:off x="1755423" y="2427610"/>
              <a:ext cx="403480" cy="56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3431551" y="2337146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2853007" y="2281532"/>
              <a:ext cx="117582" cy="1174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2251449" y="2348307"/>
              <a:ext cx="127718" cy="12756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4" name="AutoShape 37"/>
          <p:cNvSpPr>
            <a:spLocks noChangeArrowheads="1"/>
          </p:cNvSpPr>
          <p:nvPr/>
        </p:nvSpPr>
        <p:spPr bwMode="auto">
          <a:xfrm rot="10800000">
            <a:off x="4367765" y="2374481"/>
            <a:ext cx="340437" cy="722137"/>
          </a:xfrm>
          <a:prstGeom prst="leftArrow">
            <a:avLst>
              <a:gd name="adj1" fmla="val 49843"/>
              <a:gd name="adj2" fmla="val 5071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65" name="Group 229"/>
          <p:cNvGrpSpPr/>
          <p:nvPr/>
        </p:nvGrpSpPr>
        <p:grpSpPr>
          <a:xfrm>
            <a:off x="5772658" y="2003984"/>
            <a:ext cx="2256917" cy="1348815"/>
            <a:chOff x="5802064" y="1900901"/>
            <a:chExt cx="2388048" cy="1456152"/>
          </a:xfrm>
        </p:grpSpPr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360829" y="2619502"/>
              <a:ext cx="302955" cy="644908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72" idx="3"/>
            </p:cNvCxnSpPr>
            <p:nvPr/>
          </p:nvCxnSpPr>
          <p:spPr bwMode="auto">
            <a:xfrm flipV="1">
              <a:off x="7039303" y="2709647"/>
              <a:ext cx="999830" cy="443456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9" idx="7"/>
              <a:endCxn id="74" idx="3"/>
            </p:cNvCxnSpPr>
            <p:nvPr/>
          </p:nvCxnSpPr>
          <p:spPr bwMode="auto">
            <a:xfrm rot="5400000" flipH="1" flipV="1">
              <a:off x="6323124" y="1995319"/>
              <a:ext cx="390755" cy="7203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5802064" y="2489826"/>
              <a:ext cx="417380" cy="4168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70" name="Straight Connector 69"/>
            <p:cNvCxnSpPr>
              <a:stCxn id="72" idx="1"/>
            </p:cNvCxnSpPr>
            <p:nvPr/>
          </p:nvCxnSpPr>
          <p:spPr>
            <a:xfrm rot="16200000" flipV="1">
              <a:off x="7259793" y="1805383"/>
              <a:ext cx="527323" cy="1031358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4" idx="4"/>
              <a:endCxn id="75" idx="0"/>
            </p:cNvCxnSpPr>
            <p:nvPr/>
          </p:nvCxnSpPr>
          <p:spPr>
            <a:xfrm rot="16200000" flipH="1">
              <a:off x="6631025" y="2559278"/>
              <a:ext cx="735574" cy="2621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57"/>
            <p:cNvSpPr>
              <a:spLocks noChangeArrowheads="1"/>
            </p:cNvSpPr>
            <p:nvPr/>
          </p:nvSpPr>
          <p:spPr bwMode="auto">
            <a:xfrm>
              <a:off x="8013229" y="255885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73"/>
            <p:cNvSpPr>
              <a:spLocks noChangeAspect="1" noChangeArrowheads="1"/>
            </p:cNvSpPr>
            <p:nvPr/>
          </p:nvSpPr>
          <p:spPr bwMode="auto">
            <a:xfrm>
              <a:off x="6834352" y="1900901"/>
              <a:ext cx="302708" cy="3036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" name="Oval 57"/>
            <p:cNvSpPr>
              <a:spLocks noChangeArrowheads="1"/>
            </p:cNvSpPr>
            <p:nvPr/>
          </p:nvSpPr>
          <p:spPr bwMode="auto">
            <a:xfrm>
              <a:off x="6803228" y="2940171"/>
              <a:ext cx="417380" cy="4168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76" y="2038350"/>
            <a:ext cx="439528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572000" y="0"/>
            <a:ext cx="0" cy="4943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endParaRPr lang="en-US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0626" y="3238500"/>
            <a:ext cx="3248024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16" y="1177330"/>
            <a:ext cx="2601467" cy="76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" name="Group 131"/>
          <p:cNvGrpSpPr/>
          <p:nvPr/>
        </p:nvGrpSpPr>
        <p:grpSpPr>
          <a:xfrm>
            <a:off x="1675203" y="1154681"/>
            <a:ext cx="2792524" cy="886692"/>
            <a:chOff x="2571751" y="5105384"/>
            <a:chExt cx="3489740" cy="1118258"/>
          </a:xfrm>
        </p:grpSpPr>
        <p:sp>
          <p:nvSpPr>
            <p:cNvPr id="133" name="TextBox 132"/>
            <p:cNvSpPr txBox="1"/>
            <p:nvPr/>
          </p:nvSpPr>
          <p:spPr>
            <a:xfrm>
              <a:off x="4068521" y="5126059"/>
              <a:ext cx="1992970" cy="58223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all </a:t>
              </a:r>
              <a:r>
                <a:rPr lang="en-US" sz="1200" i="1" dirty="0" smtClean="0">
                  <a:latin typeface="+mn-lt"/>
                </a:rPr>
                <a:t>existing</a:t>
              </a:r>
              <a:r>
                <a:rPr lang="en-US" sz="1200" dirty="0" smtClean="0">
                  <a:latin typeface="+mn-lt"/>
                </a:rPr>
                <a:t> edges between </a:t>
              </a:r>
              <a:r>
                <a:rPr lang="en-US" sz="1200" i="1" dirty="0" smtClean="0">
                  <a:latin typeface="+mn-lt"/>
                </a:rPr>
                <a:t>A</a:t>
              </a:r>
              <a:r>
                <a:rPr lang="en-US" sz="1200" dirty="0" smtClean="0">
                  <a:latin typeface="+mn-lt"/>
                </a:rPr>
                <a:t> and </a:t>
              </a:r>
              <a:r>
                <a:rPr lang="en-US" sz="1200" i="1" dirty="0" smtClean="0">
                  <a:latin typeface="+mn-lt"/>
                </a:rPr>
                <a:t>B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2619376" y="5105384"/>
              <a:ext cx="1228725" cy="590549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/>
            <p:cNvCxnSpPr>
              <a:stCxn id="133" idx="1"/>
              <a:endCxn id="134" idx="6"/>
            </p:cNvCxnSpPr>
            <p:nvPr/>
          </p:nvCxnSpPr>
          <p:spPr>
            <a:xfrm flipH="1" flipV="1">
              <a:off x="3848101" y="5400661"/>
              <a:ext cx="220420" cy="16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2571751" y="5572106"/>
              <a:ext cx="1314450" cy="590548"/>
            </a:xfrm>
            <a:prstGeom prst="ellipse">
              <a:avLst/>
            </a:prstGeom>
            <a:solidFill>
              <a:schemeClr val="accent3">
                <a:alpha val="14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113104" y="5641410"/>
              <a:ext cx="1858174" cy="582232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all </a:t>
              </a:r>
              <a:r>
                <a:rPr lang="en-US" sz="1200" i="1" dirty="0" smtClean="0">
                  <a:latin typeface="+mn-lt"/>
                </a:rPr>
                <a:t>possible</a:t>
              </a:r>
              <a:r>
                <a:rPr lang="en-US" sz="1200" dirty="0" smtClean="0">
                  <a:latin typeface="+mn-lt"/>
                </a:rPr>
                <a:t> edges between </a:t>
              </a:r>
              <a:r>
                <a:rPr lang="en-US" sz="1200" i="1" dirty="0" smtClean="0">
                  <a:latin typeface="+mn-lt"/>
                </a:rPr>
                <a:t>A</a:t>
              </a:r>
              <a:r>
                <a:rPr lang="en-US" sz="1200" dirty="0" smtClean="0">
                  <a:latin typeface="+mn-lt"/>
                </a:rPr>
                <a:t> and </a:t>
              </a:r>
              <a:r>
                <a:rPr lang="en-US" sz="1200" i="1" dirty="0" smtClean="0">
                  <a:latin typeface="+mn-lt"/>
                </a:rPr>
                <a:t>B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138" name="Straight Arrow Connector 137"/>
            <p:cNvCxnSpPr>
              <a:stCxn id="137" idx="1"/>
              <a:endCxn id="136" idx="6"/>
            </p:cNvCxnSpPr>
            <p:nvPr/>
          </p:nvCxnSpPr>
          <p:spPr>
            <a:xfrm flipH="1" flipV="1">
              <a:off x="3886200" y="5867387"/>
              <a:ext cx="226903" cy="651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1708484" y="1973179"/>
            <a:ext cx="4997116" cy="1343981"/>
            <a:chOff x="1708484" y="1973179"/>
            <a:chExt cx="4997116" cy="1343981"/>
          </a:xfrm>
        </p:grpSpPr>
        <p:sp>
          <p:nvSpPr>
            <p:cNvPr id="156" name="TextBox 155"/>
            <p:cNvSpPr txBox="1"/>
            <p:nvPr/>
          </p:nvSpPr>
          <p:spPr>
            <a:xfrm>
              <a:off x="4873257" y="2197768"/>
              <a:ext cx="1832343" cy="46166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all </a:t>
              </a:r>
              <a:r>
                <a:rPr lang="en-US" sz="1200" i="1" dirty="0" smtClean="0">
                  <a:latin typeface="+mn-lt"/>
                </a:rPr>
                <a:t>observed</a:t>
              </a:r>
              <a:r>
                <a:rPr lang="en-US" sz="1200" dirty="0" smtClean="0">
                  <a:latin typeface="+mn-lt"/>
                </a:rPr>
                <a:t> edges between </a:t>
              </a:r>
              <a:r>
                <a:rPr lang="en-US" sz="1200" i="1" dirty="0" smtClean="0">
                  <a:latin typeface="+mn-lt"/>
                </a:rPr>
                <a:t>A</a:t>
              </a:r>
              <a:r>
                <a:rPr lang="en-US" sz="1200" dirty="0" smtClean="0">
                  <a:latin typeface="+mn-lt"/>
                </a:rPr>
                <a:t> and </a:t>
              </a:r>
              <a:r>
                <a:rPr lang="en-US" sz="1200" i="1" dirty="0" smtClean="0">
                  <a:latin typeface="+mn-lt"/>
                </a:rPr>
                <a:t>B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708484" y="1973179"/>
              <a:ext cx="2703095" cy="914400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>
              <a:stCxn id="156" idx="1"/>
              <a:endCxn id="157" idx="6"/>
            </p:cNvCxnSpPr>
            <p:nvPr/>
          </p:nvCxnSpPr>
          <p:spPr>
            <a:xfrm flipH="1">
              <a:off x="4411579" y="2428601"/>
              <a:ext cx="461678" cy="17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2390274" y="2761215"/>
              <a:ext cx="1628273" cy="519396"/>
            </a:xfrm>
            <a:prstGeom prst="ellipse">
              <a:avLst/>
            </a:prstGeom>
            <a:solidFill>
              <a:schemeClr val="accent3">
                <a:alpha val="14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603845" y="2855495"/>
              <a:ext cx="1821017" cy="461665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all edges we </a:t>
              </a:r>
              <a:r>
                <a:rPr lang="en-US" sz="1200" i="1" dirty="0" smtClean="0">
                  <a:latin typeface="+mn-lt"/>
                </a:rPr>
                <a:t>could have observed</a:t>
              </a:r>
              <a:r>
                <a:rPr lang="en-US" sz="1200" dirty="0" smtClean="0">
                  <a:latin typeface="+mn-lt"/>
                </a:rPr>
                <a:t> between </a:t>
              </a:r>
              <a:r>
                <a:rPr lang="en-US" sz="1200" i="1" dirty="0" smtClean="0">
                  <a:latin typeface="+mn-lt"/>
                </a:rPr>
                <a:t>A</a:t>
              </a:r>
              <a:r>
                <a:rPr lang="en-US" sz="1200" dirty="0" smtClean="0">
                  <a:latin typeface="+mn-lt"/>
                </a:rPr>
                <a:t> and </a:t>
              </a:r>
              <a:r>
                <a:rPr lang="en-US" sz="1200" i="1" dirty="0" smtClean="0">
                  <a:latin typeface="+mn-lt"/>
                </a:rPr>
                <a:t>B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161" name="Straight Arrow Connector 160"/>
            <p:cNvCxnSpPr>
              <a:stCxn id="160" idx="1"/>
              <a:endCxn id="159" idx="6"/>
            </p:cNvCxnSpPr>
            <p:nvPr/>
          </p:nvCxnSpPr>
          <p:spPr>
            <a:xfrm flipH="1" flipV="1">
              <a:off x="4018547" y="3020913"/>
              <a:ext cx="585298" cy="654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384636" y="2157664"/>
            <a:ext cx="2566860" cy="2552449"/>
            <a:chOff x="6384636" y="2157664"/>
            <a:chExt cx="2566860" cy="2552449"/>
          </a:xfrm>
        </p:grpSpPr>
        <p:sp>
          <p:nvSpPr>
            <p:cNvPr id="177" name="Oval 57"/>
            <p:cNvSpPr>
              <a:spLocks noChangeArrowheads="1"/>
            </p:cNvSpPr>
            <p:nvPr/>
          </p:nvSpPr>
          <p:spPr bwMode="auto">
            <a:xfrm>
              <a:off x="7064127" y="3803329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78" name="Straight Connector 177"/>
            <p:cNvCxnSpPr>
              <a:stCxn id="217" idx="0"/>
              <a:endCxn id="200" idx="4"/>
            </p:cNvCxnSpPr>
            <p:nvPr/>
          </p:nvCxnSpPr>
          <p:spPr bwMode="auto">
            <a:xfrm rot="16200000" flipV="1">
              <a:off x="8086775" y="3364204"/>
              <a:ext cx="357712" cy="96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203" idx="7"/>
              <a:endCxn id="226" idx="3"/>
            </p:cNvCxnSpPr>
            <p:nvPr/>
          </p:nvCxnSpPr>
          <p:spPr bwMode="auto">
            <a:xfrm rot="5400000" flipH="1" flipV="1">
              <a:off x="7571385" y="2897313"/>
              <a:ext cx="324295" cy="195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13" idx="4"/>
              <a:endCxn id="222" idx="0"/>
            </p:cNvCxnSpPr>
            <p:nvPr/>
          </p:nvCxnSpPr>
          <p:spPr bwMode="auto">
            <a:xfrm rot="16200000" flipH="1">
              <a:off x="8454638" y="3052459"/>
              <a:ext cx="353288" cy="117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226" idx="6"/>
              <a:endCxn id="213" idx="2"/>
            </p:cNvCxnSpPr>
            <p:nvPr/>
          </p:nvCxnSpPr>
          <p:spPr bwMode="auto">
            <a:xfrm>
              <a:off x="7950243" y="2782016"/>
              <a:ext cx="546789" cy="74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217" idx="3"/>
              <a:endCxn id="223" idx="7"/>
            </p:cNvCxnSpPr>
            <p:nvPr/>
          </p:nvCxnSpPr>
          <p:spPr bwMode="auto">
            <a:xfrm rot="5400000">
              <a:off x="8066716" y="3705161"/>
              <a:ext cx="189037" cy="206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220" idx="7"/>
              <a:endCxn id="203" idx="3"/>
            </p:cNvCxnSpPr>
            <p:nvPr/>
          </p:nvCxnSpPr>
          <p:spPr bwMode="auto">
            <a:xfrm rot="5400000" flipH="1" flipV="1">
              <a:off x="7322509" y="3182605"/>
              <a:ext cx="138600" cy="29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220" idx="4"/>
              <a:endCxn id="177" idx="0"/>
            </p:cNvCxnSpPr>
            <p:nvPr/>
          </p:nvCxnSpPr>
          <p:spPr bwMode="auto">
            <a:xfrm rot="5400000">
              <a:off x="7026965" y="3637483"/>
              <a:ext cx="272746" cy="58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96" idx="5"/>
              <a:endCxn id="220" idx="2"/>
            </p:cNvCxnSpPr>
            <p:nvPr/>
          </p:nvCxnSpPr>
          <p:spPr bwMode="auto">
            <a:xfrm rot="16200000" flipH="1">
              <a:off x="6860736" y="3196207"/>
              <a:ext cx="159782" cy="352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96" idx="4"/>
              <a:endCxn id="224" idx="0"/>
            </p:cNvCxnSpPr>
            <p:nvPr/>
          </p:nvCxnSpPr>
          <p:spPr bwMode="auto">
            <a:xfrm rot="5400000">
              <a:off x="6551191" y="3434217"/>
              <a:ext cx="284110" cy="43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224" idx="5"/>
              <a:endCxn id="177" idx="2"/>
            </p:cNvCxnSpPr>
            <p:nvPr/>
          </p:nvCxnSpPr>
          <p:spPr bwMode="auto">
            <a:xfrm rot="16200000" flipH="1">
              <a:off x="6822630" y="3633690"/>
              <a:ext cx="144037" cy="338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77" idx="5"/>
              <a:endCxn id="201" idx="2"/>
            </p:cNvCxnSpPr>
            <p:nvPr/>
          </p:nvCxnSpPr>
          <p:spPr bwMode="auto">
            <a:xfrm rot="16200000" flipH="1">
              <a:off x="7289389" y="3819784"/>
              <a:ext cx="80404" cy="292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201" idx="6"/>
              <a:endCxn id="223" idx="2"/>
            </p:cNvCxnSpPr>
            <p:nvPr/>
          </p:nvCxnSpPr>
          <p:spPr bwMode="auto">
            <a:xfrm flipV="1">
              <a:off x="7615482" y="3958304"/>
              <a:ext cx="313006" cy="48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14" idx="6"/>
              <a:endCxn id="226" idx="2"/>
            </p:cNvCxnSpPr>
            <p:nvPr/>
          </p:nvCxnSpPr>
          <p:spPr bwMode="auto">
            <a:xfrm flipV="1">
              <a:off x="7248701" y="2782016"/>
              <a:ext cx="562067" cy="87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214" idx="5"/>
              <a:endCxn id="203" idx="1"/>
            </p:cNvCxnSpPr>
            <p:nvPr/>
          </p:nvCxnSpPr>
          <p:spPr bwMode="auto">
            <a:xfrm rot="16200000" flipH="1">
              <a:off x="7265877" y="2885751"/>
              <a:ext cx="232008" cy="3107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6" idx="7"/>
              <a:endCxn id="214" idx="3"/>
            </p:cNvCxnSpPr>
            <p:nvPr/>
          </p:nvCxnSpPr>
          <p:spPr bwMode="auto">
            <a:xfrm rot="5400000" flipH="1" flipV="1">
              <a:off x="6808783" y="2880523"/>
              <a:ext cx="266017" cy="355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214" idx="4"/>
              <a:endCxn id="220" idx="0"/>
            </p:cNvCxnSpPr>
            <p:nvPr/>
          </p:nvCxnSpPr>
          <p:spPr bwMode="auto">
            <a:xfrm rot="16200000" flipH="1">
              <a:off x="6969628" y="3151298"/>
              <a:ext cx="426507" cy="19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226" idx="5"/>
              <a:endCxn id="200" idx="1"/>
            </p:cNvCxnSpPr>
            <p:nvPr/>
          </p:nvCxnSpPr>
          <p:spPr bwMode="auto">
            <a:xfrm rot="16200000" flipH="1">
              <a:off x="7909792" y="2852850"/>
              <a:ext cx="278202" cy="23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203" idx="6"/>
              <a:endCxn id="200" idx="2"/>
            </p:cNvCxnSpPr>
            <p:nvPr/>
          </p:nvCxnSpPr>
          <p:spPr bwMode="auto">
            <a:xfrm flipV="1">
              <a:off x="7656297" y="3161840"/>
              <a:ext cx="491246" cy="46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57"/>
            <p:cNvSpPr>
              <a:spLocks noChangeArrowheads="1"/>
            </p:cNvSpPr>
            <p:nvPr/>
          </p:nvSpPr>
          <p:spPr bwMode="auto">
            <a:xfrm>
              <a:off x="6645143" y="3170083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97" name="Straight Connector 196"/>
            <p:cNvCxnSpPr>
              <a:stCxn id="202" idx="3"/>
              <a:endCxn id="201" idx="7"/>
            </p:cNvCxnSpPr>
            <p:nvPr/>
          </p:nvCxnSpPr>
          <p:spPr bwMode="auto">
            <a:xfrm rot="5400000">
              <a:off x="7520429" y="3689154"/>
              <a:ext cx="341064" cy="191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33"/>
            <p:cNvGrpSpPr/>
            <p:nvPr/>
          </p:nvGrpSpPr>
          <p:grpSpPr>
            <a:xfrm>
              <a:off x="7635871" y="3212650"/>
              <a:ext cx="532099" cy="291495"/>
              <a:chOff x="1614330" y="5015799"/>
              <a:chExt cx="621257" cy="329902"/>
            </a:xfrm>
          </p:grpSpPr>
          <p:cxnSp>
            <p:nvCxnSpPr>
              <p:cNvPr id="228" name="Straight Connector 227"/>
              <p:cNvCxnSpPr>
                <a:stCxn id="200" idx="3"/>
                <a:endCxn id="202" idx="7"/>
              </p:cNvCxnSpPr>
              <p:nvPr/>
            </p:nvCxnSpPr>
            <p:spPr bwMode="auto">
              <a:xfrm flipH="1">
                <a:off x="1915699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03" idx="5"/>
                <a:endCxn id="202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Connector 198"/>
            <p:cNvCxnSpPr>
              <a:stCxn id="202" idx="6"/>
              <a:endCxn id="217" idx="2"/>
            </p:cNvCxnSpPr>
            <p:nvPr/>
          </p:nvCxnSpPr>
          <p:spPr bwMode="auto">
            <a:xfrm>
              <a:off x="7916176" y="3559336"/>
              <a:ext cx="328065" cy="103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57"/>
            <p:cNvSpPr>
              <a:spLocks noChangeArrowheads="1"/>
            </p:cNvSpPr>
            <p:nvPr/>
          </p:nvSpPr>
          <p:spPr bwMode="auto">
            <a:xfrm>
              <a:off x="8147544" y="3089982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1" name="Oval 57"/>
            <p:cNvSpPr>
              <a:spLocks noChangeArrowheads="1"/>
            </p:cNvSpPr>
            <p:nvPr/>
          </p:nvSpPr>
          <p:spPr bwMode="auto">
            <a:xfrm>
              <a:off x="7476007" y="3934544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2" name="Oval 57"/>
            <p:cNvSpPr>
              <a:spLocks noChangeArrowheads="1"/>
            </p:cNvSpPr>
            <p:nvPr/>
          </p:nvSpPr>
          <p:spPr bwMode="auto">
            <a:xfrm>
              <a:off x="7764678" y="3481284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3" name="Oval 57"/>
            <p:cNvSpPr>
              <a:spLocks noChangeArrowheads="1"/>
            </p:cNvSpPr>
            <p:nvPr/>
          </p:nvSpPr>
          <p:spPr bwMode="auto">
            <a:xfrm>
              <a:off x="7516822" y="3136075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04" name="Straight Connector 203"/>
            <p:cNvCxnSpPr>
              <a:stCxn id="206" idx="6"/>
              <a:endCxn id="221" idx="2"/>
            </p:cNvCxnSpPr>
            <p:nvPr/>
          </p:nvCxnSpPr>
          <p:spPr bwMode="auto">
            <a:xfrm>
              <a:off x="7599166" y="2287497"/>
              <a:ext cx="546789" cy="74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25" idx="6"/>
              <a:endCxn id="206" idx="2"/>
            </p:cNvCxnSpPr>
            <p:nvPr/>
          </p:nvCxnSpPr>
          <p:spPr bwMode="auto">
            <a:xfrm flipV="1">
              <a:off x="6857116" y="2287497"/>
              <a:ext cx="602575" cy="310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/>
            <p:cNvSpPr>
              <a:spLocks noChangeArrowheads="1"/>
            </p:cNvSpPr>
            <p:nvPr/>
          </p:nvSpPr>
          <p:spPr bwMode="auto">
            <a:xfrm>
              <a:off x="7459691" y="2215639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07" name="Straight Connector 206"/>
            <p:cNvCxnSpPr>
              <a:stCxn id="213" idx="1"/>
              <a:endCxn id="221" idx="5"/>
            </p:cNvCxnSpPr>
            <p:nvPr/>
          </p:nvCxnSpPr>
          <p:spPr>
            <a:xfrm rot="16200000" flipV="1">
              <a:off x="8205174" y="2487030"/>
              <a:ext cx="384138" cy="243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25" idx="5"/>
              <a:endCxn id="214" idx="1"/>
            </p:cNvCxnSpPr>
            <p:nvPr/>
          </p:nvCxnSpPr>
          <p:spPr>
            <a:xfrm rot="16200000" flipH="1">
              <a:off x="6896532" y="2591874"/>
              <a:ext cx="161255" cy="284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06" idx="3"/>
              <a:endCxn id="214" idx="7"/>
            </p:cNvCxnSpPr>
            <p:nvPr/>
          </p:nvCxnSpPr>
          <p:spPr>
            <a:xfrm rot="5400000">
              <a:off x="7115104" y="2449719"/>
              <a:ext cx="476424" cy="253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06" idx="5"/>
              <a:endCxn id="226" idx="1"/>
            </p:cNvCxnSpPr>
            <p:nvPr/>
          </p:nvCxnSpPr>
          <p:spPr>
            <a:xfrm rot="16200000" flipH="1">
              <a:off x="7508518" y="2408529"/>
              <a:ext cx="392897" cy="252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26" idx="7"/>
              <a:endCxn id="221" idx="3"/>
            </p:cNvCxnSpPr>
            <p:nvPr/>
          </p:nvCxnSpPr>
          <p:spPr>
            <a:xfrm rot="5400000" flipH="1" flipV="1">
              <a:off x="7891846" y="2454908"/>
              <a:ext cx="314268" cy="238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25" idx="4"/>
              <a:endCxn id="196" idx="0"/>
            </p:cNvCxnSpPr>
            <p:nvPr/>
          </p:nvCxnSpPr>
          <p:spPr>
            <a:xfrm rot="5400000">
              <a:off x="6501252" y="2889966"/>
              <a:ext cx="493745" cy="6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8497033" y="2778214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4" name="Oval 57"/>
            <p:cNvSpPr>
              <a:spLocks noChangeArrowheads="1"/>
            </p:cNvSpPr>
            <p:nvPr/>
          </p:nvSpPr>
          <p:spPr bwMode="auto">
            <a:xfrm>
              <a:off x="7097203" y="2791871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384636" y="2157664"/>
              <a:ext cx="2566860" cy="199974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6" name="Group 179"/>
            <p:cNvGrpSpPr/>
            <p:nvPr/>
          </p:nvGrpSpPr>
          <p:grpSpPr>
            <a:xfrm>
              <a:off x="6595859" y="2283695"/>
              <a:ext cx="2169670" cy="1752659"/>
              <a:chOff x="907253" y="1241728"/>
              <a:chExt cx="2533220" cy="1983589"/>
            </a:xfrm>
          </p:grpSpPr>
          <p:sp>
            <p:nvSpPr>
              <p:cNvPr id="220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1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3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4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7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8244242" y="3591408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218" name="Object 14"/>
            <p:cNvGraphicFramePr>
              <a:graphicFrameLocks noChangeAspect="1"/>
            </p:cNvGraphicFramePr>
            <p:nvPr/>
          </p:nvGraphicFramePr>
          <p:xfrm>
            <a:off x="6705600" y="4122738"/>
            <a:ext cx="2081213" cy="587375"/>
          </p:xfrm>
          <a:graphic>
            <a:graphicData uri="http://schemas.openxmlformats.org/presentationml/2006/ole">
              <p:oleObj spid="_x0000_s384002" name="Equation" r:id="rId5" imgW="1371600" imgH="393480" progId="Equation.3">
                <p:embed/>
              </p:oleObj>
            </a:graphicData>
          </a:graphic>
        </p:graphicFrame>
        <p:sp>
          <p:nvSpPr>
            <p:cNvPr id="219" name="TextBox 218"/>
            <p:cNvSpPr txBox="1"/>
            <p:nvPr/>
          </p:nvSpPr>
          <p:spPr>
            <a:xfrm>
              <a:off x="7461549" y="4211053"/>
              <a:ext cx="904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A</a:t>
              </a:r>
              <a:r>
                <a:rPr lang="en-US" sz="2000" dirty="0" smtClean="0">
                  <a:latin typeface="+mn-lt"/>
                </a:rPr>
                <a:t>,</a:t>
              </a:r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B</a:t>
              </a:r>
              <a:endParaRPr lang="en-US" b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76" name="Straight Connector 175"/>
            <p:cNvCxnSpPr>
              <a:stCxn id="222" idx="3"/>
              <a:endCxn id="217" idx="7"/>
            </p:cNvCxnSpPr>
            <p:nvPr/>
          </p:nvCxnSpPr>
          <p:spPr bwMode="auto">
            <a:xfrm rot="5400000">
              <a:off x="8403949" y="3380186"/>
              <a:ext cx="191610" cy="27292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239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0" name="Group 239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241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42" name="Straight Connector 241"/>
            <p:cNvCxnSpPr>
              <a:stCxn id="267" idx="0"/>
              <a:endCxn id="265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69" idx="7"/>
              <a:endCxn id="289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79" idx="4"/>
              <a:endCxn id="285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9" idx="6"/>
              <a:endCxn id="279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85" idx="3"/>
              <a:endCxn id="267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67" idx="3"/>
              <a:endCxn id="286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3" idx="7"/>
              <a:endCxn id="269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83" idx="4"/>
              <a:endCxn id="241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61" idx="5"/>
              <a:endCxn id="283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61" idx="4"/>
              <a:endCxn id="287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87" idx="5"/>
              <a:endCxn id="241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41" idx="5"/>
              <a:endCxn id="266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66" idx="6"/>
              <a:endCxn id="286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80" idx="6"/>
              <a:endCxn id="289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80" idx="5"/>
              <a:endCxn id="269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61" idx="7"/>
              <a:endCxn id="280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80" idx="4"/>
              <a:endCxn id="283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89" idx="5"/>
              <a:endCxn id="265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69" idx="6"/>
              <a:endCxn id="265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62" name="Straight Connector 261"/>
            <p:cNvCxnSpPr>
              <a:stCxn id="268" idx="3"/>
              <a:endCxn id="266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291" name="Straight Connector 290"/>
              <p:cNvCxnSpPr>
                <a:stCxn id="265" idx="3"/>
                <a:endCxn id="268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stCxn id="269" idx="5"/>
                <a:endCxn id="268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4" name="Straight Connector 263"/>
            <p:cNvCxnSpPr>
              <a:stCxn id="268" idx="6"/>
              <a:endCxn id="267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7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8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9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70" name="Straight Connector 269"/>
            <p:cNvCxnSpPr>
              <a:stCxn id="272" idx="6"/>
              <a:endCxn id="284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88" idx="6"/>
              <a:endCxn id="272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3" name="Straight Connector 272"/>
            <p:cNvCxnSpPr>
              <a:stCxn id="279" idx="1"/>
              <a:endCxn id="284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88" idx="5"/>
              <a:endCxn id="280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72" idx="3"/>
              <a:endCxn id="280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72" idx="5"/>
              <a:endCxn id="289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89" idx="7"/>
              <a:endCxn id="284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88" idx="4"/>
              <a:endCxn id="261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0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283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4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5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6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7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8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9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0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93" name="Group 292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294" name="Straight Connector 293"/>
            <p:cNvCxnSpPr>
              <a:stCxn id="325" idx="4"/>
              <a:endCxn id="333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340" idx="6"/>
              <a:endCxn id="325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335" idx="3"/>
              <a:endCxn id="310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309" idx="7"/>
              <a:endCxn id="336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309" idx="4"/>
              <a:endCxn id="308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332" idx="5"/>
              <a:endCxn id="309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332" idx="4"/>
              <a:endCxn id="311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311" idx="5"/>
              <a:endCxn id="308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08" idx="5"/>
              <a:endCxn id="315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15" idx="6"/>
              <a:endCxn id="310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341" idx="6"/>
              <a:endCxn id="340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341" idx="5"/>
              <a:endCxn id="336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341" idx="4"/>
              <a:endCxn id="309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40" idx="5"/>
              <a:endCxn id="334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9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1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12" name="Straight Connector 311"/>
            <p:cNvCxnSpPr>
              <a:stCxn id="316" idx="3"/>
              <a:endCxn id="315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Group 312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342" name="Straight Connector 341"/>
              <p:cNvCxnSpPr>
                <a:stCxn id="334" idx="3"/>
                <a:endCxn id="316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36" idx="5"/>
                <a:endCxn id="316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" name="Straight Connector 313"/>
            <p:cNvCxnSpPr>
              <a:stCxn id="316" idx="6"/>
              <a:endCxn id="335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6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17" name="Straight Connector 316"/>
            <p:cNvCxnSpPr>
              <a:stCxn id="337" idx="6"/>
              <a:endCxn id="319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20" idx="6"/>
              <a:endCxn id="337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0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21" name="Straight Connector 320"/>
            <p:cNvCxnSpPr>
              <a:stCxn id="325" idx="1"/>
              <a:endCxn id="319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20" idx="5"/>
              <a:endCxn id="341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40" idx="7"/>
              <a:endCxn id="319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20" idx="4"/>
              <a:endCxn id="332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7" name="Straight Connector 326"/>
            <p:cNvCxnSpPr>
              <a:stCxn id="335" idx="0"/>
              <a:endCxn id="334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36" idx="7"/>
              <a:endCxn id="340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33" idx="3"/>
              <a:endCxn id="335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32" idx="7"/>
              <a:endCxn id="341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336" idx="6"/>
              <a:endCxn id="334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3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4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5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6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7" name="Oval 336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38" name="Straight Connector 337"/>
            <p:cNvCxnSpPr>
              <a:stCxn id="337" idx="3"/>
              <a:endCxn id="341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37" idx="5"/>
              <a:endCxn id="340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1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44" name="TextBox 343"/>
          <p:cNvSpPr txBox="1"/>
          <p:nvPr/>
        </p:nvSpPr>
        <p:spPr>
          <a:xfrm>
            <a:off x="3176338" y="0"/>
            <a:ext cx="28234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edge weights </a:t>
            </a:r>
            <a:r>
              <a:rPr lang="en-US" sz="2800" i="1" dirty="0" smtClean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,</a:t>
            </a:r>
            <a:r>
              <a:rPr lang="en-US" sz="2800" i="1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ctr"/>
            <a:r>
              <a:rPr lang="en-US" sz="1400" dirty="0" smtClean="0">
                <a:latin typeface="+mn-lt"/>
              </a:rPr>
              <a:t>(induced)</a:t>
            </a:r>
            <a:endParaRPr lang="en-US" sz="1400" dirty="0">
              <a:latin typeface="+mn-lt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146885" y="850232"/>
            <a:ext cx="111492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induced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6" y="2038350"/>
            <a:ext cx="439528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38" y="1828799"/>
            <a:ext cx="4373416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572000" y="0"/>
            <a:ext cx="0" cy="4943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endParaRPr lang="en-US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0626" y="3238500"/>
            <a:ext cx="3248024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H="1">
            <a:off x="6848474" y="3114675"/>
            <a:ext cx="819150" cy="57150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296274" y="3114675"/>
            <a:ext cx="819150" cy="57150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467598" y="2251462"/>
            <a:ext cx="1552576" cy="539382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  <a:gd name="connsiteX0" fmla="*/ 0 w 9793"/>
              <a:gd name="connsiteY0" fmla="*/ 5561 h 10000"/>
              <a:gd name="connsiteX1" fmla="*/ 1799 w 9793"/>
              <a:gd name="connsiteY1" fmla="*/ 7000 h 10000"/>
              <a:gd name="connsiteX2" fmla="*/ 8276 w 9793"/>
              <a:gd name="connsiteY2" fmla="*/ 7914 h 10000"/>
              <a:gd name="connsiteX3" fmla="*/ 8966 w 9793"/>
              <a:gd name="connsiteY3" fmla="*/ 1444 h 10000"/>
              <a:gd name="connsiteX4" fmla="*/ 3172 w 9793"/>
              <a:gd name="connsiteY4" fmla="*/ 1016 h 10000"/>
              <a:gd name="connsiteX5" fmla="*/ 3724 w 9793"/>
              <a:gd name="connsiteY5" fmla="*/ 10000 h 10000"/>
              <a:gd name="connsiteX0" fmla="*/ 0 w 10000"/>
              <a:gd name="connsiteY0" fmla="*/ 5832 h 9438"/>
              <a:gd name="connsiteX1" fmla="*/ 1837 w 10000"/>
              <a:gd name="connsiteY1" fmla="*/ 7271 h 9438"/>
              <a:gd name="connsiteX2" fmla="*/ 8451 w 10000"/>
              <a:gd name="connsiteY2" fmla="*/ 8185 h 9438"/>
              <a:gd name="connsiteX3" fmla="*/ 9156 w 10000"/>
              <a:gd name="connsiteY3" fmla="*/ 1715 h 9438"/>
              <a:gd name="connsiteX4" fmla="*/ 3239 w 10000"/>
              <a:gd name="connsiteY4" fmla="*/ 1287 h 9438"/>
              <a:gd name="connsiteX5" fmla="*/ 3695 w 10000"/>
              <a:gd name="connsiteY5" fmla="*/ 9438 h 9438"/>
              <a:gd name="connsiteX0" fmla="*/ 0 w 10000"/>
              <a:gd name="connsiteY0" fmla="*/ 6179 h 10000"/>
              <a:gd name="connsiteX1" fmla="*/ 1837 w 10000"/>
              <a:gd name="connsiteY1" fmla="*/ 7704 h 10000"/>
              <a:gd name="connsiteX2" fmla="*/ 8451 w 10000"/>
              <a:gd name="connsiteY2" fmla="*/ 8672 h 10000"/>
              <a:gd name="connsiteX3" fmla="*/ 9156 w 10000"/>
              <a:gd name="connsiteY3" fmla="*/ 1817 h 10000"/>
              <a:gd name="connsiteX4" fmla="*/ 3239 w 10000"/>
              <a:gd name="connsiteY4" fmla="*/ 1364 h 10000"/>
              <a:gd name="connsiteX5" fmla="*/ 3695 w 10000"/>
              <a:gd name="connsiteY5" fmla="*/ 10000 h 10000"/>
              <a:gd name="connsiteX0" fmla="*/ 0 w 8163"/>
              <a:gd name="connsiteY0" fmla="*/ 7704 h 10000"/>
              <a:gd name="connsiteX1" fmla="*/ 6614 w 8163"/>
              <a:gd name="connsiteY1" fmla="*/ 8672 h 10000"/>
              <a:gd name="connsiteX2" fmla="*/ 7319 w 8163"/>
              <a:gd name="connsiteY2" fmla="*/ 1817 h 10000"/>
              <a:gd name="connsiteX3" fmla="*/ 1402 w 8163"/>
              <a:gd name="connsiteY3" fmla="*/ 1364 h 10000"/>
              <a:gd name="connsiteX4" fmla="*/ 1858 w 8163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" h="10000">
                <a:moveTo>
                  <a:pt x="0" y="7704"/>
                </a:moveTo>
                <a:cubicBezTo>
                  <a:pt x="1408" y="8119"/>
                  <a:pt x="5395" y="9654"/>
                  <a:pt x="6614" y="8672"/>
                </a:cubicBezTo>
                <a:cubicBezTo>
                  <a:pt x="7833" y="7691"/>
                  <a:pt x="8163" y="3177"/>
                  <a:pt x="7319" y="1817"/>
                </a:cubicBezTo>
                <a:cubicBezTo>
                  <a:pt x="6473" y="457"/>
                  <a:pt x="2312" y="0"/>
                  <a:pt x="1402" y="1364"/>
                </a:cubicBezTo>
                <a:cubicBezTo>
                  <a:pt x="492" y="2727"/>
                  <a:pt x="583" y="7240"/>
                  <a:pt x="1858" y="100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140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43" name="Straight Connector 142"/>
            <p:cNvCxnSpPr>
              <a:stCxn id="174" idx="0"/>
              <a:endCxn id="172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76" idx="7"/>
              <a:endCxn id="196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6" idx="4"/>
              <a:endCxn id="192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6" idx="6"/>
              <a:endCxn id="186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92" idx="3"/>
              <a:endCxn id="174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74" idx="3"/>
              <a:endCxn id="193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90" idx="7"/>
              <a:endCxn id="176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90" idx="4"/>
              <a:endCxn id="142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68" idx="5"/>
              <a:endCxn id="190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8" idx="4"/>
              <a:endCxn id="194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94" idx="5"/>
              <a:endCxn id="142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2" idx="5"/>
              <a:endCxn id="173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73" idx="6"/>
              <a:endCxn id="193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87" idx="6"/>
              <a:endCxn id="196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87" idx="5"/>
              <a:endCxn id="176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8" idx="7"/>
              <a:endCxn id="187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7" idx="4"/>
              <a:endCxn id="190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96" idx="5"/>
              <a:endCxn id="172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76" idx="6"/>
              <a:endCxn id="172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69" name="Straight Connector 168"/>
            <p:cNvCxnSpPr>
              <a:stCxn id="175" idx="3"/>
              <a:endCxn id="173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198" name="Straight Connector 197"/>
              <p:cNvCxnSpPr>
                <a:stCxn id="172" idx="3"/>
                <a:endCxn id="175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76" idx="5"/>
                <a:endCxn id="175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Connector 170"/>
            <p:cNvCxnSpPr>
              <a:stCxn id="175" idx="6"/>
              <a:endCxn id="174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3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5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6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77" name="Straight Connector 176"/>
            <p:cNvCxnSpPr>
              <a:stCxn id="179" idx="6"/>
              <a:endCxn id="191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95" idx="6"/>
              <a:endCxn id="179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80" name="Straight Connector 179"/>
            <p:cNvCxnSpPr>
              <a:stCxn id="186" idx="1"/>
              <a:endCxn id="191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95" idx="5"/>
              <a:endCxn id="187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79" idx="3"/>
              <a:endCxn id="187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9" idx="5"/>
              <a:endCxn id="196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96" idx="7"/>
              <a:endCxn id="191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95" idx="4"/>
              <a:endCxn id="168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7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281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190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2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3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4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5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6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201" name="Straight Connector 200"/>
            <p:cNvCxnSpPr>
              <a:stCxn id="232" idx="4"/>
              <a:endCxn id="240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47" idx="6"/>
              <a:endCxn id="232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42" idx="3"/>
              <a:endCxn id="217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6" idx="7"/>
              <a:endCxn id="243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6" idx="4"/>
              <a:endCxn id="215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39" idx="5"/>
              <a:endCxn id="216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39" idx="4"/>
              <a:endCxn id="218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8" idx="5"/>
              <a:endCxn id="215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15" idx="5"/>
              <a:endCxn id="222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22" idx="6"/>
              <a:endCxn id="217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48" idx="6"/>
              <a:endCxn id="247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48" idx="5"/>
              <a:endCxn id="243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48" idx="4"/>
              <a:endCxn id="216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47" idx="5"/>
              <a:endCxn id="241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6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9" name="Straight Connector 218"/>
            <p:cNvCxnSpPr>
              <a:stCxn id="223" idx="3"/>
              <a:endCxn id="222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312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249" name="Straight Connector 248"/>
              <p:cNvCxnSpPr>
                <a:stCxn id="241" idx="3"/>
                <a:endCxn id="223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43" idx="5"/>
                <a:endCxn id="223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/>
            <p:cNvCxnSpPr>
              <a:stCxn id="223" idx="6"/>
              <a:endCxn id="242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3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4" name="Straight Connector 223"/>
            <p:cNvCxnSpPr>
              <a:stCxn id="244" idx="6"/>
              <a:endCxn id="226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27" idx="6"/>
              <a:endCxn id="244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8" name="Straight Connector 227"/>
            <p:cNvCxnSpPr>
              <a:stCxn id="232" idx="1"/>
              <a:endCxn id="226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7" idx="5"/>
              <a:endCxn id="248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47" idx="7"/>
              <a:endCxn id="226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7" idx="4"/>
              <a:endCxn id="239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4" name="Straight Connector 233"/>
            <p:cNvCxnSpPr>
              <a:stCxn id="242" idx="0"/>
              <a:endCxn id="241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43" idx="7"/>
              <a:endCxn id="247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40" idx="3"/>
              <a:endCxn id="242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39" idx="7"/>
              <a:endCxn id="248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43" idx="6"/>
              <a:endCxn id="241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0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1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2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3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45" name="Straight Connector 244"/>
            <p:cNvCxnSpPr>
              <a:stCxn id="244" idx="3"/>
              <a:endCxn id="248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44" idx="5"/>
              <a:endCxn id="247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8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3176338" y="0"/>
            <a:ext cx="28234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edge weights </a:t>
            </a:r>
            <a:r>
              <a:rPr lang="en-US" sz="2800" i="1" dirty="0" smtClean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,</a:t>
            </a:r>
            <a:r>
              <a:rPr lang="en-US" sz="2800" i="1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ctr"/>
            <a:r>
              <a:rPr lang="en-US" sz="1400" dirty="0" smtClean="0">
                <a:latin typeface="+mn-lt"/>
              </a:rPr>
              <a:t>(induced)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/>
          <p:cNvCxnSpPr>
            <a:stCxn id="251" idx="7"/>
            <a:endCxn id="275" idx="3"/>
          </p:cNvCxnSpPr>
          <p:nvPr/>
        </p:nvCxnSpPr>
        <p:spPr bwMode="auto">
          <a:xfrm rot="5400000" flipH="1" flipV="1">
            <a:off x="3978693" y="3216752"/>
            <a:ext cx="659425" cy="3971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275" idx="6"/>
            <a:endCxn id="261" idx="2"/>
          </p:cNvCxnSpPr>
          <p:nvPr/>
        </p:nvCxnSpPr>
        <p:spPr bwMode="auto">
          <a:xfrm>
            <a:off x="4749067" y="2982306"/>
            <a:ext cx="1111847" cy="1509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62" idx="6"/>
            <a:endCxn id="275" idx="2"/>
          </p:cNvCxnSpPr>
          <p:nvPr/>
        </p:nvCxnSpPr>
        <p:spPr bwMode="auto">
          <a:xfrm flipV="1">
            <a:off x="3322544" y="2982306"/>
            <a:ext cx="1142913" cy="1787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75" idx="5"/>
            <a:endCxn id="248" idx="1"/>
          </p:cNvCxnSpPr>
          <p:nvPr/>
        </p:nvCxnSpPr>
        <p:spPr bwMode="auto">
          <a:xfrm rot="16200000" flipH="1">
            <a:off x="4666813" y="3126341"/>
            <a:ext cx="565699" cy="4842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54" idx="5"/>
            <a:endCxn id="275" idx="1"/>
          </p:cNvCxnSpPr>
          <p:nvPr/>
        </p:nvCxnSpPr>
        <p:spPr>
          <a:xfrm rot="16200000" flipH="1">
            <a:off x="3850858" y="2222854"/>
            <a:ext cx="798921" cy="51333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275" idx="7"/>
            <a:endCxn id="270" idx="3"/>
          </p:cNvCxnSpPr>
          <p:nvPr/>
        </p:nvCxnSpPr>
        <p:spPr>
          <a:xfrm rot="5400000" flipH="1" flipV="1">
            <a:off x="4630322" y="2317161"/>
            <a:ext cx="639036" cy="4846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Oval 57"/>
          <p:cNvSpPr>
            <a:spLocks noChangeArrowheads="1"/>
          </p:cNvSpPr>
          <p:nvPr/>
        </p:nvSpPr>
        <p:spPr bwMode="auto">
          <a:xfrm>
            <a:off x="5150261" y="3608527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1" name="Oval 57"/>
          <p:cNvSpPr>
            <a:spLocks noChangeArrowheads="1"/>
          </p:cNvSpPr>
          <p:nvPr/>
        </p:nvSpPr>
        <p:spPr bwMode="auto">
          <a:xfrm>
            <a:off x="3867744" y="3702253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>
            <a:off x="3751573" y="1830629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1" name="Oval 57"/>
          <p:cNvSpPr>
            <a:spLocks noChangeArrowheads="1"/>
          </p:cNvSpPr>
          <p:nvPr/>
        </p:nvSpPr>
        <p:spPr bwMode="auto">
          <a:xfrm>
            <a:off x="5860915" y="2974575"/>
            <a:ext cx="308058" cy="3174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2" name="Oval 57"/>
          <p:cNvSpPr>
            <a:spLocks noChangeArrowheads="1"/>
          </p:cNvSpPr>
          <p:nvPr/>
        </p:nvSpPr>
        <p:spPr bwMode="auto">
          <a:xfrm>
            <a:off x="3014486" y="3002345"/>
            <a:ext cx="308058" cy="3174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0" name="Oval 57"/>
          <p:cNvSpPr>
            <a:spLocks noChangeArrowheads="1"/>
          </p:cNvSpPr>
          <p:nvPr/>
        </p:nvSpPr>
        <p:spPr bwMode="auto">
          <a:xfrm>
            <a:off x="5147032" y="1969015"/>
            <a:ext cx="308058" cy="3174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r>
              <a:rPr lang="en-US" i="1" dirty="0" err="1" smtClean="0">
                <a:latin typeface="+mn-lt"/>
              </a:rPr>
              <a:t>E</a:t>
            </a:r>
            <a:r>
              <a:rPr lang="en-US" i="1" baseline="-25000" dirty="0" err="1" smtClean="0">
                <a:latin typeface="+mn-lt"/>
              </a:rPr>
              <a:t>a,B</a:t>
            </a:r>
            <a:r>
              <a:rPr lang="en-US" i="1" baseline="-25000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	-</a:t>
            </a:r>
            <a:r>
              <a:rPr lang="en-US" dirty="0" smtClean="0">
                <a:latin typeface="+mn-lt"/>
              </a:rPr>
              <a:t> all edges between node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nodes in </a:t>
            </a:r>
            <a:r>
              <a:rPr lang="en-US" i="1" dirty="0" smtClean="0">
                <a:latin typeface="+mn-lt"/>
              </a:rPr>
              <a:t>B</a:t>
            </a:r>
            <a:endParaRPr lang="en-US" i="1" baseline="-25000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41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143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44" name="Straight Connector 143"/>
            <p:cNvCxnSpPr>
              <a:stCxn id="169" idx="0"/>
              <a:endCxn id="167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71" idx="7"/>
              <a:endCxn id="191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81" idx="4"/>
              <a:endCxn id="187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91" idx="6"/>
              <a:endCxn id="181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87" idx="3"/>
              <a:endCxn id="169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9" idx="3"/>
              <a:endCxn id="188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85" idx="7"/>
              <a:endCxn id="171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85" idx="4"/>
              <a:endCxn id="143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3" idx="5"/>
              <a:endCxn id="185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3" idx="4"/>
              <a:endCxn id="189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89" idx="5"/>
              <a:endCxn id="143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3" idx="5"/>
              <a:endCxn id="168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8" idx="6"/>
              <a:endCxn id="188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82" idx="6"/>
              <a:endCxn id="191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82" idx="5"/>
              <a:endCxn id="171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63" idx="7"/>
              <a:endCxn id="182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82" idx="4"/>
              <a:endCxn id="185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91" idx="5"/>
              <a:endCxn id="167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71" idx="6"/>
              <a:endCxn id="167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64" name="Straight Connector 163"/>
            <p:cNvCxnSpPr>
              <a:stCxn id="170" idx="3"/>
              <a:endCxn id="168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193" name="Straight Connector 192"/>
              <p:cNvCxnSpPr>
                <a:stCxn id="167" idx="3"/>
                <a:endCxn id="170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1" idx="5"/>
                <a:endCxn id="170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>
              <a:stCxn id="170" idx="6"/>
              <a:endCxn id="169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8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9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0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1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72" name="Straight Connector 171"/>
            <p:cNvCxnSpPr>
              <a:stCxn id="174" idx="6"/>
              <a:endCxn id="186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0" idx="6"/>
              <a:endCxn id="174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75" name="Straight Connector 174"/>
            <p:cNvCxnSpPr>
              <a:stCxn id="181" idx="1"/>
              <a:endCxn id="186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90" idx="5"/>
              <a:endCxn id="182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4" idx="3"/>
              <a:endCxn id="182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74" idx="5"/>
              <a:endCxn id="191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7"/>
              <a:endCxn id="186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0" idx="4"/>
              <a:endCxn id="163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2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81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185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6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8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9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0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2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194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196" name="Straight Connector 195"/>
            <p:cNvCxnSpPr>
              <a:stCxn id="227" idx="4"/>
              <a:endCxn id="235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42" idx="6"/>
              <a:endCxn id="227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37" idx="3"/>
              <a:endCxn id="212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11" idx="7"/>
              <a:endCxn id="238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210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34" idx="5"/>
              <a:endCxn id="211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34" idx="4"/>
              <a:endCxn id="213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3" idx="5"/>
              <a:endCxn id="210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0" idx="5"/>
              <a:endCxn id="217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6"/>
              <a:endCxn id="212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43" idx="6"/>
              <a:endCxn id="242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43" idx="5"/>
              <a:endCxn id="238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43" idx="4"/>
              <a:endCxn id="211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42" idx="5"/>
              <a:endCxn id="236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2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4" name="Straight Connector 213"/>
            <p:cNvCxnSpPr>
              <a:stCxn id="218" idx="3"/>
              <a:endCxn id="217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12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244" name="Straight Connector 243"/>
              <p:cNvCxnSpPr>
                <a:stCxn id="236" idx="3"/>
                <a:endCxn id="218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8" idx="5"/>
                <a:endCxn id="218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15"/>
            <p:cNvCxnSpPr>
              <a:stCxn id="218" idx="6"/>
              <a:endCxn id="237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9" name="Straight Connector 218"/>
            <p:cNvCxnSpPr>
              <a:stCxn id="239" idx="6"/>
              <a:endCxn id="221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22" idx="6"/>
              <a:endCxn id="239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3" name="Straight Connector 222"/>
            <p:cNvCxnSpPr>
              <a:stCxn id="227" idx="1"/>
              <a:endCxn id="221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22" idx="5"/>
              <a:endCxn id="243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42" idx="7"/>
              <a:endCxn id="221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2" idx="4"/>
              <a:endCxn id="234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Connector 228"/>
            <p:cNvCxnSpPr>
              <a:stCxn id="237" idx="0"/>
              <a:endCxn id="236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38" idx="7"/>
              <a:endCxn id="242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5" idx="3"/>
              <a:endCxn id="237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4" idx="7"/>
              <a:endCxn id="243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38" idx="6"/>
              <a:endCxn id="236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40" name="Straight Connector 239"/>
            <p:cNvCxnSpPr>
              <a:stCxn id="239" idx="3"/>
              <a:endCxn id="243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9" idx="5"/>
              <a:endCxn id="242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3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3176338" y="0"/>
            <a:ext cx="28234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edge weights </a:t>
            </a:r>
            <a:r>
              <a:rPr lang="en-US" sz="2800" i="1" dirty="0" smtClean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,</a:t>
            </a:r>
            <a:r>
              <a:rPr lang="en-US" sz="2800" i="1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ctr"/>
            <a:r>
              <a:rPr lang="en-US" sz="1400" dirty="0" smtClean="0">
                <a:latin typeface="+mn-lt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star sampling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2863392" y="1572127"/>
            <a:ext cx="3521366" cy="26228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57"/>
          <p:cNvSpPr>
            <a:spLocks noChangeArrowheads="1"/>
          </p:cNvSpPr>
          <p:nvPr/>
        </p:nvSpPr>
        <p:spPr bwMode="auto">
          <a:xfrm>
            <a:off x="4465455" y="2836187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57"/>
          <p:cNvSpPr>
            <a:spLocks noChangeArrowheads="1"/>
          </p:cNvSpPr>
          <p:nvPr/>
        </p:nvSpPr>
        <p:spPr bwMode="auto">
          <a:xfrm>
            <a:off x="5150261" y="3608527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1" name="Oval 57"/>
          <p:cNvSpPr>
            <a:spLocks noChangeArrowheads="1"/>
          </p:cNvSpPr>
          <p:nvPr/>
        </p:nvSpPr>
        <p:spPr bwMode="auto">
          <a:xfrm>
            <a:off x="3867744" y="3702253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>
            <a:off x="3751573" y="1830629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1" name="Oval 57"/>
          <p:cNvSpPr>
            <a:spLocks noChangeArrowheads="1"/>
          </p:cNvSpPr>
          <p:nvPr/>
        </p:nvSpPr>
        <p:spPr bwMode="auto">
          <a:xfrm>
            <a:off x="5860915" y="2974575"/>
            <a:ext cx="308058" cy="3174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2" name="Oval 57"/>
          <p:cNvSpPr>
            <a:spLocks noChangeArrowheads="1"/>
          </p:cNvSpPr>
          <p:nvPr/>
        </p:nvSpPr>
        <p:spPr bwMode="auto">
          <a:xfrm>
            <a:off x="3014486" y="3002345"/>
            <a:ext cx="308058" cy="3174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0" name="Oval 57"/>
          <p:cNvSpPr>
            <a:spLocks noChangeArrowheads="1"/>
          </p:cNvSpPr>
          <p:nvPr/>
        </p:nvSpPr>
        <p:spPr bwMode="auto">
          <a:xfrm>
            <a:off x="5147032" y="1969015"/>
            <a:ext cx="308058" cy="3174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r>
              <a:rPr lang="en-US" i="1" dirty="0" err="1" smtClean="0">
                <a:latin typeface="+mn-lt"/>
              </a:rPr>
              <a:t>E</a:t>
            </a:r>
            <a:r>
              <a:rPr lang="en-US" i="1" baseline="-25000" dirty="0" err="1" smtClean="0">
                <a:latin typeface="+mn-lt"/>
              </a:rPr>
              <a:t>a,B</a:t>
            </a:r>
            <a:r>
              <a:rPr lang="en-US" i="1" baseline="-25000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	-</a:t>
            </a:r>
            <a:r>
              <a:rPr lang="en-US" dirty="0" smtClean="0">
                <a:latin typeface="+mn-lt"/>
              </a:rPr>
              <a:t> all edges between node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nodes in </a:t>
            </a:r>
            <a:r>
              <a:rPr lang="en-US" i="1" dirty="0" smtClean="0">
                <a:latin typeface="+mn-lt"/>
              </a:rPr>
              <a:t>B</a:t>
            </a:r>
            <a:endParaRPr lang="en-US" i="1" baseline="-25000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41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143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44" name="Straight Connector 143"/>
            <p:cNvCxnSpPr>
              <a:stCxn id="169" idx="0"/>
              <a:endCxn id="167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71" idx="7"/>
              <a:endCxn id="191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81" idx="4"/>
              <a:endCxn id="187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91" idx="6"/>
              <a:endCxn id="181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87" idx="3"/>
              <a:endCxn id="169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9" idx="3"/>
              <a:endCxn id="188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85" idx="7"/>
              <a:endCxn id="171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85" idx="4"/>
              <a:endCxn id="143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3" idx="5"/>
              <a:endCxn id="185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3" idx="4"/>
              <a:endCxn id="189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89" idx="5"/>
              <a:endCxn id="143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3" idx="5"/>
              <a:endCxn id="168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8" idx="6"/>
              <a:endCxn id="188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82" idx="6"/>
              <a:endCxn id="191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82" idx="5"/>
              <a:endCxn id="171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63" idx="7"/>
              <a:endCxn id="182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82" idx="4"/>
              <a:endCxn id="185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91" idx="5"/>
              <a:endCxn id="167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71" idx="6"/>
              <a:endCxn id="167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64" name="Straight Connector 163"/>
            <p:cNvCxnSpPr>
              <a:stCxn id="170" idx="3"/>
              <a:endCxn id="168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193" name="Straight Connector 192"/>
              <p:cNvCxnSpPr>
                <a:stCxn id="167" idx="3"/>
                <a:endCxn id="170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1" idx="5"/>
                <a:endCxn id="170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>
              <a:stCxn id="170" idx="6"/>
              <a:endCxn id="169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8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9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0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1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72" name="Straight Connector 171"/>
            <p:cNvCxnSpPr>
              <a:stCxn id="174" idx="6"/>
              <a:endCxn id="186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0" idx="6"/>
              <a:endCxn id="174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75" name="Straight Connector 174"/>
            <p:cNvCxnSpPr>
              <a:stCxn id="181" idx="1"/>
              <a:endCxn id="186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90" idx="5"/>
              <a:endCxn id="182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4" idx="3"/>
              <a:endCxn id="182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74" idx="5"/>
              <a:endCxn id="191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7"/>
              <a:endCxn id="186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0" idx="4"/>
              <a:endCxn id="163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2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81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185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6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8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9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0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2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194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196" name="Straight Connector 195"/>
            <p:cNvCxnSpPr>
              <a:stCxn id="227" idx="4"/>
              <a:endCxn id="235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42" idx="6"/>
              <a:endCxn id="227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37" idx="3"/>
              <a:endCxn id="212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11" idx="7"/>
              <a:endCxn id="238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210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34" idx="5"/>
              <a:endCxn id="211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34" idx="4"/>
              <a:endCxn id="213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3" idx="5"/>
              <a:endCxn id="210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0" idx="5"/>
              <a:endCxn id="217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6"/>
              <a:endCxn id="212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43" idx="6"/>
              <a:endCxn id="242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43" idx="5"/>
              <a:endCxn id="238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43" idx="4"/>
              <a:endCxn id="211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42" idx="5"/>
              <a:endCxn id="236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2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4" name="Straight Connector 213"/>
            <p:cNvCxnSpPr>
              <a:stCxn id="218" idx="3"/>
              <a:endCxn id="217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12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244" name="Straight Connector 243"/>
              <p:cNvCxnSpPr>
                <a:stCxn id="236" idx="3"/>
                <a:endCxn id="218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8" idx="5"/>
                <a:endCxn id="218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15"/>
            <p:cNvCxnSpPr>
              <a:stCxn id="218" idx="6"/>
              <a:endCxn id="237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9" name="Straight Connector 218"/>
            <p:cNvCxnSpPr>
              <a:stCxn id="239" idx="6"/>
              <a:endCxn id="221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22" idx="6"/>
              <a:endCxn id="239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3" name="Straight Connector 222"/>
            <p:cNvCxnSpPr>
              <a:stCxn id="227" idx="1"/>
              <a:endCxn id="221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22" idx="5"/>
              <a:endCxn id="243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42" idx="7"/>
              <a:endCxn id="221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2" idx="4"/>
              <a:endCxn id="234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Connector 228"/>
            <p:cNvCxnSpPr>
              <a:stCxn id="237" idx="0"/>
              <a:endCxn id="236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38" idx="7"/>
              <a:endCxn id="242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5" idx="3"/>
              <a:endCxn id="237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4" idx="7"/>
              <a:endCxn id="243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38" idx="6"/>
              <a:endCxn id="236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40" name="Straight Connector 239"/>
            <p:cNvCxnSpPr>
              <a:stCxn id="239" idx="3"/>
              <a:endCxn id="243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9" idx="5"/>
              <a:endCxn id="242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3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3176338" y="0"/>
            <a:ext cx="28234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edge weights </a:t>
            </a:r>
            <a:r>
              <a:rPr lang="en-US" sz="2800" i="1" dirty="0" smtClean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,</a:t>
            </a:r>
            <a:r>
              <a:rPr lang="en-US" sz="2800" i="1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ctr"/>
            <a:r>
              <a:rPr lang="en-US" sz="1400" dirty="0" smtClean="0">
                <a:latin typeface="+mn-lt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star sampling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2863392" y="1572127"/>
            <a:ext cx="3521366" cy="262288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251" idx="7"/>
            <a:endCxn id="275" idx="3"/>
          </p:cNvCxnSpPr>
          <p:nvPr/>
        </p:nvCxnSpPr>
        <p:spPr bwMode="auto">
          <a:xfrm rot="5400000" flipH="1" flipV="1">
            <a:off x="3978693" y="3216752"/>
            <a:ext cx="659425" cy="3971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275" idx="6"/>
            <a:endCxn id="261" idx="2"/>
          </p:cNvCxnSpPr>
          <p:nvPr/>
        </p:nvCxnSpPr>
        <p:spPr bwMode="auto">
          <a:xfrm>
            <a:off x="4749067" y="2982306"/>
            <a:ext cx="1111847" cy="150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62" idx="6"/>
            <a:endCxn id="275" idx="2"/>
          </p:cNvCxnSpPr>
          <p:nvPr/>
        </p:nvCxnSpPr>
        <p:spPr bwMode="auto">
          <a:xfrm flipV="1">
            <a:off x="3322544" y="2982306"/>
            <a:ext cx="1142913" cy="1787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75" idx="5"/>
            <a:endCxn id="248" idx="1"/>
          </p:cNvCxnSpPr>
          <p:nvPr/>
        </p:nvCxnSpPr>
        <p:spPr bwMode="auto">
          <a:xfrm rot="16200000" flipH="1">
            <a:off x="4666813" y="3126341"/>
            <a:ext cx="565699" cy="484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54" idx="5"/>
            <a:endCxn id="275" idx="1"/>
          </p:cNvCxnSpPr>
          <p:nvPr/>
        </p:nvCxnSpPr>
        <p:spPr>
          <a:xfrm rot="16200000" flipH="1">
            <a:off x="3850858" y="2222854"/>
            <a:ext cx="798921" cy="5133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275" idx="7"/>
            <a:endCxn id="270" idx="3"/>
          </p:cNvCxnSpPr>
          <p:nvPr/>
        </p:nvCxnSpPr>
        <p:spPr>
          <a:xfrm rot="5400000" flipH="1" flipV="1">
            <a:off x="4630322" y="2317161"/>
            <a:ext cx="639036" cy="484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57"/>
          <p:cNvSpPr>
            <a:spLocks noChangeArrowheads="1"/>
          </p:cNvSpPr>
          <p:nvPr/>
        </p:nvSpPr>
        <p:spPr bwMode="auto">
          <a:xfrm>
            <a:off x="4465455" y="2836187"/>
            <a:ext cx="283610" cy="2922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0"/>
            <a:ext cx="0" cy="4943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r>
              <a:rPr lang="en-US" i="1" dirty="0" err="1" smtClean="0">
                <a:latin typeface="+mn-lt"/>
              </a:rPr>
              <a:t>E</a:t>
            </a:r>
            <a:r>
              <a:rPr lang="en-US" i="1" baseline="-25000" dirty="0" err="1" smtClean="0">
                <a:latin typeface="+mn-lt"/>
              </a:rPr>
              <a:t>a,B</a:t>
            </a:r>
            <a:r>
              <a:rPr lang="en-US" i="1" baseline="-25000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	-</a:t>
            </a:r>
            <a:r>
              <a:rPr lang="en-US" dirty="0" smtClean="0">
                <a:latin typeface="+mn-lt"/>
              </a:rPr>
              <a:t> all edges between node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nodes in </a:t>
            </a:r>
            <a:r>
              <a:rPr lang="en-US" i="1" dirty="0" smtClean="0">
                <a:latin typeface="+mn-lt"/>
              </a:rPr>
              <a:t>B</a:t>
            </a:r>
            <a:endParaRPr lang="en-US" i="1" baseline="-25000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143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44" name="Straight Connector 143"/>
            <p:cNvCxnSpPr>
              <a:stCxn id="169" idx="0"/>
              <a:endCxn id="167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71" idx="7"/>
              <a:endCxn id="191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81" idx="4"/>
              <a:endCxn id="187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91" idx="6"/>
              <a:endCxn id="181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87" idx="3"/>
              <a:endCxn id="169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9" idx="3"/>
              <a:endCxn id="188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85" idx="7"/>
              <a:endCxn id="171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85" idx="4"/>
              <a:endCxn id="143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3" idx="5"/>
              <a:endCxn id="185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3" idx="4"/>
              <a:endCxn id="189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89" idx="5"/>
              <a:endCxn id="143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3" idx="5"/>
              <a:endCxn id="168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8" idx="6"/>
              <a:endCxn id="188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82" idx="6"/>
              <a:endCxn id="191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82" idx="5"/>
              <a:endCxn id="171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63" idx="7"/>
              <a:endCxn id="182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82" idx="4"/>
              <a:endCxn id="185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91" idx="5"/>
              <a:endCxn id="167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71" idx="6"/>
              <a:endCxn id="167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64" name="Straight Connector 163"/>
            <p:cNvCxnSpPr>
              <a:stCxn id="170" idx="3"/>
              <a:endCxn id="168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193" name="Straight Connector 192"/>
              <p:cNvCxnSpPr>
                <a:stCxn id="167" idx="3"/>
                <a:endCxn id="170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1" idx="5"/>
                <a:endCxn id="170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>
              <a:stCxn id="170" idx="6"/>
              <a:endCxn id="169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8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9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0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1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72" name="Straight Connector 171"/>
            <p:cNvCxnSpPr>
              <a:stCxn id="174" idx="6"/>
              <a:endCxn id="186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0" idx="6"/>
              <a:endCxn id="174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75" name="Straight Connector 174"/>
            <p:cNvCxnSpPr>
              <a:stCxn id="181" idx="1"/>
              <a:endCxn id="186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90" idx="5"/>
              <a:endCxn id="182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4" idx="3"/>
              <a:endCxn id="182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74" idx="5"/>
              <a:endCxn id="191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7"/>
              <a:endCxn id="186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0" idx="4"/>
              <a:endCxn id="163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2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281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185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6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8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9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0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2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196" name="Straight Connector 195"/>
            <p:cNvCxnSpPr>
              <a:stCxn id="227" idx="4"/>
              <a:endCxn id="235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42" idx="6"/>
              <a:endCxn id="227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37" idx="3"/>
              <a:endCxn id="212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11" idx="7"/>
              <a:endCxn id="238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210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34" idx="5"/>
              <a:endCxn id="211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34" idx="4"/>
              <a:endCxn id="213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3" idx="5"/>
              <a:endCxn id="210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0" idx="5"/>
              <a:endCxn id="217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6"/>
              <a:endCxn id="212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43" idx="6"/>
              <a:endCxn id="242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43" idx="5"/>
              <a:endCxn id="238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43" idx="4"/>
              <a:endCxn id="211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42" idx="5"/>
              <a:endCxn id="236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2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4" name="Straight Connector 213"/>
            <p:cNvCxnSpPr>
              <a:stCxn id="218" idx="3"/>
              <a:endCxn id="217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312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244" name="Straight Connector 243"/>
              <p:cNvCxnSpPr>
                <a:stCxn id="236" idx="3"/>
                <a:endCxn id="218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8" idx="5"/>
                <a:endCxn id="218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15"/>
            <p:cNvCxnSpPr>
              <a:stCxn id="218" idx="6"/>
              <a:endCxn id="237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9" name="Straight Connector 218"/>
            <p:cNvCxnSpPr>
              <a:stCxn id="239" idx="6"/>
              <a:endCxn id="221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22" idx="6"/>
              <a:endCxn id="239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3" name="Straight Connector 222"/>
            <p:cNvCxnSpPr>
              <a:stCxn id="227" idx="1"/>
              <a:endCxn id="221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22" idx="5"/>
              <a:endCxn id="243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42" idx="7"/>
              <a:endCxn id="221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2" idx="4"/>
              <a:endCxn id="234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Connector 228"/>
            <p:cNvCxnSpPr>
              <a:stCxn id="237" idx="0"/>
              <a:endCxn id="236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38" idx="7"/>
              <a:endCxn id="242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5" idx="3"/>
              <a:endCxn id="237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4" idx="7"/>
              <a:endCxn id="243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38" idx="6"/>
              <a:endCxn id="236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40" name="Straight Connector 239"/>
            <p:cNvCxnSpPr>
              <a:stCxn id="239" idx="3"/>
              <a:endCxn id="243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9" idx="5"/>
              <a:endCxn id="242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3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3176338" y="0"/>
            <a:ext cx="28234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edge weights </a:t>
            </a:r>
            <a:r>
              <a:rPr lang="en-US" sz="2800" i="1" dirty="0" smtClean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,</a:t>
            </a:r>
            <a:r>
              <a:rPr lang="en-US" sz="2800" i="1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ctr"/>
            <a:r>
              <a:rPr lang="en-US" sz="1400" dirty="0" smtClean="0">
                <a:latin typeface="+mn-lt"/>
              </a:rPr>
              <a:t>(star sampling)</a:t>
            </a:r>
            <a:endParaRPr lang="en-US" sz="1400" dirty="0">
              <a:latin typeface="+mn-lt"/>
            </a:endParaRPr>
          </a:p>
        </p:txBody>
      </p:sp>
      <p:grpSp>
        <p:nvGrpSpPr>
          <p:cNvPr id="285" name="Group 284"/>
          <p:cNvGrpSpPr/>
          <p:nvPr/>
        </p:nvGrpSpPr>
        <p:grpSpPr>
          <a:xfrm>
            <a:off x="5313194" y="1949116"/>
            <a:ext cx="3006725" cy="2637171"/>
            <a:chOff x="5786437" y="2157664"/>
            <a:chExt cx="3006725" cy="2637171"/>
          </a:xfrm>
        </p:grpSpPr>
        <p:sp>
          <p:nvSpPr>
            <p:cNvPr id="274" name="Oval 57"/>
            <p:cNvSpPr>
              <a:spLocks noChangeArrowheads="1"/>
            </p:cNvSpPr>
            <p:nvPr/>
          </p:nvSpPr>
          <p:spPr bwMode="auto">
            <a:xfrm>
              <a:off x="6104039" y="2520235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53" name="Straight Connector 252"/>
            <p:cNvCxnSpPr>
              <a:stCxn id="274" idx="6"/>
              <a:endCxn id="254" idx="2"/>
            </p:cNvCxnSpPr>
            <p:nvPr/>
          </p:nvCxnSpPr>
          <p:spPr bwMode="auto">
            <a:xfrm flipV="1">
              <a:off x="6255537" y="2287497"/>
              <a:ext cx="602575" cy="31078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74" idx="5"/>
              <a:endCxn id="262" idx="1"/>
            </p:cNvCxnSpPr>
            <p:nvPr/>
          </p:nvCxnSpPr>
          <p:spPr>
            <a:xfrm rot="16200000" flipH="1">
              <a:off x="6294953" y="2591874"/>
              <a:ext cx="161255" cy="2844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74" idx="4"/>
              <a:endCxn id="137" idx="0"/>
            </p:cNvCxnSpPr>
            <p:nvPr/>
          </p:nvCxnSpPr>
          <p:spPr>
            <a:xfrm rot="5400000">
              <a:off x="5899673" y="2889966"/>
              <a:ext cx="493745" cy="66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6462548" y="3803329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28" name="Straight Connector 127"/>
            <p:cNvCxnSpPr>
              <a:endCxn id="249" idx="2"/>
            </p:cNvCxnSpPr>
            <p:nvPr/>
          </p:nvCxnSpPr>
          <p:spPr bwMode="auto">
            <a:xfrm rot="16200000" flipH="1">
              <a:off x="6671767" y="3819784"/>
              <a:ext cx="80404" cy="292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262" idx="5"/>
              <a:endCxn id="251" idx="1"/>
            </p:cNvCxnSpPr>
            <p:nvPr/>
          </p:nvCxnSpPr>
          <p:spPr bwMode="auto">
            <a:xfrm rot="16200000" flipH="1">
              <a:off x="6664298" y="2885751"/>
              <a:ext cx="232008" cy="3107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7" idx="7"/>
              <a:endCxn id="262" idx="3"/>
            </p:cNvCxnSpPr>
            <p:nvPr/>
          </p:nvCxnSpPr>
          <p:spPr bwMode="auto">
            <a:xfrm rot="5400000" flipH="1" flipV="1">
              <a:off x="6207204" y="2880523"/>
              <a:ext cx="266017" cy="355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251" idx="6"/>
              <a:endCxn id="248" idx="2"/>
            </p:cNvCxnSpPr>
            <p:nvPr/>
          </p:nvCxnSpPr>
          <p:spPr bwMode="auto">
            <a:xfrm flipV="1">
              <a:off x="7054718" y="3161840"/>
              <a:ext cx="491246" cy="46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57"/>
            <p:cNvSpPr>
              <a:spLocks noChangeArrowheads="1"/>
            </p:cNvSpPr>
            <p:nvPr/>
          </p:nvSpPr>
          <p:spPr bwMode="auto">
            <a:xfrm>
              <a:off x="6043564" y="3170083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38" name="Straight Connector 137"/>
            <p:cNvCxnSpPr>
              <a:stCxn id="250" idx="3"/>
              <a:endCxn id="249" idx="7"/>
            </p:cNvCxnSpPr>
            <p:nvPr/>
          </p:nvCxnSpPr>
          <p:spPr bwMode="auto">
            <a:xfrm flipH="1">
              <a:off x="6977434" y="3614525"/>
              <a:ext cx="207851" cy="341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33"/>
            <p:cNvGrpSpPr/>
            <p:nvPr/>
          </p:nvGrpSpPr>
          <p:grpSpPr>
            <a:xfrm>
              <a:off x="7034292" y="3212650"/>
              <a:ext cx="532098" cy="291495"/>
              <a:chOff x="1614331" y="5015799"/>
              <a:chExt cx="621256" cy="329902"/>
            </a:xfrm>
          </p:grpSpPr>
          <p:cxnSp>
            <p:nvCxnSpPr>
              <p:cNvPr id="277" name="Straight Connector 276"/>
              <p:cNvCxnSpPr>
                <a:stCxn id="248" idx="3"/>
                <a:endCxn id="250" idx="7"/>
              </p:cNvCxnSpPr>
              <p:nvPr/>
            </p:nvCxnSpPr>
            <p:spPr bwMode="auto">
              <a:xfrm flipH="1">
                <a:off x="1915699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51" idx="5"/>
                <a:endCxn id="250" idx="1"/>
              </p:cNvCxnSpPr>
              <p:nvPr/>
            </p:nvCxnSpPr>
            <p:spPr bwMode="auto">
              <a:xfrm>
                <a:off x="1614331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Oval 57"/>
            <p:cNvSpPr>
              <a:spLocks noChangeArrowheads="1"/>
            </p:cNvSpPr>
            <p:nvPr/>
          </p:nvSpPr>
          <p:spPr bwMode="auto">
            <a:xfrm>
              <a:off x="7545965" y="3089982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9" name="Oval 57"/>
            <p:cNvSpPr>
              <a:spLocks noChangeArrowheads="1"/>
            </p:cNvSpPr>
            <p:nvPr/>
          </p:nvSpPr>
          <p:spPr bwMode="auto">
            <a:xfrm>
              <a:off x="6858385" y="3934544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0" name="Oval 57"/>
            <p:cNvSpPr>
              <a:spLocks noChangeArrowheads="1"/>
            </p:cNvSpPr>
            <p:nvPr/>
          </p:nvSpPr>
          <p:spPr bwMode="auto">
            <a:xfrm>
              <a:off x="7163099" y="3481284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1" name="Oval 57"/>
            <p:cNvSpPr>
              <a:spLocks noChangeArrowheads="1"/>
            </p:cNvSpPr>
            <p:nvPr/>
          </p:nvSpPr>
          <p:spPr bwMode="auto">
            <a:xfrm>
              <a:off x="6915243" y="3136075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4" name="Oval 253"/>
            <p:cNvSpPr>
              <a:spLocks noChangeArrowheads="1"/>
            </p:cNvSpPr>
            <p:nvPr/>
          </p:nvSpPr>
          <p:spPr bwMode="auto">
            <a:xfrm>
              <a:off x="6858112" y="2215639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57" name="Straight Connector 256"/>
            <p:cNvCxnSpPr>
              <a:stCxn id="254" idx="3"/>
              <a:endCxn id="262" idx="7"/>
            </p:cNvCxnSpPr>
            <p:nvPr/>
          </p:nvCxnSpPr>
          <p:spPr>
            <a:xfrm rot="5400000">
              <a:off x="6513525" y="2449719"/>
              <a:ext cx="476424" cy="253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Oval 57"/>
            <p:cNvSpPr>
              <a:spLocks noChangeArrowheads="1"/>
            </p:cNvSpPr>
            <p:nvPr/>
          </p:nvSpPr>
          <p:spPr bwMode="auto">
            <a:xfrm>
              <a:off x="7895454" y="2778214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2" name="Oval 57"/>
            <p:cNvSpPr>
              <a:spLocks noChangeArrowheads="1"/>
            </p:cNvSpPr>
            <p:nvPr/>
          </p:nvSpPr>
          <p:spPr bwMode="auto">
            <a:xfrm>
              <a:off x="6495624" y="2791871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791076" y="2157664"/>
              <a:ext cx="2566860" cy="199974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57"/>
            <p:cNvSpPr>
              <a:spLocks noChangeArrowheads="1"/>
            </p:cNvSpPr>
            <p:nvPr/>
          </p:nvSpPr>
          <p:spPr bwMode="auto">
            <a:xfrm>
              <a:off x="7544377" y="2283695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2" name="Oval 57"/>
            <p:cNvSpPr>
              <a:spLocks noChangeArrowheads="1"/>
            </p:cNvSpPr>
            <p:nvPr/>
          </p:nvSpPr>
          <p:spPr bwMode="auto">
            <a:xfrm>
              <a:off x="7326909" y="3880252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3" name="Oval 57"/>
            <p:cNvSpPr>
              <a:spLocks noChangeArrowheads="1"/>
            </p:cNvSpPr>
            <p:nvPr/>
          </p:nvSpPr>
          <p:spPr bwMode="auto">
            <a:xfrm>
              <a:off x="5994280" y="3597907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266" name="Object 14"/>
            <p:cNvGraphicFramePr>
              <a:graphicFrameLocks noChangeAspect="1"/>
            </p:cNvGraphicFramePr>
            <p:nvPr/>
          </p:nvGraphicFramePr>
          <p:xfrm>
            <a:off x="5786437" y="4150310"/>
            <a:ext cx="3006725" cy="644525"/>
          </p:xfrm>
          <a:graphic>
            <a:graphicData uri="http://schemas.openxmlformats.org/presentationml/2006/ole">
              <p:oleObj spid="_x0000_s395265" name="Equation" r:id="rId4" imgW="1981080" imgH="431640" progId="Equation.3">
                <p:embed/>
              </p:oleObj>
            </a:graphicData>
          </a:graphic>
        </p:graphicFrame>
        <p:sp>
          <p:nvSpPr>
            <p:cNvPr id="267" name="TextBox 266"/>
            <p:cNvSpPr txBox="1"/>
            <p:nvPr/>
          </p:nvSpPr>
          <p:spPr>
            <a:xfrm>
              <a:off x="6539126" y="4235116"/>
              <a:ext cx="904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A</a:t>
              </a:r>
              <a:r>
                <a:rPr lang="en-US" sz="2000" dirty="0" smtClean="0">
                  <a:latin typeface="+mn-lt"/>
                </a:rPr>
                <a:t>,</a:t>
              </a:r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B</a:t>
              </a:r>
              <a:endParaRPr lang="en-US" b="1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18" name="Straight Connector 117"/>
            <p:cNvCxnSpPr>
              <a:stCxn id="265" idx="0"/>
              <a:endCxn id="248" idx="4"/>
            </p:cNvCxnSpPr>
            <p:nvPr/>
          </p:nvCxnSpPr>
          <p:spPr bwMode="auto">
            <a:xfrm rot="16200000" flipV="1">
              <a:off x="7485196" y="3364204"/>
              <a:ext cx="357712" cy="966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251" idx="7"/>
              <a:endCxn id="275" idx="3"/>
            </p:cNvCxnSpPr>
            <p:nvPr/>
          </p:nvCxnSpPr>
          <p:spPr bwMode="auto">
            <a:xfrm rot="5400000" flipH="1" flipV="1">
              <a:off x="6969806" y="2897313"/>
              <a:ext cx="324295" cy="195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261" idx="4"/>
              <a:endCxn id="271" idx="0"/>
            </p:cNvCxnSpPr>
            <p:nvPr/>
          </p:nvCxnSpPr>
          <p:spPr bwMode="auto">
            <a:xfrm rot="16200000" flipH="1">
              <a:off x="7853059" y="3052459"/>
              <a:ext cx="353288" cy="117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275" idx="6"/>
              <a:endCxn id="261" idx="2"/>
            </p:cNvCxnSpPr>
            <p:nvPr/>
          </p:nvCxnSpPr>
          <p:spPr bwMode="auto">
            <a:xfrm>
              <a:off x="7348664" y="2782016"/>
              <a:ext cx="546789" cy="742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265" idx="3"/>
              <a:endCxn id="272" idx="7"/>
            </p:cNvCxnSpPr>
            <p:nvPr/>
          </p:nvCxnSpPr>
          <p:spPr bwMode="auto">
            <a:xfrm rot="5400000">
              <a:off x="7465137" y="3705161"/>
              <a:ext cx="189037" cy="2068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269" idx="7"/>
              <a:endCxn id="251" idx="3"/>
            </p:cNvCxnSpPr>
            <p:nvPr/>
          </p:nvCxnSpPr>
          <p:spPr bwMode="auto">
            <a:xfrm rot="5400000" flipH="1" flipV="1">
              <a:off x="6720930" y="3182605"/>
              <a:ext cx="138600" cy="290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269" idx="4"/>
              <a:endCxn id="117" idx="0"/>
            </p:cNvCxnSpPr>
            <p:nvPr/>
          </p:nvCxnSpPr>
          <p:spPr bwMode="auto">
            <a:xfrm rot="5400000">
              <a:off x="6425386" y="3637483"/>
              <a:ext cx="272746" cy="589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7" idx="5"/>
              <a:endCxn id="269" idx="2"/>
            </p:cNvCxnSpPr>
            <p:nvPr/>
          </p:nvCxnSpPr>
          <p:spPr bwMode="auto">
            <a:xfrm rot="16200000" flipH="1">
              <a:off x="6259157" y="3196207"/>
              <a:ext cx="159782" cy="3528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7" idx="4"/>
              <a:endCxn id="273" idx="0"/>
            </p:cNvCxnSpPr>
            <p:nvPr/>
          </p:nvCxnSpPr>
          <p:spPr bwMode="auto">
            <a:xfrm rot="5400000">
              <a:off x="5949612" y="3434217"/>
              <a:ext cx="284110" cy="43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273" idx="5"/>
              <a:endCxn id="117" idx="2"/>
            </p:cNvCxnSpPr>
            <p:nvPr/>
          </p:nvCxnSpPr>
          <p:spPr bwMode="auto">
            <a:xfrm rot="16200000" flipH="1">
              <a:off x="6221051" y="3633690"/>
              <a:ext cx="144037" cy="3389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249" idx="6"/>
            </p:cNvCxnSpPr>
            <p:nvPr/>
          </p:nvCxnSpPr>
          <p:spPr bwMode="auto">
            <a:xfrm flipV="1">
              <a:off x="6997860" y="3958304"/>
              <a:ext cx="313006" cy="480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262" idx="6"/>
              <a:endCxn id="275" idx="2"/>
            </p:cNvCxnSpPr>
            <p:nvPr/>
          </p:nvCxnSpPr>
          <p:spPr bwMode="auto">
            <a:xfrm flipV="1">
              <a:off x="6647122" y="2782016"/>
              <a:ext cx="562067" cy="87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262" idx="4"/>
              <a:endCxn id="269" idx="0"/>
            </p:cNvCxnSpPr>
            <p:nvPr/>
          </p:nvCxnSpPr>
          <p:spPr bwMode="auto">
            <a:xfrm rot="16200000" flipH="1">
              <a:off x="6368049" y="3151298"/>
              <a:ext cx="426507" cy="198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275" idx="5"/>
              <a:endCxn id="248" idx="1"/>
            </p:cNvCxnSpPr>
            <p:nvPr/>
          </p:nvCxnSpPr>
          <p:spPr bwMode="auto">
            <a:xfrm rot="16200000" flipH="1">
              <a:off x="7308213" y="2852850"/>
              <a:ext cx="278202" cy="2381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50" idx="6"/>
              <a:endCxn id="265" idx="2"/>
            </p:cNvCxnSpPr>
            <p:nvPr/>
          </p:nvCxnSpPr>
          <p:spPr bwMode="auto">
            <a:xfrm>
              <a:off x="7314597" y="3559336"/>
              <a:ext cx="328065" cy="1039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54" idx="6"/>
              <a:endCxn id="270" idx="2"/>
            </p:cNvCxnSpPr>
            <p:nvPr/>
          </p:nvCxnSpPr>
          <p:spPr bwMode="auto">
            <a:xfrm>
              <a:off x="6997587" y="2287497"/>
              <a:ext cx="546789" cy="742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61" idx="1"/>
              <a:endCxn id="270" idx="5"/>
            </p:cNvCxnSpPr>
            <p:nvPr/>
          </p:nvCxnSpPr>
          <p:spPr>
            <a:xfrm rot="16200000" flipV="1">
              <a:off x="7603595" y="2487030"/>
              <a:ext cx="384138" cy="2439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5"/>
              <a:endCxn id="275" idx="1"/>
            </p:cNvCxnSpPr>
            <p:nvPr/>
          </p:nvCxnSpPr>
          <p:spPr>
            <a:xfrm rot="16200000" flipH="1">
              <a:off x="6906939" y="2408529"/>
              <a:ext cx="392897" cy="25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75" idx="7"/>
              <a:endCxn id="270" idx="3"/>
            </p:cNvCxnSpPr>
            <p:nvPr/>
          </p:nvCxnSpPr>
          <p:spPr>
            <a:xfrm rot="5400000" flipH="1" flipV="1">
              <a:off x="7290267" y="2454908"/>
              <a:ext cx="314268" cy="2383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71" idx="3"/>
              <a:endCxn id="265" idx="7"/>
            </p:cNvCxnSpPr>
            <p:nvPr/>
          </p:nvCxnSpPr>
          <p:spPr bwMode="auto">
            <a:xfrm rot="5400000">
              <a:off x="7802370" y="3380186"/>
              <a:ext cx="191610" cy="2729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57"/>
            <p:cNvSpPr>
              <a:spLocks noChangeArrowheads="1"/>
            </p:cNvSpPr>
            <p:nvPr/>
          </p:nvSpPr>
          <p:spPr bwMode="auto">
            <a:xfrm>
              <a:off x="7209188" y="2710157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" name="Oval 57"/>
            <p:cNvSpPr>
              <a:spLocks noChangeArrowheads="1"/>
            </p:cNvSpPr>
            <p:nvPr/>
          </p:nvSpPr>
          <p:spPr bwMode="auto">
            <a:xfrm>
              <a:off x="7241820" y="2752238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9" name="Oval 57"/>
            <p:cNvSpPr>
              <a:spLocks noChangeArrowheads="1"/>
            </p:cNvSpPr>
            <p:nvPr/>
          </p:nvSpPr>
          <p:spPr bwMode="auto">
            <a:xfrm>
              <a:off x="6515482" y="3374480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5" name="Oval 57"/>
            <p:cNvSpPr>
              <a:spLocks noChangeArrowheads="1"/>
            </p:cNvSpPr>
            <p:nvPr/>
          </p:nvSpPr>
          <p:spPr bwMode="auto">
            <a:xfrm>
              <a:off x="7642663" y="3591408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1" name="Oval 57"/>
            <p:cNvSpPr>
              <a:spLocks noChangeArrowheads="1"/>
            </p:cNvSpPr>
            <p:nvPr/>
          </p:nvSpPr>
          <p:spPr bwMode="auto">
            <a:xfrm>
              <a:off x="8012452" y="3287603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1861"/>
            <a:ext cx="4404887" cy="235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1026695" y="2957762"/>
            <a:ext cx="3500185" cy="1277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672" y="1860884"/>
            <a:ext cx="4679029" cy="132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572000" y="0"/>
            <a:ext cx="0" cy="4943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r>
              <a:rPr lang="en-US" i="1" dirty="0" err="1" smtClean="0">
                <a:latin typeface="+mn-lt"/>
              </a:rPr>
              <a:t>E</a:t>
            </a:r>
            <a:r>
              <a:rPr lang="en-US" i="1" baseline="-25000" dirty="0" err="1" smtClean="0">
                <a:latin typeface="+mn-lt"/>
              </a:rPr>
              <a:t>a,B</a:t>
            </a:r>
            <a:r>
              <a:rPr lang="en-US" i="1" baseline="-25000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	-</a:t>
            </a:r>
            <a:r>
              <a:rPr lang="en-US" dirty="0" smtClean="0">
                <a:latin typeface="+mn-lt"/>
              </a:rPr>
              <a:t> all edges between node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nodes in </a:t>
            </a:r>
            <a:r>
              <a:rPr lang="en-US" i="1" dirty="0" smtClean="0">
                <a:latin typeface="+mn-lt"/>
              </a:rPr>
              <a:t>B</a:t>
            </a:r>
            <a:endParaRPr lang="en-US" i="1" baseline="-25000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41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143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44" name="Straight Connector 143"/>
            <p:cNvCxnSpPr>
              <a:stCxn id="169" idx="0"/>
              <a:endCxn id="167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71" idx="7"/>
              <a:endCxn id="191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81" idx="4"/>
              <a:endCxn id="187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91" idx="6"/>
              <a:endCxn id="181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87" idx="3"/>
              <a:endCxn id="169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69" idx="3"/>
              <a:endCxn id="188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85" idx="7"/>
              <a:endCxn id="171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85" idx="4"/>
              <a:endCxn id="143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3" idx="5"/>
              <a:endCxn id="185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3" idx="4"/>
              <a:endCxn id="189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89" idx="5"/>
              <a:endCxn id="143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3" idx="5"/>
              <a:endCxn id="168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8" idx="6"/>
              <a:endCxn id="188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82" idx="6"/>
              <a:endCxn id="191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82" idx="5"/>
              <a:endCxn id="171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63" idx="7"/>
              <a:endCxn id="182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82" idx="4"/>
              <a:endCxn id="185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91" idx="5"/>
              <a:endCxn id="167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71" idx="6"/>
              <a:endCxn id="167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64" name="Straight Connector 163"/>
            <p:cNvCxnSpPr>
              <a:stCxn id="170" idx="3"/>
              <a:endCxn id="168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193" name="Straight Connector 192"/>
              <p:cNvCxnSpPr>
                <a:stCxn id="167" idx="3"/>
                <a:endCxn id="170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1" idx="5"/>
                <a:endCxn id="170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Straight Connector 165"/>
            <p:cNvCxnSpPr>
              <a:stCxn id="170" idx="6"/>
              <a:endCxn id="169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8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9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0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1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72" name="Straight Connector 171"/>
            <p:cNvCxnSpPr>
              <a:stCxn id="174" idx="6"/>
              <a:endCxn id="186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90" idx="6"/>
              <a:endCxn id="174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75" name="Straight Connector 174"/>
            <p:cNvCxnSpPr>
              <a:stCxn id="181" idx="1"/>
              <a:endCxn id="186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90" idx="5"/>
              <a:endCxn id="182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4" idx="3"/>
              <a:endCxn id="182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74" idx="5"/>
              <a:endCxn id="191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7"/>
              <a:endCxn id="186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0" idx="4"/>
              <a:endCxn id="163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2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81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185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6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8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9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0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1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2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194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196" name="Straight Connector 195"/>
            <p:cNvCxnSpPr>
              <a:stCxn id="227" idx="4"/>
              <a:endCxn id="235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42" idx="6"/>
              <a:endCxn id="227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37" idx="3"/>
              <a:endCxn id="212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11" idx="7"/>
              <a:endCxn id="238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210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34" idx="5"/>
              <a:endCxn id="211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34" idx="4"/>
              <a:endCxn id="213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3" idx="5"/>
              <a:endCxn id="210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0" idx="5"/>
              <a:endCxn id="217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6"/>
              <a:endCxn id="212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43" idx="6"/>
              <a:endCxn id="242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43" idx="5"/>
              <a:endCxn id="238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43" idx="4"/>
              <a:endCxn id="211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42" idx="5"/>
              <a:endCxn id="236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2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4" name="Straight Connector 213"/>
            <p:cNvCxnSpPr>
              <a:stCxn id="218" idx="3"/>
              <a:endCxn id="217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12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244" name="Straight Connector 243"/>
              <p:cNvCxnSpPr>
                <a:stCxn id="236" idx="3"/>
                <a:endCxn id="218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8" idx="5"/>
                <a:endCxn id="218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15"/>
            <p:cNvCxnSpPr>
              <a:stCxn id="218" idx="6"/>
              <a:endCxn id="237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9" name="Straight Connector 218"/>
            <p:cNvCxnSpPr>
              <a:stCxn id="239" idx="6"/>
              <a:endCxn id="221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22" idx="6"/>
              <a:endCxn id="239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3" name="Straight Connector 222"/>
            <p:cNvCxnSpPr>
              <a:stCxn id="227" idx="1"/>
              <a:endCxn id="221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22" idx="5"/>
              <a:endCxn id="243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42" idx="7"/>
              <a:endCxn id="221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2" idx="4"/>
              <a:endCxn id="234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Connector 228"/>
            <p:cNvCxnSpPr>
              <a:stCxn id="237" idx="0"/>
              <a:endCxn id="236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38" idx="7"/>
              <a:endCxn id="242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5" idx="3"/>
              <a:endCxn id="237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4" idx="7"/>
              <a:endCxn id="243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38" idx="6"/>
              <a:endCxn id="236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40" name="Straight Connector 239"/>
            <p:cNvCxnSpPr>
              <a:stCxn id="239" idx="3"/>
              <a:endCxn id="243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9" idx="5"/>
              <a:endCxn id="242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3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3176338" y="0"/>
            <a:ext cx="282341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edge weights </a:t>
            </a:r>
            <a:r>
              <a:rPr lang="en-US" sz="2800" i="1" dirty="0" smtClean="0">
                <a:latin typeface="+mn-lt"/>
              </a:rPr>
              <a:t>w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,</a:t>
            </a:r>
            <a:r>
              <a:rPr lang="en-US" sz="2800" i="1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ctr"/>
            <a:r>
              <a:rPr lang="en-US" sz="1400" dirty="0" smtClean="0">
                <a:latin typeface="+mn-lt"/>
              </a:rPr>
              <a:t>(star sampling)</a:t>
            </a:r>
            <a:endParaRPr lang="en-US" sz="1400" dirty="0">
              <a:latin typeface="+mn-lt"/>
            </a:endParaRPr>
          </a:p>
        </p:txBody>
      </p:sp>
      <p:pic>
        <p:nvPicPr>
          <p:cNvPr id="2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1861"/>
            <a:ext cx="4404887" cy="235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1026695" y="2957762"/>
            <a:ext cx="3500185" cy="1277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604085" y="1794710"/>
            <a:ext cx="4539915" cy="165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 flipH="1">
            <a:off x="6672011" y="2120064"/>
            <a:ext cx="691315" cy="470736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 flipH="1">
            <a:off x="8099758" y="2104022"/>
            <a:ext cx="691315" cy="470736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78"/>
          <p:cNvSpPr>
            <a:spLocks/>
          </p:cNvSpPr>
          <p:nvPr/>
        </p:nvSpPr>
        <p:spPr bwMode="auto">
          <a:xfrm flipH="1">
            <a:off x="8581017" y="2737685"/>
            <a:ext cx="562981" cy="414589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279"/>
          <p:cNvSpPr>
            <a:spLocks/>
          </p:cNvSpPr>
          <p:nvPr/>
        </p:nvSpPr>
        <p:spPr bwMode="auto">
          <a:xfrm flipH="1">
            <a:off x="6688047" y="2745706"/>
            <a:ext cx="611110" cy="414589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95" grpId="0" animBg="1"/>
      <p:bldP spid="215" grpId="0" animBg="1"/>
      <p:bldP spid="264" grpId="0" animBg="1"/>
      <p:bldP spid="279" grpId="0" animBg="1"/>
      <p:bldP spid="2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9FC2ABF-8FB5-4770-9318-C8BE6823240C}" type="slidenum">
              <a:rPr lang="fr-CH" smtClean="0"/>
              <a:pPr/>
              <a:t>16</a:t>
            </a:fld>
            <a:endParaRPr lang="fr-CH" smtClean="0"/>
          </a:p>
        </p:txBody>
      </p:sp>
      <p:grpSp>
        <p:nvGrpSpPr>
          <p:cNvPr id="176" name="Group 175"/>
          <p:cNvGrpSpPr/>
          <p:nvPr/>
        </p:nvGrpSpPr>
        <p:grpSpPr>
          <a:xfrm>
            <a:off x="-473240" y="1950977"/>
            <a:ext cx="9264744" cy="3770897"/>
            <a:chOff x="-473240" y="1627272"/>
            <a:chExt cx="9264744" cy="3770897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-88231" y="2671012"/>
              <a:ext cx="1900989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UIS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-473240" y="4122821"/>
              <a:ext cx="2711116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RW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70237" y="2703096"/>
              <a:ext cx="1347320" cy="1017464"/>
              <a:chOff x="660637" y="1461041"/>
              <a:chExt cx="2996963" cy="2263234"/>
            </a:xfrm>
          </p:grpSpPr>
          <p:sp>
            <p:nvSpPr>
              <p:cNvPr id="10" name="Oval 57"/>
              <p:cNvSpPr>
                <a:spLocks noChangeArrowheads="1"/>
              </p:cNvSpPr>
              <p:nvPr/>
            </p:nvSpPr>
            <p:spPr bwMode="auto">
              <a:xfrm>
                <a:off x="1453983" y="3323538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1" name="Straight Connector 10"/>
              <p:cNvCxnSpPr>
                <a:stCxn id="36" idx="0"/>
                <a:endCxn id="34" idx="4"/>
              </p:cNvCxnSpPr>
              <p:nvPr/>
            </p:nvCxnSpPr>
            <p:spPr bwMode="auto">
              <a:xfrm rot="16200000" flipV="1">
                <a:off x="2654389" y="2824823"/>
                <a:ext cx="404844" cy="1129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38" idx="7"/>
                <a:endCxn id="58" idx="3"/>
              </p:cNvCxnSpPr>
              <p:nvPr/>
            </p:nvCxnSpPr>
            <p:spPr bwMode="auto">
              <a:xfrm rot="5400000" flipH="1" flipV="1">
                <a:off x="2052042" y="2294649"/>
                <a:ext cx="367024" cy="2280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48" idx="4"/>
                <a:endCxn id="54" idx="0"/>
              </p:cNvCxnSpPr>
              <p:nvPr/>
            </p:nvCxnSpPr>
            <p:spPr bwMode="auto">
              <a:xfrm rot="16200000" flipH="1">
                <a:off x="3083812" y="2471640"/>
                <a:ext cx="399837" cy="136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58" idx="6"/>
                <a:endCxn id="48" idx="2"/>
              </p:cNvCxnSpPr>
              <p:nvPr/>
            </p:nvCxnSpPr>
            <p:spPr bwMode="auto">
              <a:xfrm>
                <a:off x="2488577" y="2167657"/>
                <a:ext cx="638409" cy="84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54" idx="3"/>
                <a:endCxn id="36" idx="7"/>
              </p:cNvCxnSpPr>
              <p:nvPr/>
            </p:nvCxnSpPr>
            <p:spPr bwMode="auto">
              <a:xfrm rot="5400000">
                <a:off x="3021736" y="2839757"/>
                <a:ext cx="216857" cy="3186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36" idx="3"/>
                <a:endCxn id="55" idx="7"/>
              </p:cNvCxnSpPr>
              <p:nvPr/>
            </p:nvCxnSpPr>
            <p:spPr bwMode="auto">
              <a:xfrm rot="5400000">
                <a:off x="2627950" y="3208733"/>
                <a:ext cx="213944" cy="2415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2" idx="7"/>
                <a:endCxn id="38" idx="3"/>
              </p:cNvCxnSpPr>
              <p:nvPr/>
            </p:nvCxnSpPr>
            <p:spPr bwMode="auto">
              <a:xfrm rot="5400000" flipH="1" flipV="1">
                <a:off x="1758141" y="2615821"/>
                <a:ext cx="156862" cy="3396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52" idx="4"/>
                <a:endCxn id="10" idx="0"/>
              </p:cNvCxnSpPr>
              <p:nvPr/>
            </p:nvCxnSpPr>
            <p:spPr bwMode="auto">
              <a:xfrm rot="5400000">
                <a:off x="1415477" y="3134785"/>
                <a:ext cx="308683" cy="688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30" idx="5"/>
                <a:endCxn id="52" idx="2"/>
              </p:cNvCxnSpPr>
              <p:nvPr/>
            </p:nvCxnSpPr>
            <p:spPr bwMode="auto">
              <a:xfrm rot="16200000" flipH="1">
                <a:off x="1219373" y="2630106"/>
                <a:ext cx="180835" cy="4119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30" idx="4"/>
                <a:endCxn id="56" idx="0"/>
              </p:cNvCxnSpPr>
              <p:nvPr/>
            </p:nvCxnSpPr>
            <p:spPr bwMode="auto">
              <a:xfrm rot="5400000">
                <a:off x="860185" y="2905017"/>
                <a:ext cx="321544" cy="505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6" idx="5"/>
                <a:endCxn id="10" idx="2"/>
              </p:cNvCxnSpPr>
              <p:nvPr/>
            </p:nvCxnSpPr>
            <p:spPr bwMode="auto">
              <a:xfrm rot="16200000" flipH="1">
                <a:off x="1174600" y="3125480"/>
                <a:ext cx="163015" cy="3957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0" idx="5"/>
                <a:endCxn id="35" idx="2"/>
              </p:cNvCxnSpPr>
              <p:nvPr/>
            </p:nvCxnSpPr>
            <p:spPr bwMode="auto">
              <a:xfrm rot="16200000" flipH="1">
                <a:off x="1718430" y="3336919"/>
                <a:ext cx="90998" cy="3418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5" idx="6"/>
                <a:endCxn id="55" idx="2"/>
              </p:cNvCxnSpPr>
              <p:nvPr/>
            </p:nvCxnSpPr>
            <p:spPr bwMode="auto">
              <a:xfrm flipV="1">
                <a:off x="2097724" y="3498933"/>
                <a:ext cx="365453" cy="54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9" idx="6"/>
                <a:endCxn id="58" idx="2"/>
              </p:cNvCxnSpPr>
              <p:nvPr/>
            </p:nvCxnSpPr>
            <p:spPr bwMode="auto">
              <a:xfrm flipV="1">
                <a:off x="1669485" y="2167657"/>
                <a:ext cx="656247" cy="994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49" idx="5"/>
                <a:endCxn id="38" idx="1"/>
              </p:cNvCxnSpPr>
              <p:nvPr/>
            </p:nvCxnSpPr>
            <p:spPr bwMode="auto">
              <a:xfrm rot="16200000" flipH="1">
                <a:off x="1693692" y="2279498"/>
                <a:ext cx="262577" cy="3627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0" idx="7"/>
                <a:endCxn id="49" idx="3"/>
              </p:cNvCxnSpPr>
              <p:nvPr/>
            </p:nvCxnSpPr>
            <p:spPr bwMode="auto">
              <a:xfrm rot="5400000" flipH="1" flipV="1">
                <a:off x="1160616" y="2272786"/>
                <a:ext cx="301067" cy="4147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49" idx="4"/>
                <a:endCxn id="52" idx="0"/>
              </p:cNvCxnSpPr>
              <p:nvPr/>
            </p:nvCxnSpPr>
            <p:spPr bwMode="auto">
              <a:xfrm rot="16200000" flipH="1">
                <a:off x="1351285" y="2585240"/>
                <a:ext cx="482703" cy="23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58" idx="5"/>
                <a:endCxn id="34" idx="1"/>
              </p:cNvCxnSpPr>
              <p:nvPr/>
            </p:nvCxnSpPr>
            <p:spPr bwMode="auto">
              <a:xfrm rot="16200000" flipH="1">
                <a:off x="2446328" y="2243562"/>
                <a:ext cx="314858" cy="2780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8" idx="6"/>
                <a:endCxn id="34" idx="2"/>
              </p:cNvCxnSpPr>
              <p:nvPr/>
            </p:nvCxnSpPr>
            <p:spPr bwMode="auto">
              <a:xfrm flipV="1">
                <a:off x="2145378" y="2597527"/>
                <a:ext cx="573559" cy="521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57"/>
              <p:cNvSpPr>
                <a:spLocks noChangeArrowheads="1"/>
              </p:cNvSpPr>
              <p:nvPr/>
            </p:nvSpPr>
            <p:spPr bwMode="auto">
              <a:xfrm>
                <a:off x="964794" y="260685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31" name="Straight Connector 30"/>
              <p:cNvCxnSpPr>
                <a:stCxn id="37" idx="3"/>
                <a:endCxn id="35" idx="7"/>
              </p:cNvCxnSpPr>
              <p:nvPr/>
            </p:nvCxnSpPr>
            <p:spPr bwMode="auto">
              <a:xfrm rot="5400000">
                <a:off x="1992849" y="3190886"/>
                <a:ext cx="386002" cy="2239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3"/>
              <p:cNvGrpSpPr/>
              <p:nvPr/>
            </p:nvGrpSpPr>
            <p:grpSpPr>
              <a:xfrm>
                <a:off x="2121530" y="2655032"/>
                <a:ext cx="621256" cy="329902"/>
                <a:chOff x="1614330" y="5015799"/>
                <a:chExt cx="621256" cy="329902"/>
              </a:xfrm>
            </p:grpSpPr>
            <p:cxnSp>
              <p:nvCxnSpPr>
                <p:cNvPr id="60" name="Straight Connector 59"/>
                <p:cNvCxnSpPr>
                  <a:stCxn id="34" idx="3"/>
                  <a:endCxn id="37" idx="7"/>
                </p:cNvCxnSpPr>
                <p:nvPr/>
              </p:nvCxnSpPr>
              <p:spPr bwMode="auto">
                <a:xfrm flipH="1">
                  <a:off x="1915698" y="5015799"/>
                  <a:ext cx="319888" cy="3299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38" idx="5"/>
                  <a:endCxn id="37" idx="1"/>
                </p:cNvCxnSpPr>
                <p:nvPr/>
              </p:nvCxnSpPr>
              <p:spPr bwMode="auto">
                <a:xfrm>
                  <a:off x="1614330" y="5067965"/>
                  <a:ext cx="176293" cy="2777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>
                <a:stCxn id="37" idx="6"/>
                <a:endCxn id="36" idx="2"/>
              </p:cNvCxnSpPr>
              <p:nvPr/>
            </p:nvCxnSpPr>
            <p:spPr bwMode="auto">
              <a:xfrm>
                <a:off x="2448802" y="3047397"/>
                <a:ext cx="383035" cy="1176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57"/>
              <p:cNvSpPr>
                <a:spLocks noChangeArrowheads="1"/>
              </p:cNvSpPr>
              <p:nvPr/>
            </p:nvSpPr>
            <p:spPr bwMode="auto">
              <a:xfrm>
                <a:off x="2718938" y="251620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57"/>
              <p:cNvSpPr>
                <a:spLocks noChangeArrowheads="1"/>
              </p:cNvSpPr>
              <p:nvPr/>
            </p:nvSpPr>
            <p:spPr bwMode="auto">
              <a:xfrm>
                <a:off x="1934878" y="3472042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57"/>
              <p:cNvSpPr>
                <a:spLocks noChangeArrowheads="1"/>
              </p:cNvSpPr>
              <p:nvPr/>
            </p:nvSpPr>
            <p:spPr bwMode="auto">
              <a:xfrm>
                <a:off x="2831838" y="3083695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57"/>
              <p:cNvSpPr>
                <a:spLocks noChangeArrowheads="1"/>
              </p:cNvSpPr>
              <p:nvPr/>
            </p:nvSpPr>
            <p:spPr bwMode="auto">
              <a:xfrm>
                <a:off x="2271919" y="295906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1982532" y="2568367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9" name="Straight Connector 38"/>
              <p:cNvCxnSpPr>
                <a:stCxn id="41" idx="6"/>
                <a:endCxn id="53" idx="2"/>
              </p:cNvCxnSpPr>
              <p:nvPr/>
            </p:nvCxnSpPr>
            <p:spPr bwMode="auto">
              <a:xfrm>
                <a:off x="2078674" y="1607981"/>
                <a:ext cx="638409" cy="84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57" idx="6"/>
                <a:endCxn id="41" idx="2"/>
              </p:cNvCxnSpPr>
              <p:nvPr/>
            </p:nvCxnSpPr>
            <p:spPr bwMode="auto">
              <a:xfrm flipV="1">
                <a:off x="1212286" y="1607981"/>
                <a:ext cx="703542" cy="351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915828" y="1526655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42" name="Straight Connector 41"/>
              <p:cNvCxnSpPr>
                <a:stCxn id="48" idx="1"/>
                <a:endCxn id="53" idx="5"/>
              </p:cNvCxnSpPr>
              <p:nvPr/>
            </p:nvCxnSpPr>
            <p:spPr>
              <a:xfrm rot="16200000" flipV="1">
                <a:off x="2793101" y="1829437"/>
                <a:ext cx="434752" cy="2848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7" idx="5"/>
                <a:endCxn id="49" idx="1"/>
              </p:cNvCxnSpPr>
              <p:nvPr/>
            </p:nvCxnSpPr>
            <p:spPr>
              <a:xfrm rot="16200000" flipH="1">
                <a:off x="1261193" y="1947371"/>
                <a:ext cx="182502" cy="3321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3"/>
                <a:endCxn id="49" idx="7"/>
              </p:cNvCxnSpPr>
              <p:nvPr/>
            </p:nvCxnSpPr>
            <p:spPr>
              <a:xfrm rot="5400000">
                <a:off x="1522030" y="1787038"/>
                <a:ext cx="539198" cy="2960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5"/>
                <a:endCxn id="58" idx="1"/>
              </p:cNvCxnSpPr>
              <p:nvPr/>
            </p:nvCxnSpPr>
            <p:spPr>
              <a:xfrm rot="16200000" flipH="1">
                <a:off x="1979870" y="1740441"/>
                <a:ext cx="444665" cy="2947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8" idx="7"/>
                <a:endCxn id="53" idx="3"/>
              </p:cNvCxnSpPr>
              <p:nvPr/>
            </p:nvCxnSpPr>
            <p:spPr>
              <a:xfrm rot="5400000" flipH="1" flipV="1">
                <a:off x="2426020" y="1793184"/>
                <a:ext cx="355676" cy="2782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7" idx="4"/>
                <a:endCxn id="30" idx="0"/>
              </p:cNvCxnSpPr>
              <p:nvPr/>
            </p:nvCxnSpPr>
            <p:spPr>
              <a:xfrm rot="5400000">
                <a:off x="805631" y="2288641"/>
                <a:ext cx="558801" cy="77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57"/>
              <p:cNvSpPr>
                <a:spLocks noChangeArrowheads="1"/>
              </p:cNvSpPr>
              <p:nvPr/>
            </p:nvSpPr>
            <p:spPr bwMode="auto">
              <a:xfrm>
                <a:off x="3126987" y="2163354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57"/>
              <p:cNvSpPr>
                <a:spLocks noChangeArrowheads="1"/>
              </p:cNvSpPr>
              <p:nvPr/>
            </p:nvSpPr>
            <p:spPr bwMode="auto">
              <a:xfrm>
                <a:off x="1492602" y="21788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60637" y="1461041"/>
                <a:ext cx="2996963" cy="2263234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907253" y="1603678"/>
                <a:ext cx="2533220" cy="1983589"/>
                <a:chOff x="907253" y="1241728"/>
                <a:chExt cx="2533220" cy="1983589"/>
              </a:xfrm>
            </p:grpSpPr>
            <p:sp>
              <p:nvSpPr>
                <p:cNvPr id="52" name="Oval 57"/>
                <p:cNvSpPr>
                  <a:spLocks noChangeArrowheads="1"/>
                </p:cNvSpPr>
                <p:nvPr/>
              </p:nvSpPr>
              <p:spPr bwMode="auto">
                <a:xfrm>
                  <a:off x="1515788" y="2476235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3" name="Oval 57"/>
                <p:cNvSpPr>
                  <a:spLocks noChangeArrowheads="1"/>
                </p:cNvSpPr>
                <p:nvPr/>
              </p:nvSpPr>
              <p:spPr bwMode="auto">
                <a:xfrm>
                  <a:off x="2717084" y="1241728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4" name="Oval 57"/>
                <p:cNvSpPr>
                  <a:spLocks noChangeArrowheads="1"/>
                </p:cNvSpPr>
                <p:nvPr/>
              </p:nvSpPr>
              <p:spPr bwMode="auto">
                <a:xfrm>
                  <a:off x="3263590" y="2377911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5" name="Oval 57"/>
                <p:cNvSpPr>
                  <a:spLocks noChangeArrowheads="1"/>
                </p:cNvSpPr>
                <p:nvPr/>
              </p:nvSpPr>
              <p:spPr bwMode="auto">
                <a:xfrm>
                  <a:off x="2463177" y="3048647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auto">
                <a:xfrm>
                  <a:off x="907253" y="2729100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7" name="Oval 57"/>
                <p:cNvSpPr>
                  <a:spLocks noChangeArrowheads="1"/>
                </p:cNvSpPr>
                <p:nvPr/>
              </p:nvSpPr>
              <p:spPr bwMode="auto">
                <a:xfrm>
                  <a:off x="1035403" y="1509435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2325731" y="1724381"/>
                  <a:ext cx="162846" cy="162651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9" name="Oval 57"/>
                <p:cNvSpPr>
                  <a:spLocks noChangeArrowheads="1"/>
                </p:cNvSpPr>
                <p:nvPr/>
              </p:nvSpPr>
              <p:spPr bwMode="auto">
                <a:xfrm>
                  <a:off x="2363831" y="1772006"/>
                  <a:ext cx="162846" cy="162651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1315457" y="4154905"/>
              <a:ext cx="1379623" cy="1041858"/>
              <a:chOff x="1727439" y="2170405"/>
              <a:chExt cx="2996963" cy="2263234"/>
            </a:xfrm>
          </p:grpSpPr>
          <p:cxnSp>
            <p:nvCxnSpPr>
              <p:cNvPr id="63" name="Straight Connector 62"/>
              <p:cNvCxnSpPr>
                <a:stCxn id="95" idx="4"/>
                <a:endCxn id="103" idx="0"/>
              </p:cNvCxnSpPr>
              <p:nvPr/>
            </p:nvCxnSpPr>
            <p:spPr bwMode="auto">
              <a:xfrm>
                <a:off x="4282231" y="3068438"/>
                <a:ext cx="136603" cy="4398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10" idx="6"/>
                <a:endCxn id="95" idx="2"/>
              </p:cNvCxnSpPr>
              <p:nvPr/>
            </p:nvCxnSpPr>
            <p:spPr bwMode="auto">
              <a:xfrm>
                <a:off x="3635353" y="2896071"/>
                <a:ext cx="558436" cy="84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105" idx="3"/>
                <a:endCxn id="80" idx="7"/>
              </p:cNvCxnSpPr>
              <p:nvPr/>
            </p:nvCxnSpPr>
            <p:spPr bwMode="auto">
              <a:xfrm rot="5400000">
                <a:off x="3694752" y="3937147"/>
                <a:ext cx="213944" cy="2415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78" idx="7"/>
                <a:endCxn id="106" idx="3"/>
              </p:cNvCxnSpPr>
              <p:nvPr/>
            </p:nvCxnSpPr>
            <p:spPr bwMode="auto">
              <a:xfrm flipV="1">
                <a:off x="2733569" y="3467656"/>
                <a:ext cx="307532" cy="124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8" idx="4"/>
                <a:endCxn id="77" idx="0"/>
              </p:cNvCxnSpPr>
              <p:nvPr/>
            </p:nvCxnSpPr>
            <p:spPr bwMode="auto">
              <a:xfrm rot="5400000">
                <a:off x="2482279" y="3863199"/>
                <a:ext cx="308683" cy="688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102" idx="5"/>
                <a:endCxn id="78" idx="2"/>
              </p:cNvCxnSpPr>
              <p:nvPr/>
            </p:nvCxnSpPr>
            <p:spPr bwMode="auto">
              <a:xfrm rot="16200000" flipH="1">
                <a:off x="2286175" y="3358520"/>
                <a:ext cx="180835" cy="4119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102" idx="4"/>
                <a:endCxn id="81" idx="0"/>
              </p:cNvCxnSpPr>
              <p:nvPr/>
            </p:nvCxnSpPr>
            <p:spPr bwMode="auto">
              <a:xfrm rot="5400000">
                <a:off x="1926987" y="3633431"/>
                <a:ext cx="321544" cy="505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81" idx="5"/>
                <a:endCxn id="77" idx="2"/>
              </p:cNvCxnSpPr>
              <p:nvPr/>
            </p:nvCxnSpPr>
            <p:spPr bwMode="auto">
              <a:xfrm rot="16200000" flipH="1">
                <a:off x="2241402" y="3853894"/>
                <a:ext cx="163015" cy="3957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77" idx="5"/>
                <a:endCxn id="85" idx="2"/>
              </p:cNvCxnSpPr>
              <p:nvPr/>
            </p:nvCxnSpPr>
            <p:spPr bwMode="auto">
              <a:xfrm rot="16200000" flipH="1">
                <a:off x="2785232" y="4065333"/>
                <a:ext cx="90998" cy="3418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85" idx="6"/>
                <a:endCxn id="80" idx="2"/>
              </p:cNvCxnSpPr>
              <p:nvPr/>
            </p:nvCxnSpPr>
            <p:spPr bwMode="auto">
              <a:xfrm flipV="1">
                <a:off x="3164526" y="4227347"/>
                <a:ext cx="365453" cy="54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111" idx="6"/>
                <a:endCxn id="110" idx="2"/>
              </p:cNvCxnSpPr>
              <p:nvPr/>
            </p:nvCxnSpPr>
            <p:spPr bwMode="auto">
              <a:xfrm flipV="1">
                <a:off x="2809769" y="2896071"/>
                <a:ext cx="502790" cy="994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111" idx="5"/>
                <a:endCxn id="106" idx="1"/>
              </p:cNvCxnSpPr>
              <p:nvPr/>
            </p:nvCxnSpPr>
            <p:spPr bwMode="auto">
              <a:xfrm>
                <a:off x="2762343" y="3109918"/>
                <a:ext cx="278758" cy="1786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11" idx="4"/>
                <a:endCxn id="78" idx="0"/>
              </p:cNvCxnSpPr>
              <p:nvPr/>
            </p:nvCxnSpPr>
            <p:spPr bwMode="auto">
              <a:xfrm>
                <a:off x="2647846" y="3157287"/>
                <a:ext cx="23186" cy="4093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10" idx="5"/>
                <a:endCxn id="104" idx="1"/>
              </p:cNvCxnSpPr>
              <p:nvPr/>
            </p:nvCxnSpPr>
            <p:spPr bwMode="auto">
              <a:xfrm>
                <a:off x="3588081" y="3010060"/>
                <a:ext cx="221507" cy="258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57"/>
              <p:cNvSpPr>
                <a:spLocks noChangeArrowheads="1"/>
              </p:cNvSpPr>
              <p:nvPr/>
            </p:nvSpPr>
            <p:spPr bwMode="auto">
              <a:xfrm>
                <a:off x="2520785" y="4051952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8" name="Oval 57"/>
              <p:cNvSpPr>
                <a:spLocks noChangeArrowheads="1"/>
              </p:cNvSpPr>
              <p:nvPr/>
            </p:nvSpPr>
            <p:spPr bwMode="auto">
              <a:xfrm>
                <a:off x="2582590" y="3566599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0" name="Oval 57"/>
              <p:cNvSpPr>
                <a:spLocks noChangeArrowheads="1"/>
              </p:cNvSpPr>
              <p:nvPr/>
            </p:nvSpPr>
            <p:spPr bwMode="auto">
              <a:xfrm>
                <a:off x="3529979" y="41390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1974055" y="3819464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82" name="Straight Connector 81"/>
              <p:cNvCxnSpPr>
                <a:stCxn id="86" idx="3"/>
                <a:endCxn id="85" idx="7"/>
              </p:cNvCxnSpPr>
              <p:nvPr/>
            </p:nvCxnSpPr>
            <p:spPr bwMode="auto">
              <a:xfrm rot="5400000">
                <a:off x="3059651" y="3919300"/>
                <a:ext cx="386002" cy="2239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/>
            </p:nvGrpSpPr>
            <p:grpSpPr>
              <a:xfrm>
                <a:off x="3220413" y="3383446"/>
                <a:ext cx="589175" cy="329902"/>
                <a:chOff x="1646411" y="5015799"/>
                <a:chExt cx="589175" cy="329902"/>
              </a:xfrm>
            </p:grpSpPr>
            <p:cxnSp>
              <p:nvCxnSpPr>
                <p:cNvPr id="112" name="Straight Connector 111"/>
                <p:cNvCxnSpPr>
                  <a:stCxn id="104" idx="3"/>
                  <a:endCxn id="86" idx="7"/>
                </p:cNvCxnSpPr>
                <p:nvPr/>
              </p:nvCxnSpPr>
              <p:spPr bwMode="auto">
                <a:xfrm flipH="1">
                  <a:off x="1915698" y="5015799"/>
                  <a:ext cx="319888" cy="3299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06" idx="5"/>
                  <a:endCxn id="86" idx="1"/>
                </p:cNvCxnSpPr>
                <p:nvPr/>
              </p:nvCxnSpPr>
              <p:spPr bwMode="auto">
                <a:xfrm>
                  <a:off x="1646411" y="5100009"/>
                  <a:ext cx="144212" cy="2456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>
                <a:stCxn id="86" idx="6"/>
                <a:endCxn id="105" idx="2"/>
              </p:cNvCxnSpPr>
              <p:nvPr/>
            </p:nvCxnSpPr>
            <p:spPr bwMode="auto">
              <a:xfrm>
                <a:off x="3515604" y="3775811"/>
                <a:ext cx="383035" cy="1176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57"/>
              <p:cNvSpPr>
                <a:spLocks noChangeArrowheads="1"/>
              </p:cNvSpPr>
              <p:nvPr/>
            </p:nvSpPr>
            <p:spPr bwMode="auto">
              <a:xfrm>
                <a:off x="3001680" y="420045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6" name="Oval 57"/>
              <p:cNvSpPr>
                <a:spLocks noChangeArrowheads="1"/>
              </p:cNvSpPr>
              <p:nvPr/>
            </p:nvSpPr>
            <p:spPr bwMode="auto">
              <a:xfrm>
                <a:off x="3338721" y="368747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87" name="Straight Connector 86"/>
              <p:cNvCxnSpPr>
                <a:stCxn id="107" idx="6"/>
                <a:endCxn id="89" idx="2"/>
              </p:cNvCxnSpPr>
              <p:nvPr/>
            </p:nvCxnSpPr>
            <p:spPr bwMode="auto">
              <a:xfrm>
                <a:off x="3145476" y="2336395"/>
                <a:ext cx="638409" cy="84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90" idx="6"/>
                <a:endCxn id="107" idx="2"/>
              </p:cNvCxnSpPr>
              <p:nvPr/>
            </p:nvCxnSpPr>
            <p:spPr bwMode="auto">
              <a:xfrm flipV="1">
                <a:off x="2279088" y="2336395"/>
                <a:ext cx="703542" cy="351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3783886" y="2332092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0" name="Oval 57"/>
              <p:cNvSpPr>
                <a:spLocks noChangeArrowheads="1"/>
              </p:cNvSpPr>
              <p:nvPr/>
            </p:nvSpPr>
            <p:spPr bwMode="auto">
              <a:xfrm>
                <a:off x="2102205" y="2599799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91" name="Straight Connector 90"/>
              <p:cNvCxnSpPr>
                <a:stCxn id="95" idx="1"/>
                <a:endCxn id="89" idx="5"/>
              </p:cNvCxnSpPr>
              <p:nvPr/>
            </p:nvCxnSpPr>
            <p:spPr>
              <a:xfrm rot="16200000" flipV="1">
                <a:off x="3859903" y="2557851"/>
                <a:ext cx="434752" cy="2848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0" idx="5"/>
                <a:endCxn id="111" idx="1"/>
              </p:cNvCxnSpPr>
              <p:nvPr/>
            </p:nvCxnSpPr>
            <p:spPr>
              <a:xfrm>
                <a:off x="2253184" y="2750596"/>
                <a:ext cx="280165" cy="1306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110" idx="7"/>
                <a:endCxn id="89" idx="3"/>
              </p:cNvCxnSpPr>
              <p:nvPr/>
            </p:nvCxnSpPr>
            <p:spPr>
              <a:xfrm flipV="1">
                <a:off x="3588081" y="2482889"/>
                <a:ext cx="221709" cy="2991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0" idx="4"/>
                <a:endCxn id="102" idx="0"/>
              </p:cNvCxnSpPr>
              <p:nvPr/>
            </p:nvCxnSpPr>
            <p:spPr>
              <a:xfrm rot="5400000">
                <a:off x="1872433" y="3017055"/>
                <a:ext cx="558801" cy="77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57"/>
              <p:cNvSpPr>
                <a:spLocks noChangeArrowheads="1"/>
              </p:cNvSpPr>
              <p:nvPr/>
            </p:nvSpPr>
            <p:spPr bwMode="auto">
              <a:xfrm>
                <a:off x="4193789" y="289176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727439" y="2170405"/>
                <a:ext cx="2996963" cy="2263234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>
                <a:stCxn id="105" idx="0"/>
                <a:endCxn id="104" idx="4"/>
              </p:cNvCxnSpPr>
              <p:nvPr/>
            </p:nvCxnSpPr>
            <p:spPr bwMode="auto">
              <a:xfrm rot="16200000" flipV="1">
                <a:off x="3721191" y="3553237"/>
                <a:ext cx="404844" cy="1129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6" idx="7"/>
                <a:endCxn id="110" idx="3"/>
              </p:cNvCxnSpPr>
              <p:nvPr/>
            </p:nvCxnSpPr>
            <p:spPr bwMode="auto">
              <a:xfrm flipV="1">
                <a:off x="3220413" y="3010060"/>
                <a:ext cx="139418" cy="2784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03" idx="3"/>
                <a:endCxn id="105" idx="7"/>
              </p:cNvCxnSpPr>
              <p:nvPr/>
            </p:nvCxnSpPr>
            <p:spPr bwMode="auto">
              <a:xfrm flipH="1">
                <a:off x="4037638" y="3590787"/>
                <a:ext cx="346978" cy="2451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2" idx="7"/>
                <a:endCxn id="111" idx="3"/>
              </p:cNvCxnSpPr>
              <p:nvPr/>
            </p:nvCxnSpPr>
            <p:spPr bwMode="auto">
              <a:xfrm flipV="1">
                <a:off x="2170594" y="3109918"/>
                <a:ext cx="362755" cy="2491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06" idx="6"/>
                <a:endCxn id="104" idx="2"/>
              </p:cNvCxnSpPr>
              <p:nvPr/>
            </p:nvCxnSpPr>
            <p:spPr bwMode="auto">
              <a:xfrm flipV="1">
                <a:off x="3257550" y="3325941"/>
                <a:ext cx="528190" cy="52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57"/>
              <p:cNvSpPr>
                <a:spLocks noChangeArrowheads="1"/>
              </p:cNvSpPr>
              <p:nvPr/>
            </p:nvSpPr>
            <p:spPr bwMode="auto">
              <a:xfrm>
                <a:off x="2031596" y="333527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" name="Oval 57"/>
              <p:cNvSpPr>
                <a:spLocks noChangeArrowheads="1"/>
              </p:cNvSpPr>
              <p:nvPr/>
            </p:nvSpPr>
            <p:spPr bwMode="auto">
              <a:xfrm>
                <a:off x="4370442" y="3508277"/>
                <a:ext cx="96784" cy="966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4" name="Oval 57"/>
              <p:cNvSpPr>
                <a:spLocks noChangeArrowheads="1"/>
              </p:cNvSpPr>
              <p:nvPr/>
            </p:nvSpPr>
            <p:spPr bwMode="auto">
              <a:xfrm>
                <a:off x="3785740" y="3244615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3898640" y="3812109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6" name="Oval 57"/>
              <p:cNvSpPr>
                <a:spLocks noChangeArrowheads="1"/>
              </p:cNvSpPr>
              <p:nvPr/>
            </p:nvSpPr>
            <p:spPr bwMode="auto">
              <a:xfrm>
                <a:off x="3003964" y="3251465"/>
                <a:ext cx="253586" cy="2532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2982630" y="2255069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08" name="Straight Connector 107"/>
              <p:cNvCxnSpPr>
                <a:stCxn id="107" idx="3"/>
                <a:endCxn id="111" idx="7"/>
              </p:cNvCxnSpPr>
              <p:nvPr/>
            </p:nvCxnSpPr>
            <p:spPr>
              <a:xfrm flipH="1">
                <a:off x="2762343" y="2393900"/>
                <a:ext cx="244135" cy="4873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7" idx="5"/>
                <a:endCxn id="110" idx="1"/>
              </p:cNvCxnSpPr>
              <p:nvPr/>
            </p:nvCxnSpPr>
            <p:spPr>
              <a:xfrm>
                <a:off x="3121628" y="2393900"/>
                <a:ext cx="238203" cy="388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57"/>
              <p:cNvSpPr>
                <a:spLocks noChangeArrowheads="1"/>
              </p:cNvSpPr>
              <p:nvPr/>
            </p:nvSpPr>
            <p:spPr bwMode="auto">
              <a:xfrm>
                <a:off x="3312560" y="2734866"/>
                <a:ext cx="322794" cy="3224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1" name="Oval 57"/>
              <p:cNvSpPr>
                <a:spLocks noChangeArrowheads="1"/>
              </p:cNvSpPr>
              <p:nvPr/>
            </p:nvSpPr>
            <p:spPr bwMode="auto">
              <a:xfrm>
                <a:off x="2485923" y="2833833"/>
                <a:ext cx="323846" cy="32345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33137" y="2486527"/>
              <a:ext cx="8351634" cy="1379621"/>
              <a:chOff x="433137" y="2213811"/>
              <a:chExt cx="6938211" cy="1379621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433137" y="2213811"/>
                <a:ext cx="693821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137" y="3593432"/>
                <a:ext cx="693821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4283672" y="2191323"/>
              <a:ext cx="0" cy="320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863516" y="1660358"/>
              <a:ext cx="0" cy="3737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05977" y="1660358"/>
              <a:ext cx="0" cy="3737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791504" y="1660358"/>
              <a:ext cx="0" cy="3737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2898322" y="1627272"/>
              <a:ext cx="2516176" cy="535857"/>
              <a:chOff x="3224894" y="1354556"/>
              <a:chExt cx="2516176" cy="535857"/>
            </a:xfrm>
          </p:grpSpPr>
          <p:pic>
            <p:nvPicPr>
              <p:cNvPr id="5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0853" r="89304" b="36549"/>
              <a:stretch>
                <a:fillRect/>
              </a:stretch>
            </p:blipFill>
            <p:spPr bwMode="auto">
              <a:xfrm>
                <a:off x="5306551" y="1354556"/>
                <a:ext cx="434519" cy="529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3224894" y="1428748"/>
                <a:ext cx="2065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 smtClean="0">
                    <a:latin typeface="+mn-lt"/>
                  </a:rPr>
                  <a:t>Category size</a:t>
                </a:r>
                <a:endParaRPr lang="en-US" sz="2400" dirty="0">
                  <a:latin typeface="+mn-lt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323121" y="1627737"/>
              <a:ext cx="3380008" cy="562012"/>
              <a:chOff x="5829302" y="1371350"/>
              <a:chExt cx="3380008" cy="562012"/>
            </a:xfrm>
          </p:grpSpPr>
          <p:pic>
            <p:nvPicPr>
              <p:cNvPr id="1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8402" r="77056" b="64258"/>
              <a:stretch>
                <a:fillRect/>
              </a:stretch>
            </p:blipFill>
            <p:spPr bwMode="auto">
              <a:xfrm>
                <a:off x="7820812" y="1371350"/>
                <a:ext cx="1388498" cy="562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TextBox 131"/>
              <p:cNvSpPr txBox="1"/>
              <p:nvPr/>
            </p:nvSpPr>
            <p:spPr>
              <a:xfrm>
                <a:off x="5829302" y="1453240"/>
                <a:ext cx="2065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 smtClean="0">
                    <a:latin typeface="+mn-lt"/>
                  </a:rPr>
                  <a:t>Edge weight</a:t>
                </a:r>
                <a:endParaRPr lang="en-US" sz="2400" dirty="0">
                  <a:latin typeface="+mn-lt"/>
                </a:endParaRPr>
              </a:p>
            </p:txBody>
          </p:sp>
        </p:grpSp>
        <p:cxnSp>
          <p:nvCxnSpPr>
            <p:cNvPr id="130" name="Straight Connector 129"/>
            <p:cNvCxnSpPr/>
            <p:nvPr/>
          </p:nvCxnSpPr>
          <p:spPr>
            <a:xfrm>
              <a:off x="7239144" y="2191323"/>
              <a:ext cx="0" cy="320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135084" y="2174995"/>
              <a:ext cx="1045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induced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474029" y="2174995"/>
              <a:ext cx="1045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star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959926" y="2174995"/>
              <a:ext cx="1045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induced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584621" y="2174995"/>
              <a:ext cx="1045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star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139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2273" y="2640934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0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5789" y="2640934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1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9895" y="2640934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5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7936" y="2640934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6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2273" y="4188997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7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5789" y="4188997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8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9895" y="4188997"/>
              <a:ext cx="878095" cy="920413"/>
            </a:xfrm>
            <a:prstGeom prst="rect">
              <a:avLst/>
            </a:prstGeom>
            <a:noFill/>
          </p:spPr>
        </p:pic>
        <p:pic>
          <p:nvPicPr>
            <p:cNvPr id="149" name="Picture 1" descr="C:\Users\kurantm\AppData\Local\Microsoft\Windows\Temporary Internet Files\Content.IE5\S989G0C9\MC90043471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7936" y="4188997"/>
              <a:ext cx="878095" cy="920413"/>
            </a:xfrm>
            <a:prstGeom prst="rect">
              <a:avLst/>
            </a:prstGeom>
            <a:noFill/>
          </p:spPr>
        </p:pic>
        <p:sp>
          <p:nvSpPr>
            <p:cNvPr id="150" name="Rectangle 149"/>
            <p:cNvSpPr/>
            <p:nvPr/>
          </p:nvSpPr>
          <p:spPr>
            <a:xfrm>
              <a:off x="4475747" y="4114799"/>
              <a:ext cx="1010653" cy="1050757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475747" y="2614862"/>
              <a:ext cx="1010653" cy="1050757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-585538" y="344906"/>
            <a:ext cx="7676147" cy="1143000"/>
          </a:xfrm>
        </p:spPr>
        <p:txBody>
          <a:bodyPr/>
          <a:lstStyle/>
          <a:p>
            <a:r>
              <a:rPr lang="en-US" sz="5400" dirty="0" smtClean="0"/>
              <a:t>Estimators</a:t>
            </a:r>
            <a:endParaRPr lang="en-US" sz="5400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5642133" y="202787"/>
            <a:ext cx="2757149" cy="1821955"/>
            <a:chOff x="4173790" y="5829976"/>
            <a:chExt cx="2727081" cy="1802086"/>
          </a:xfrm>
        </p:grpSpPr>
        <p:grpSp>
          <p:nvGrpSpPr>
            <p:cNvPr id="158" name="Group 108"/>
            <p:cNvGrpSpPr/>
            <p:nvPr/>
          </p:nvGrpSpPr>
          <p:grpSpPr>
            <a:xfrm>
              <a:off x="4173790" y="5829976"/>
              <a:ext cx="2727081" cy="1802086"/>
              <a:chOff x="5802064" y="1580061"/>
              <a:chExt cx="2727081" cy="1802086"/>
            </a:xfrm>
          </p:grpSpPr>
          <p:grpSp>
            <p:nvGrpSpPr>
              <p:cNvPr id="163" name="Group 229"/>
              <p:cNvGrpSpPr/>
              <p:nvPr/>
            </p:nvGrpSpPr>
            <p:grpSpPr>
              <a:xfrm>
                <a:off x="5802064" y="1580061"/>
                <a:ext cx="2727081" cy="1802086"/>
                <a:chOff x="5802064" y="1900901"/>
                <a:chExt cx="2727081" cy="1802086"/>
              </a:xfrm>
            </p:grpSpPr>
            <p:cxnSp>
              <p:nvCxnSpPr>
                <p:cNvPr id="164" name="Straight Connector 163"/>
                <p:cNvCxnSpPr/>
                <p:nvPr/>
              </p:nvCxnSpPr>
              <p:spPr bwMode="auto">
                <a:xfrm rot="16200000" flipH="1">
                  <a:off x="6360829" y="2619502"/>
                  <a:ext cx="302955" cy="644908"/>
                </a:xfrm>
                <a:prstGeom prst="line">
                  <a:avLst/>
                </a:prstGeom>
                <a:ln w="1270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endCxn id="170" idx="3"/>
                </p:cNvCxnSpPr>
                <p:nvPr/>
              </p:nvCxnSpPr>
              <p:spPr bwMode="auto">
                <a:xfrm flipV="1">
                  <a:off x="7039303" y="2709647"/>
                  <a:ext cx="999830" cy="443456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>
                  <a:stCxn id="167" idx="7"/>
                  <a:endCxn id="172" idx="3"/>
                </p:cNvCxnSpPr>
                <p:nvPr/>
              </p:nvCxnSpPr>
              <p:spPr bwMode="auto">
                <a:xfrm rot="5400000" flipH="1" flipV="1">
                  <a:off x="6323124" y="1995319"/>
                  <a:ext cx="390755" cy="72036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57"/>
                <p:cNvSpPr>
                  <a:spLocks noChangeArrowheads="1"/>
                </p:cNvSpPr>
                <p:nvPr/>
              </p:nvSpPr>
              <p:spPr bwMode="auto">
                <a:xfrm>
                  <a:off x="5802064" y="2489826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168" name="Straight Connector 167"/>
                <p:cNvCxnSpPr>
                  <a:stCxn id="170" idx="1"/>
                </p:cNvCxnSpPr>
                <p:nvPr/>
              </p:nvCxnSpPr>
              <p:spPr>
                <a:xfrm rot="16200000" flipV="1">
                  <a:off x="7259793" y="1805383"/>
                  <a:ext cx="527323" cy="1031358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>
                  <a:stCxn id="172" idx="4"/>
                  <a:endCxn id="173" idx="0"/>
                </p:cNvCxnSpPr>
                <p:nvPr/>
              </p:nvCxnSpPr>
              <p:spPr>
                <a:xfrm rot="16200000" flipH="1">
                  <a:off x="6631025" y="2559278"/>
                  <a:ext cx="735574" cy="26212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Oval 57"/>
                <p:cNvSpPr>
                  <a:spLocks noChangeArrowheads="1"/>
                </p:cNvSpPr>
                <p:nvPr/>
              </p:nvSpPr>
              <p:spPr bwMode="auto">
                <a:xfrm>
                  <a:off x="8013229" y="2558850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6858000" y="3302877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74B230"/>
                      </a:solidFill>
                      <a:latin typeface="+mn-lt"/>
                    </a:rPr>
                    <a:t>A</a:t>
                  </a:r>
                  <a:endParaRPr lang="en-US" sz="2000" b="1" dirty="0">
                    <a:solidFill>
                      <a:srgbClr val="74B230"/>
                    </a:solidFill>
                    <a:latin typeface="+mn-lt"/>
                  </a:endParaRPr>
                </a:p>
              </p:txBody>
            </p:sp>
            <p:sp>
              <p:nvSpPr>
                <p:cNvPr id="172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6834352" y="1900901"/>
                  <a:ext cx="302708" cy="30369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3" name="Oval 57"/>
                <p:cNvSpPr>
                  <a:spLocks noChangeArrowheads="1"/>
                </p:cNvSpPr>
                <p:nvPr/>
              </p:nvSpPr>
              <p:spPr bwMode="auto">
                <a:xfrm>
                  <a:off x="6803228" y="2940171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8142890" y="2467304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C00000"/>
                      </a:solidFill>
                      <a:latin typeface="+mn-lt"/>
                    </a:rPr>
                    <a:t>B</a:t>
                  </a:r>
                  <a:endParaRPr lang="en-US" sz="2000" b="1" dirty="0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61" name="Rectangle 160"/>
              <p:cNvSpPr/>
              <p:nvPr/>
            </p:nvSpPr>
            <p:spPr>
              <a:xfrm rot="20099969">
                <a:off x="7362494" y="2725331"/>
                <a:ext cx="148281" cy="549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175880">
              <a:off x="5663311" y="6867752"/>
              <a:ext cx="925607" cy="3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7" name="TextBox 176"/>
          <p:cNvSpPr txBox="1"/>
          <p:nvPr/>
        </p:nvSpPr>
        <p:spPr>
          <a:xfrm>
            <a:off x="1732548" y="6184233"/>
            <a:ext cx="606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We prove the consistency of all these estimators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882"/>
            <a:ext cx="8229600" cy="1143000"/>
          </a:xfrm>
        </p:spPr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17</a:t>
            </a:fld>
            <a:endParaRPr lang="fr-C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rantm\Desktop\image.png"/>
          <p:cNvPicPr>
            <a:picLocks noChangeAspect="1" noChangeArrowheads="1"/>
          </p:cNvPicPr>
          <p:nvPr/>
        </p:nvPicPr>
        <p:blipFill>
          <a:blip r:embed="rId3" cstate="print"/>
          <a:srcRect b="50021"/>
          <a:stretch>
            <a:fillRect/>
          </a:stretch>
        </p:blipFill>
        <p:spPr bwMode="auto">
          <a:xfrm>
            <a:off x="192506" y="1494005"/>
            <a:ext cx="4252160" cy="3807911"/>
          </a:xfrm>
          <a:prstGeom prst="rect">
            <a:avLst/>
          </a:prstGeom>
          <a:noFill/>
        </p:spPr>
      </p:pic>
      <p:pic>
        <p:nvPicPr>
          <p:cNvPr id="5" name="Picture 2" descr="C:\Users\kurantm\Desktop\image.png"/>
          <p:cNvPicPr>
            <a:picLocks noChangeAspect="1" noChangeArrowheads="1"/>
          </p:cNvPicPr>
          <p:nvPr/>
        </p:nvPicPr>
        <p:blipFill>
          <a:blip r:embed="rId3" cstate="print"/>
          <a:srcRect t="49979"/>
          <a:stretch>
            <a:fillRect/>
          </a:stretch>
        </p:blipFill>
        <p:spPr bwMode="auto">
          <a:xfrm>
            <a:off x="4747462" y="1708484"/>
            <a:ext cx="4252160" cy="38110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32023" y="1395664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Texas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7876" y="1395664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Texas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9960" y="5301917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size |S|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55560" y="5301917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size |S|</a:t>
            </a:r>
            <a:endParaRPr lang="en-US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94818"/>
            <a:ext cx="565111" cy="273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530" y="1646466"/>
            <a:ext cx="581671" cy="34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US" sz="4300" dirty="0" smtClean="0"/>
              <a:t>Fully known graph</a:t>
            </a:r>
            <a:endParaRPr lang="en-US" sz="43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C:\Users\Maciej\Desktop\intime_node_edge_09_10-v2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4266"/>
            <a:ext cx="8970336" cy="3844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9960" y="5301917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size |S|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5560" y="5301917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size |S|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4818"/>
            <a:ext cx="565111" cy="273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530" y="1646466"/>
            <a:ext cx="581671" cy="34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32023" y="1395664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Facebook online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54353" y="1395664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Facebook online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US" sz="4300" dirty="0" smtClean="0"/>
              <a:t>Online graph</a:t>
            </a:r>
            <a:endParaRPr lang="en-US" sz="4300" u="sng" dirty="0"/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0" y="6504038"/>
            <a:ext cx="9144000" cy="33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0" dirty="0" smtClean="0">
                <a:latin typeface="+mj-lt"/>
                <a:cs typeface="+mn-cs"/>
              </a:rPr>
              <a:t>[swrw10]   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M. Kurant, M. Gjoka, C. T. Butts and A. Markopoulou,   “Walking on a Graph with a Magnifying Glass”,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SIGMETRICS 2011.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40" idx="0"/>
            <a:endCxn id="38" idx="4"/>
          </p:cNvCxnSpPr>
          <p:nvPr/>
        </p:nvCxnSpPr>
        <p:spPr bwMode="auto">
          <a:xfrm rot="16200000" flipV="1">
            <a:off x="2654389" y="2272373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2" idx="7"/>
            <a:endCxn id="30" idx="3"/>
          </p:cNvCxnSpPr>
          <p:nvPr/>
        </p:nvCxnSpPr>
        <p:spPr bwMode="auto">
          <a:xfrm rot="5400000" flipH="1" flipV="1">
            <a:off x="2052042" y="1742199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8" idx="4"/>
            <a:endCxn id="26" idx="0"/>
          </p:cNvCxnSpPr>
          <p:nvPr/>
        </p:nvCxnSpPr>
        <p:spPr bwMode="auto">
          <a:xfrm rot="16200000" flipH="1">
            <a:off x="3083812" y="1919190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" idx="6"/>
            <a:endCxn id="28" idx="2"/>
          </p:cNvCxnSpPr>
          <p:nvPr/>
        </p:nvCxnSpPr>
        <p:spPr bwMode="auto">
          <a:xfrm>
            <a:off x="2488577" y="1615207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6" idx="3"/>
            <a:endCxn id="40" idx="7"/>
          </p:cNvCxnSpPr>
          <p:nvPr/>
        </p:nvCxnSpPr>
        <p:spPr bwMode="auto">
          <a:xfrm rot="5400000">
            <a:off x="3021736" y="2287307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0" idx="3"/>
            <a:endCxn id="27" idx="7"/>
          </p:cNvCxnSpPr>
          <p:nvPr/>
        </p:nvCxnSpPr>
        <p:spPr bwMode="auto">
          <a:xfrm rot="5400000">
            <a:off x="2627950" y="2656283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5" idx="7"/>
            <a:endCxn id="42" idx="3"/>
          </p:cNvCxnSpPr>
          <p:nvPr/>
        </p:nvCxnSpPr>
        <p:spPr bwMode="auto">
          <a:xfrm rot="5400000" flipH="1" flipV="1">
            <a:off x="1758141" y="2063371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4"/>
            <a:endCxn id="23" idx="0"/>
          </p:cNvCxnSpPr>
          <p:nvPr/>
        </p:nvCxnSpPr>
        <p:spPr bwMode="auto">
          <a:xfrm rot="5400000">
            <a:off x="1415477" y="2582335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4" idx="5"/>
            <a:endCxn id="25" idx="2"/>
          </p:cNvCxnSpPr>
          <p:nvPr/>
        </p:nvCxnSpPr>
        <p:spPr bwMode="auto">
          <a:xfrm rot="16200000" flipH="1">
            <a:off x="1219373" y="2077656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4" idx="4"/>
            <a:endCxn id="29" idx="0"/>
          </p:cNvCxnSpPr>
          <p:nvPr/>
        </p:nvCxnSpPr>
        <p:spPr bwMode="auto">
          <a:xfrm rot="5400000">
            <a:off x="860185" y="2352567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23" idx="2"/>
          </p:cNvCxnSpPr>
          <p:nvPr/>
        </p:nvCxnSpPr>
        <p:spPr bwMode="auto">
          <a:xfrm rot="16200000" flipH="1">
            <a:off x="1174600" y="2573030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3" idx="5"/>
            <a:endCxn id="39" idx="2"/>
          </p:cNvCxnSpPr>
          <p:nvPr/>
        </p:nvCxnSpPr>
        <p:spPr bwMode="auto">
          <a:xfrm rot="16200000" flipH="1">
            <a:off x="1718430" y="2784469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6"/>
            <a:endCxn id="27" idx="2"/>
          </p:cNvCxnSpPr>
          <p:nvPr/>
        </p:nvCxnSpPr>
        <p:spPr bwMode="auto">
          <a:xfrm flipV="1">
            <a:off x="2097724" y="2946483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6"/>
            <a:endCxn id="30" idx="2"/>
          </p:cNvCxnSpPr>
          <p:nvPr/>
        </p:nvCxnSpPr>
        <p:spPr bwMode="auto">
          <a:xfrm flipV="1">
            <a:off x="1669485" y="1615207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5"/>
            <a:endCxn id="42" idx="1"/>
          </p:cNvCxnSpPr>
          <p:nvPr/>
        </p:nvCxnSpPr>
        <p:spPr bwMode="auto">
          <a:xfrm rot="16200000" flipH="1">
            <a:off x="1693692" y="1727048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7"/>
            <a:endCxn id="31" idx="3"/>
          </p:cNvCxnSpPr>
          <p:nvPr/>
        </p:nvCxnSpPr>
        <p:spPr bwMode="auto">
          <a:xfrm rot="5400000" flipH="1" flipV="1">
            <a:off x="1160616" y="1720336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4"/>
            <a:endCxn id="25" idx="0"/>
          </p:cNvCxnSpPr>
          <p:nvPr/>
        </p:nvCxnSpPr>
        <p:spPr bwMode="auto">
          <a:xfrm rot="16200000" flipH="1">
            <a:off x="1351285" y="2032790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5"/>
            <a:endCxn id="38" idx="1"/>
          </p:cNvCxnSpPr>
          <p:nvPr/>
        </p:nvCxnSpPr>
        <p:spPr bwMode="auto">
          <a:xfrm rot="16200000" flipH="1">
            <a:off x="2446328" y="1691112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38" idx="2"/>
          </p:cNvCxnSpPr>
          <p:nvPr/>
        </p:nvCxnSpPr>
        <p:spPr bwMode="auto">
          <a:xfrm flipV="1">
            <a:off x="2145378" y="2045077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1453983" y="277108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964794" y="205440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1515788" y="228573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263590" y="21874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2463177" y="285814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907253" y="253860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>
            <a:stCxn id="41" idx="3"/>
            <a:endCxn id="39" idx="7"/>
          </p:cNvCxnSpPr>
          <p:nvPr/>
        </p:nvCxnSpPr>
        <p:spPr bwMode="auto">
          <a:xfrm rot="5400000">
            <a:off x="1992849" y="2638436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3"/>
          <p:cNvGrpSpPr/>
          <p:nvPr/>
        </p:nvGrpSpPr>
        <p:grpSpPr>
          <a:xfrm>
            <a:off x="2121530" y="2102582"/>
            <a:ext cx="621256" cy="329902"/>
            <a:chOff x="1614330" y="5015799"/>
            <a:chExt cx="621256" cy="329902"/>
          </a:xfrm>
        </p:grpSpPr>
        <p:cxnSp>
          <p:nvCxnSpPr>
            <p:cNvPr id="35" name="Straight Connector 34"/>
            <p:cNvCxnSpPr>
              <a:stCxn id="38" idx="3"/>
              <a:endCxn id="4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2" idx="5"/>
              <a:endCxn id="41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41" idx="6"/>
            <a:endCxn id="40" idx="2"/>
          </p:cNvCxnSpPr>
          <p:nvPr/>
        </p:nvCxnSpPr>
        <p:spPr bwMode="auto">
          <a:xfrm>
            <a:off x="2448802" y="2494947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2718938" y="196375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1934878" y="291959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831838" y="253124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2271919" y="24066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1982532" y="201591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5" name="Straight Connector 54"/>
          <p:cNvCxnSpPr>
            <a:stCxn id="58" idx="6"/>
            <a:endCxn id="57" idx="2"/>
          </p:cNvCxnSpPr>
          <p:nvPr/>
        </p:nvCxnSpPr>
        <p:spPr bwMode="auto">
          <a:xfrm>
            <a:off x="2078674" y="1055531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9" idx="6"/>
            <a:endCxn id="58" idx="2"/>
          </p:cNvCxnSpPr>
          <p:nvPr/>
        </p:nvCxnSpPr>
        <p:spPr bwMode="auto">
          <a:xfrm flipV="1">
            <a:off x="1212286" y="1055531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2717084" y="10512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15828" y="97420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035403" y="131893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28" idx="1"/>
            <a:endCxn id="57" idx="5"/>
          </p:cNvCxnSpPr>
          <p:nvPr/>
        </p:nvCxnSpPr>
        <p:spPr>
          <a:xfrm rot="16200000" flipV="1">
            <a:off x="2793101" y="1276987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31" idx="1"/>
          </p:cNvCxnSpPr>
          <p:nvPr/>
        </p:nvCxnSpPr>
        <p:spPr>
          <a:xfrm rot="16200000" flipH="1">
            <a:off x="1261193" y="1394921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3"/>
            <a:endCxn id="31" idx="7"/>
          </p:cNvCxnSpPr>
          <p:nvPr/>
        </p:nvCxnSpPr>
        <p:spPr>
          <a:xfrm rot="5400000">
            <a:off x="1522030" y="1234588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30" idx="1"/>
          </p:cNvCxnSpPr>
          <p:nvPr/>
        </p:nvCxnSpPr>
        <p:spPr>
          <a:xfrm rot="16200000" flipH="1">
            <a:off x="1979870" y="1187991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7"/>
            <a:endCxn id="57" idx="3"/>
          </p:cNvCxnSpPr>
          <p:nvPr/>
        </p:nvCxnSpPr>
        <p:spPr>
          <a:xfrm rot="5400000" flipH="1" flipV="1">
            <a:off x="2426020" y="1240734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4"/>
            <a:endCxn id="24" idx="0"/>
          </p:cNvCxnSpPr>
          <p:nvPr/>
        </p:nvCxnSpPr>
        <p:spPr>
          <a:xfrm rot="5400000">
            <a:off x="805631" y="1736191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3126987" y="161090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2325731" y="153388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92602" y="162636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650"/>
          </a:xfrm>
        </p:spPr>
        <p:txBody>
          <a:bodyPr/>
          <a:lstStyle/>
          <a:p>
            <a:pPr lvl="0"/>
            <a:r>
              <a:rPr lang="en-US" dirty="0" smtClean="0"/>
              <a:t>Coarse-grained topology</a:t>
            </a:r>
            <a:endParaRPr lang="en-US" dirty="0"/>
          </a:p>
        </p:txBody>
      </p:sp>
      <p:grpSp>
        <p:nvGrpSpPr>
          <p:cNvPr id="34" name="Group 108"/>
          <p:cNvGrpSpPr/>
          <p:nvPr/>
        </p:nvGrpSpPr>
        <p:grpSpPr>
          <a:xfrm>
            <a:off x="4410405" y="1320981"/>
            <a:ext cx="4118740" cy="1802086"/>
            <a:chOff x="4410405" y="1580061"/>
            <a:chExt cx="4118740" cy="1802086"/>
          </a:xfrm>
        </p:grpSpPr>
        <p:grpSp>
          <p:nvGrpSpPr>
            <p:cNvPr id="43" name="Group 230"/>
            <p:cNvGrpSpPr/>
            <p:nvPr/>
          </p:nvGrpSpPr>
          <p:grpSpPr>
            <a:xfrm>
              <a:off x="4410405" y="1580061"/>
              <a:ext cx="4118740" cy="1802086"/>
              <a:chOff x="4410405" y="1900901"/>
              <a:chExt cx="4118740" cy="1802086"/>
            </a:xfrm>
          </p:grpSpPr>
          <p:sp>
            <p:nvSpPr>
              <p:cNvPr id="190" name="AutoShape 37"/>
              <p:cNvSpPr>
                <a:spLocks noChangeArrowheads="1"/>
              </p:cNvSpPr>
              <p:nvPr/>
            </p:nvSpPr>
            <p:spPr bwMode="auto">
              <a:xfrm rot="10800000">
                <a:off x="4410405" y="2176572"/>
                <a:ext cx="471488" cy="1000125"/>
              </a:xfrm>
              <a:prstGeom prst="leftArrow">
                <a:avLst>
                  <a:gd name="adj1" fmla="val 49843"/>
                  <a:gd name="adj2" fmla="val 5071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229"/>
              <p:cNvGrpSpPr/>
              <p:nvPr/>
            </p:nvGrpSpPr>
            <p:grpSpPr>
              <a:xfrm>
                <a:off x="5802064" y="1900901"/>
                <a:ext cx="2727081" cy="1802086"/>
                <a:chOff x="5802064" y="1900901"/>
                <a:chExt cx="2727081" cy="1802086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 rot="16200000" flipH="1">
                  <a:off x="6360829" y="2619502"/>
                  <a:ext cx="302955" cy="644908"/>
                </a:xfrm>
                <a:prstGeom prst="line">
                  <a:avLst/>
                </a:prstGeom>
                <a:ln w="1270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endCxn id="115" idx="3"/>
                </p:cNvCxnSpPr>
                <p:nvPr/>
              </p:nvCxnSpPr>
              <p:spPr bwMode="auto">
                <a:xfrm flipV="1">
                  <a:off x="7039303" y="2709647"/>
                  <a:ext cx="999830" cy="443456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>
                  <a:stCxn id="108" idx="7"/>
                  <a:endCxn id="111" idx="3"/>
                </p:cNvCxnSpPr>
                <p:nvPr/>
              </p:nvCxnSpPr>
              <p:spPr bwMode="auto">
                <a:xfrm rot="5400000" flipH="1" flipV="1">
                  <a:off x="6323124" y="1995319"/>
                  <a:ext cx="390755" cy="72036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57"/>
                <p:cNvSpPr>
                  <a:spLocks noChangeArrowheads="1"/>
                </p:cNvSpPr>
                <p:nvPr/>
              </p:nvSpPr>
              <p:spPr bwMode="auto">
                <a:xfrm>
                  <a:off x="5802064" y="2489826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112" name="Straight Connector 111"/>
                <p:cNvCxnSpPr>
                  <a:stCxn id="115" idx="1"/>
                </p:cNvCxnSpPr>
                <p:nvPr/>
              </p:nvCxnSpPr>
              <p:spPr>
                <a:xfrm rot="16200000" flipV="1">
                  <a:off x="7259793" y="1805383"/>
                  <a:ext cx="527323" cy="1031358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11" idx="4"/>
                  <a:endCxn id="116" idx="0"/>
                </p:cNvCxnSpPr>
                <p:nvPr/>
              </p:nvCxnSpPr>
              <p:spPr>
                <a:xfrm rot="16200000" flipH="1">
                  <a:off x="6631025" y="2559278"/>
                  <a:ext cx="735574" cy="26212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57"/>
                <p:cNvSpPr>
                  <a:spLocks noChangeArrowheads="1"/>
                </p:cNvSpPr>
                <p:nvPr/>
              </p:nvSpPr>
              <p:spPr bwMode="auto">
                <a:xfrm>
                  <a:off x="8013229" y="2558850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6858000" y="3302877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74B230"/>
                      </a:solidFill>
                      <a:latin typeface="+mn-lt"/>
                    </a:rPr>
                    <a:t>A</a:t>
                  </a:r>
                  <a:endParaRPr lang="en-US" sz="2000" b="1" dirty="0">
                    <a:solidFill>
                      <a:srgbClr val="74B230"/>
                    </a:solidFill>
                    <a:latin typeface="+mn-lt"/>
                  </a:endParaRPr>
                </a:p>
              </p:txBody>
            </p:sp>
            <p:sp>
              <p:nvSpPr>
                <p:cNvPr id="111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4352" y="1900901"/>
                  <a:ext cx="302708" cy="30369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6" name="Oval 57"/>
                <p:cNvSpPr>
                  <a:spLocks noChangeArrowheads="1"/>
                </p:cNvSpPr>
                <p:nvPr/>
              </p:nvSpPr>
              <p:spPr bwMode="auto">
                <a:xfrm>
                  <a:off x="6803228" y="2940171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8142890" y="2467304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C00000"/>
                      </a:solidFill>
                      <a:latin typeface="+mn-lt"/>
                    </a:rPr>
                    <a:t>B</a:t>
                  </a:r>
                  <a:endParaRPr lang="en-US" sz="2000" b="1" dirty="0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5" name="Group 106"/>
            <p:cNvGrpSpPr/>
            <p:nvPr/>
          </p:nvGrpSpPr>
          <p:grpSpPr>
            <a:xfrm rot="20099969">
              <a:off x="7364629" y="2570204"/>
              <a:ext cx="796324" cy="230659"/>
              <a:chOff x="7949514" y="3863546"/>
              <a:chExt cx="1194486" cy="345989"/>
            </a:xfrm>
          </p:grpSpPr>
          <p:pic>
            <p:nvPicPr>
              <p:cNvPr id="101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3740" r="77930" b="21027"/>
              <a:stretch>
                <a:fillRect/>
              </a:stretch>
            </p:blipFill>
            <p:spPr bwMode="auto">
              <a:xfrm>
                <a:off x="7949514" y="3863546"/>
                <a:ext cx="1194486" cy="345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7949514" y="3880021"/>
                <a:ext cx="222421" cy="82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649453" y="2595952"/>
            <a:ext cx="144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nodes belong to different categories</a:t>
            </a:r>
            <a:endParaRPr lang="en-US" sz="12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6807" y="3425872"/>
            <a:ext cx="3152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Example categories: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countries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universities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workplaces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religion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music genres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…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061885" y="3332784"/>
            <a:ext cx="6082115" cy="3451476"/>
            <a:chOff x="0" y="3457176"/>
            <a:chExt cx="6082115" cy="3451476"/>
          </a:xfrm>
        </p:grpSpPr>
        <p:grpSp>
          <p:nvGrpSpPr>
            <p:cNvPr id="87" name="Group 86"/>
            <p:cNvGrpSpPr/>
            <p:nvPr/>
          </p:nvGrpSpPr>
          <p:grpSpPr>
            <a:xfrm>
              <a:off x="0" y="3457176"/>
              <a:ext cx="6082115" cy="3451476"/>
              <a:chOff x="0" y="3294948"/>
              <a:chExt cx="6082115" cy="3451476"/>
            </a:xfrm>
          </p:grpSpPr>
          <p:pic>
            <p:nvPicPr>
              <p:cNvPr id="399361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865" t="12083" r="12152" b="27917"/>
              <a:stretch>
                <a:fillRect/>
              </a:stretch>
            </p:blipFill>
            <p:spPr bwMode="auto">
              <a:xfrm>
                <a:off x="0" y="3294948"/>
                <a:ext cx="5958348" cy="289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44244" y="6223204"/>
                <a:ext cx="603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</a:rPr>
                  <a:t>www.facebook.com/notes/facebook-data-team/mapping-global-friendship-ties/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(19 March 2012)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90" name="Freeform 19"/>
            <p:cNvSpPr>
              <a:spLocks/>
            </p:cNvSpPr>
            <p:nvPr/>
          </p:nvSpPr>
          <p:spPr bwMode="auto">
            <a:xfrm flipH="1">
              <a:off x="2758254" y="3937820"/>
              <a:ext cx="442146" cy="412955"/>
            </a:xfrm>
            <a:custGeom>
              <a:avLst/>
              <a:gdLst>
                <a:gd name="T0" fmla="*/ 0 w 145"/>
                <a:gd name="T1" fmla="*/ 2147483647 h 187"/>
                <a:gd name="T2" fmla="*/ 2147483647 w 145"/>
                <a:gd name="T3" fmla="*/ 2147483647 h 187"/>
                <a:gd name="T4" fmla="*/ 2147483647 w 145"/>
                <a:gd name="T5" fmla="*/ 2147483647 h 187"/>
                <a:gd name="T6" fmla="*/ 2147483647 w 145"/>
                <a:gd name="T7" fmla="*/ 2147483647 h 187"/>
                <a:gd name="T8" fmla="*/ 2147483647 w 145"/>
                <a:gd name="T9" fmla="*/ 2147483647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87"/>
                <a:gd name="T17" fmla="*/ 145 w 145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87">
                  <a:moveTo>
                    <a:pt x="0" y="104"/>
                  </a:moveTo>
                  <a:cubicBezTo>
                    <a:pt x="59" y="165"/>
                    <a:pt x="95" y="158"/>
                    <a:pt x="120" y="148"/>
                  </a:cubicBezTo>
                  <a:cubicBezTo>
                    <a:pt x="145" y="138"/>
                    <a:pt x="142" y="51"/>
                    <a:pt x="130" y="27"/>
                  </a:cubicBezTo>
                  <a:cubicBezTo>
                    <a:pt x="118" y="3"/>
                    <a:pt x="64" y="0"/>
                    <a:pt x="46" y="19"/>
                  </a:cubicBezTo>
                  <a:cubicBezTo>
                    <a:pt x="28" y="38"/>
                    <a:pt x="29" y="104"/>
                    <a:pt x="54" y="18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4882"/>
            <a:ext cx="8229600" cy="1143000"/>
          </a:xfrm>
        </p:spPr>
        <p:txBody>
          <a:bodyPr/>
          <a:lstStyle/>
          <a:p>
            <a:r>
              <a:rPr lang="en-US" dirty="0" smtClean="0"/>
              <a:t>geosocialmap.com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20</a:t>
            </a:fld>
            <a:endParaRPr lang="fr-C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 cstate="print"/>
          <a:srcRect l="7277" t="9786" r="40089" b="28429"/>
          <a:stretch>
            <a:fillRect/>
          </a:stretch>
        </p:blipFill>
        <p:spPr bwMode="auto">
          <a:xfrm>
            <a:off x="0" y="136358"/>
            <a:ext cx="9161636" cy="672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847347"/>
            <a:ext cx="3801979" cy="4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geosocialmap.com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l="7238" t="9996" r="40134" b="28643"/>
          <a:stretch>
            <a:fillRect/>
          </a:stretch>
        </p:blipFill>
        <p:spPr bwMode="auto">
          <a:xfrm>
            <a:off x="14775" y="205397"/>
            <a:ext cx="9129225" cy="66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847347"/>
            <a:ext cx="3801979" cy="4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geosocialmap.com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2" cstate="print"/>
          <a:srcRect l="7321" t="9857" r="40089" b="28571"/>
          <a:stretch>
            <a:fillRect/>
          </a:stretch>
        </p:blipFill>
        <p:spPr bwMode="auto">
          <a:xfrm>
            <a:off x="0" y="166890"/>
            <a:ext cx="9144000" cy="669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847347"/>
            <a:ext cx="3801979" cy="4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geosocialmap.com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8281" t="20000" r="14531" b="23333"/>
          <a:stretch>
            <a:fillRect/>
          </a:stretch>
        </p:blipFill>
        <p:spPr bwMode="auto">
          <a:xfrm>
            <a:off x="-262139" y="1555852"/>
            <a:ext cx="9751317" cy="46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208127"/>
            <a:ext cx="9144001" cy="685800"/>
          </a:xfrm>
          <a:prstGeom prst="rect">
            <a:avLst/>
          </a:prstGeom>
        </p:spPr>
        <p:txBody>
          <a:bodyPr vert="horz" lIns="436297" tIns="218148" rIns="436297" bIns="218148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44F406"/>
                </a:solidFill>
                <a:latin typeface="+mj-lt"/>
                <a:ea typeface="+mj-ea"/>
                <a:cs typeface="+mj-cs"/>
              </a:rPr>
              <a:t>Public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private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colleges in the USA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196084"/>
            <a:ext cx="8229600" cy="661916"/>
          </a:xfrm>
        </p:spPr>
        <p:txBody>
          <a:bodyPr/>
          <a:lstStyle/>
          <a:p>
            <a:pPr algn="l"/>
            <a:r>
              <a:rPr lang="en-US" sz="2400" dirty="0" smtClean="0"/>
              <a:t> geosocialmap.com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24</a:t>
            </a:fld>
            <a:endParaRPr lang="fr-C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ciej\Desktop\problem_savin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674"/>
            <a:ext cx="9203746" cy="495823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196084"/>
            <a:ext cx="8229600" cy="661916"/>
          </a:xfrm>
        </p:spPr>
        <p:txBody>
          <a:bodyPr/>
          <a:lstStyle/>
          <a:p>
            <a:pPr algn="l"/>
            <a:r>
              <a:rPr lang="en-US" sz="2400" dirty="0" smtClean="0"/>
              <a:t> geosocialmap.com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208127"/>
            <a:ext cx="9144001" cy="685800"/>
          </a:xfrm>
          <a:prstGeom prst="rect">
            <a:avLst/>
          </a:prstGeom>
        </p:spPr>
        <p:txBody>
          <a:bodyPr vert="horz" lIns="436297" tIns="218148" rIns="436297" bIns="218148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The world according to Facebook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25</a:t>
            </a:fld>
            <a:endParaRPr lang="fr-C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6BF2F-F3AE-4653-A1A5-CF0A63F4B199}" type="slidenum">
              <a:rPr lang="fr-CH" smtClean="0"/>
              <a:pPr/>
              <a:t>26</a:t>
            </a:fld>
            <a:endParaRPr lang="fr-CH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6914" name="Image" r:id="rId4" imgW="12190476" imgH="9142857" progId="">
              <p:embed/>
            </p:oleObj>
          </a:graphicData>
        </a:graphic>
      </p:graphicFrame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7788" y="4510088"/>
            <a:ext cx="1149350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Egypt</a:t>
            </a:r>
            <a:endParaRPr lang="en-US" sz="1400" b="1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137150" y="5710238"/>
            <a:ext cx="1158875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Saudi Arabia</a:t>
            </a:r>
            <a:endParaRPr lang="en-US" sz="1400" b="1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845300" y="6316663"/>
            <a:ext cx="1881188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United Arab Emirates</a:t>
            </a:r>
            <a:endParaRPr lang="en-US" sz="1400" b="1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017713" y="250825"/>
            <a:ext cx="1158875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Lebanon</a:t>
            </a:r>
            <a:endParaRPr lang="en-US" sz="1400" b="1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139950" y="2120900"/>
            <a:ext cx="1158875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Jordan</a:t>
            </a:r>
            <a:endParaRPr lang="en-US" sz="1400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63763" y="1866900"/>
            <a:ext cx="1228725" cy="1546225"/>
            <a:chOff x="1363" y="1176"/>
            <a:chExt cx="774" cy="974"/>
          </a:xfrm>
        </p:grpSpPr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1688" y="2016"/>
              <a:ext cx="449" cy="134"/>
            </a:xfrm>
            <a:prstGeom prst="rect">
              <a:avLst/>
            </a:prstGeom>
            <a:solidFill>
              <a:schemeClr val="bg1">
                <a:alpha val="5215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 b="1"/>
                <a:t>Israel</a:t>
              </a:r>
              <a:endParaRPr lang="en-US" sz="1400" b="1"/>
            </a:p>
          </p:txBody>
        </p:sp>
        <p:sp>
          <p:nvSpPr>
            <p:cNvPr id="7179" name="Line 10"/>
            <p:cNvSpPr>
              <a:spLocks noChangeShapeType="1"/>
            </p:cNvSpPr>
            <p:nvPr/>
          </p:nvSpPr>
          <p:spPr bwMode="auto">
            <a:xfrm flipH="1" flipV="1">
              <a:off x="1363" y="1176"/>
              <a:ext cx="544" cy="8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520" y="609503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Strong clusters among middle-eastern countries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39"/>
          <p:cNvGrpSpPr/>
          <p:nvPr/>
        </p:nvGrpSpPr>
        <p:grpSpPr>
          <a:xfrm>
            <a:off x="3307585" y="779253"/>
            <a:ext cx="2564125" cy="1936365"/>
            <a:chOff x="3267480" y="1180305"/>
            <a:chExt cx="2996963" cy="2263234"/>
          </a:xfrm>
        </p:grpSpPr>
        <p:sp>
          <p:nvSpPr>
            <p:cNvPr id="23" name="Oval 57"/>
            <p:cNvSpPr>
              <a:spLocks noChangeArrowheads="1"/>
            </p:cNvSpPr>
            <p:nvPr/>
          </p:nvSpPr>
          <p:spPr bwMode="auto">
            <a:xfrm>
              <a:off x="4060826" y="304280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4" name="Straight Connector 3"/>
            <p:cNvCxnSpPr>
              <a:stCxn id="40" idx="0"/>
              <a:endCxn id="38" idx="4"/>
            </p:cNvCxnSpPr>
            <p:nvPr/>
          </p:nvCxnSpPr>
          <p:spPr bwMode="auto">
            <a:xfrm rot="16200000" flipV="1">
              <a:off x="5261232" y="2544087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42" idx="7"/>
              <a:endCxn id="30" idx="3"/>
            </p:cNvCxnSpPr>
            <p:nvPr/>
          </p:nvCxnSpPr>
          <p:spPr bwMode="auto">
            <a:xfrm rot="5400000" flipH="1" flipV="1">
              <a:off x="4658885" y="2013913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28" idx="4"/>
              <a:endCxn id="26" idx="0"/>
            </p:cNvCxnSpPr>
            <p:nvPr/>
          </p:nvCxnSpPr>
          <p:spPr bwMode="auto">
            <a:xfrm rot="16200000" flipH="1">
              <a:off x="5690655" y="2190904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0" idx="6"/>
              <a:endCxn id="28" idx="2"/>
            </p:cNvCxnSpPr>
            <p:nvPr/>
          </p:nvCxnSpPr>
          <p:spPr bwMode="auto">
            <a:xfrm>
              <a:off x="5095420" y="188692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6" idx="3"/>
              <a:endCxn id="40" idx="7"/>
            </p:cNvCxnSpPr>
            <p:nvPr/>
          </p:nvCxnSpPr>
          <p:spPr bwMode="auto">
            <a:xfrm rot="5400000">
              <a:off x="5628579" y="2559021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0" idx="3"/>
              <a:endCxn id="27" idx="7"/>
            </p:cNvCxnSpPr>
            <p:nvPr/>
          </p:nvCxnSpPr>
          <p:spPr bwMode="auto">
            <a:xfrm rot="5400000">
              <a:off x="5234793" y="292799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5" idx="7"/>
              <a:endCxn id="42" idx="3"/>
            </p:cNvCxnSpPr>
            <p:nvPr/>
          </p:nvCxnSpPr>
          <p:spPr bwMode="auto">
            <a:xfrm rot="5400000" flipH="1" flipV="1">
              <a:off x="4364984" y="2335085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5" idx="4"/>
              <a:endCxn id="23" idx="0"/>
            </p:cNvCxnSpPr>
            <p:nvPr/>
          </p:nvCxnSpPr>
          <p:spPr bwMode="auto">
            <a:xfrm rot="5400000">
              <a:off x="4022320" y="285404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4" idx="5"/>
              <a:endCxn id="25" idx="2"/>
            </p:cNvCxnSpPr>
            <p:nvPr/>
          </p:nvCxnSpPr>
          <p:spPr bwMode="auto">
            <a:xfrm rot="16200000" flipH="1">
              <a:off x="3826216" y="234937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4" idx="4"/>
              <a:endCxn id="29" idx="0"/>
            </p:cNvCxnSpPr>
            <p:nvPr/>
          </p:nvCxnSpPr>
          <p:spPr bwMode="auto">
            <a:xfrm rot="5400000">
              <a:off x="3467028" y="262428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9" idx="5"/>
              <a:endCxn id="23" idx="2"/>
            </p:cNvCxnSpPr>
            <p:nvPr/>
          </p:nvCxnSpPr>
          <p:spPr bwMode="auto">
            <a:xfrm rot="16200000" flipH="1">
              <a:off x="3781443" y="284474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3" idx="5"/>
              <a:endCxn id="39" idx="2"/>
            </p:cNvCxnSpPr>
            <p:nvPr/>
          </p:nvCxnSpPr>
          <p:spPr bwMode="auto">
            <a:xfrm rot="16200000" flipH="1">
              <a:off x="4325273" y="305618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9" idx="6"/>
              <a:endCxn id="27" idx="2"/>
            </p:cNvCxnSpPr>
            <p:nvPr/>
          </p:nvCxnSpPr>
          <p:spPr bwMode="auto">
            <a:xfrm flipV="1">
              <a:off x="4704567" y="321819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1" idx="6"/>
              <a:endCxn id="30" idx="2"/>
            </p:cNvCxnSpPr>
            <p:nvPr/>
          </p:nvCxnSpPr>
          <p:spPr bwMode="auto">
            <a:xfrm flipV="1">
              <a:off x="4276328" y="1886921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1" idx="5"/>
              <a:endCxn id="42" idx="1"/>
            </p:cNvCxnSpPr>
            <p:nvPr/>
          </p:nvCxnSpPr>
          <p:spPr bwMode="auto">
            <a:xfrm rot="16200000" flipH="1">
              <a:off x="4300535" y="1998762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4" idx="7"/>
              <a:endCxn id="31" idx="3"/>
            </p:cNvCxnSpPr>
            <p:nvPr/>
          </p:nvCxnSpPr>
          <p:spPr bwMode="auto">
            <a:xfrm rot="5400000" flipH="1" flipV="1">
              <a:off x="3767459" y="1992050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1" idx="4"/>
              <a:endCxn id="25" idx="0"/>
            </p:cNvCxnSpPr>
            <p:nvPr/>
          </p:nvCxnSpPr>
          <p:spPr bwMode="auto">
            <a:xfrm rot="16200000" flipH="1">
              <a:off x="3958128" y="2304504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0" idx="5"/>
              <a:endCxn id="38" idx="1"/>
            </p:cNvCxnSpPr>
            <p:nvPr/>
          </p:nvCxnSpPr>
          <p:spPr bwMode="auto">
            <a:xfrm rot="16200000" flipH="1">
              <a:off x="5053171" y="1962826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2" idx="6"/>
              <a:endCxn id="38" idx="2"/>
            </p:cNvCxnSpPr>
            <p:nvPr/>
          </p:nvCxnSpPr>
          <p:spPr bwMode="auto">
            <a:xfrm flipV="1">
              <a:off x="4752221" y="2316791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57"/>
            <p:cNvSpPr>
              <a:spLocks noChangeArrowheads="1"/>
            </p:cNvSpPr>
            <p:nvPr/>
          </p:nvSpPr>
          <p:spPr bwMode="auto">
            <a:xfrm>
              <a:off x="3571637" y="232612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3" name="Straight Connector 32"/>
            <p:cNvCxnSpPr>
              <a:stCxn id="41" idx="3"/>
              <a:endCxn id="39" idx="7"/>
            </p:cNvCxnSpPr>
            <p:nvPr/>
          </p:nvCxnSpPr>
          <p:spPr bwMode="auto">
            <a:xfrm rot="5400000">
              <a:off x="4599692" y="291015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33"/>
            <p:cNvGrpSpPr/>
            <p:nvPr/>
          </p:nvGrpSpPr>
          <p:grpSpPr>
            <a:xfrm>
              <a:off x="4728373" y="2374296"/>
              <a:ext cx="621256" cy="329902"/>
              <a:chOff x="1614330" y="5015799"/>
              <a:chExt cx="621256" cy="329902"/>
            </a:xfrm>
          </p:grpSpPr>
          <p:cxnSp>
            <p:nvCxnSpPr>
              <p:cNvPr id="35" name="Straight Connector 34"/>
              <p:cNvCxnSpPr>
                <a:stCxn id="38" idx="3"/>
                <a:endCxn id="41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42" idx="5"/>
                <a:endCxn id="41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>
              <a:stCxn id="41" idx="6"/>
              <a:endCxn id="40" idx="2"/>
            </p:cNvCxnSpPr>
            <p:nvPr/>
          </p:nvCxnSpPr>
          <p:spPr bwMode="auto">
            <a:xfrm>
              <a:off x="5055645" y="276666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5325781" y="223546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4541721" y="319130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57"/>
            <p:cNvSpPr>
              <a:spLocks noChangeArrowheads="1"/>
            </p:cNvSpPr>
            <p:nvPr/>
          </p:nvSpPr>
          <p:spPr bwMode="auto">
            <a:xfrm>
              <a:off x="5438681" y="28029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4878762" y="267832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4589375" y="228763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5" name="Straight Connector 54"/>
            <p:cNvCxnSpPr>
              <a:stCxn id="58" idx="6"/>
              <a:endCxn id="57" idx="2"/>
            </p:cNvCxnSpPr>
            <p:nvPr/>
          </p:nvCxnSpPr>
          <p:spPr bwMode="auto">
            <a:xfrm>
              <a:off x="4685517" y="132724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9" idx="6"/>
              <a:endCxn id="58" idx="2"/>
            </p:cNvCxnSpPr>
            <p:nvPr/>
          </p:nvCxnSpPr>
          <p:spPr bwMode="auto">
            <a:xfrm flipV="1">
              <a:off x="3819129" y="132724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522671" y="124591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1" name="Straight Connector 60"/>
            <p:cNvCxnSpPr>
              <a:stCxn id="28" idx="1"/>
              <a:endCxn id="57" idx="5"/>
            </p:cNvCxnSpPr>
            <p:nvPr/>
          </p:nvCxnSpPr>
          <p:spPr>
            <a:xfrm rot="16200000" flipV="1">
              <a:off x="5399944" y="154870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5"/>
              <a:endCxn id="31" idx="1"/>
            </p:cNvCxnSpPr>
            <p:nvPr/>
          </p:nvCxnSpPr>
          <p:spPr>
            <a:xfrm rot="16200000" flipH="1">
              <a:off x="3868036" y="1666635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8" idx="3"/>
              <a:endCxn id="31" idx="7"/>
            </p:cNvCxnSpPr>
            <p:nvPr/>
          </p:nvCxnSpPr>
          <p:spPr>
            <a:xfrm rot="5400000">
              <a:off x="4128873" y="1506302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5"/>
              <a:endCxn id="30" idx="1"/>
            </p:cNvCxnSpPr>
            <p:nvPr/>
          </p:nvCxnSpPr>
          <p:spPr>
            <a:xfrm rot="16200000" flipH="1">
              <a:off x="4586713" y="1459705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0" idx="7"/>
              <a:endCxn id="57" idx="3"/>
            </p:cNvCxnSpPr>
            <p:nvPr/>
          </p:nvCxnSpPr>
          <p:spPr>
            <a:xfrm rot="5400000" flipH="1" flipV="1">
              <a:off x="5032863" y="1512448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9" idx="4"/>
              <a:endCxn id="24" idx="0"/>
            </p:cNvCxnSpPr>
            <p:nvPr/>
          </p:nvCxnSpPr>
          <p:spPr>
            <a:xfrm rot="5400000">
              <a:off x="3412474" y="200790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5733830" y="188261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4099445" y="18980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67480" y="11803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79"/>
            <p:cNvGrpSpPr/>
            <p:nvPr/>
          </p:nvGrpSpPr>
          <p:grpSpPr>
            <a:xfrm>
              <a:off x="3514096" y="1322942"/>
              <a:ext cx="2533220" cy="1983589"/>
              <a:chOff x="907253" y="1241728"/>
              <a:chExt cx="2533220" cy="1983589"/>
            </a:xfrm>
          </p:grpSpPr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8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3600450" y="644192"/>
            <a:ext cx="73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UIS</a:t>
            </a:r>
            <a:endParaRPr lang="en-US" sz="2400" dirty="0">
              <a:latin typeface="+mn-lt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307587" y="3646280"/>
            <a:ext cx="2996963" cy="22632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stCxn id="144" idx="4"/>
            <a:endCxn id="120" idx="0"/>
          </p:cNvCxnSpPr>
          <p:nvPr/>
        </p:nvCxnSpPr>
        <p:spPr bwMode="auto">
          <a:xfrm rot="16200000" flipH="1">
            <a:off x="5416411" y="4539449"/>
            <a:ext cx="342090" cy="116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45" idx="6"/>
            <a:endCxn id="144" idx="2"/>
          </p:cNvCxnSpPr>
          <p:nvPr/>
        </p:nvCxnSpPr>
        <p:spPr bwMode="auto">
          <a:xfrm>
            <a:off x="4907143" y="4279369"/>
            <a:ext cx="546206" cy="7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30" idx="3"/>
            <a:endCxn id="121" idx="7"/>
          </p:cNvCxnSpPr>
          <p:nvPr/>
        </p:nvCxnSpPr>
        <p:spPr bwMode="auto">
          <a:xfrm rot="5400000">
            <a:off x="5026387" y="5170087"/>
            <a:ext cx="183045" cy="206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19" idx="7"/>
            <a:endCxn id="132" idx="3"/>
          </p:cNvCxnSpPr>
          <p:nvPr/>
        </p:nvCxnSpPr>
        <p:spPr bwMode="auto">
          <a:xfrm rot="5400000" flipH="1" flipV="1">
            <a:off x="4282201" y="4662806"/>
            <a:ext cx="134207" cy="290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9" idx="4"/>
            <a:endCxn id="117" idx="0"/>
          </p:cNvCxnSpPr>
          <p:nvPr/>
        </p:nvCxnSpPr>
        <p:spPr bwMode="auto">
          <a:xfrm rot="5400000">
            <a:off x="3989026" y="5106819"/>
            <a:ext cx="264101" cy="58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18" idx="5"/>
            <a:endCxn id="119" idx="2"/>
          </p:cNvCxnSpPr>
          <p:nvPr/>
        </p:nvCxnSpPr>
        <p:spPr bwMode="auto">
          <a:xfrm rot="16200000" flipH="1">
            <a:off x="3821245" y="4675028"/>
            <a:ext cx="154718" cy="352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8" idx="4"/>
            <a:endCxn id="122" idx="0"/>
          </p:cNvCxnSpPr>
          <p:nvPr/>
        </p:nvCxnSpPr>
        <p:spPr bwMode="auto">
          <a:xfrm rot="5400000">
            <a:off x="3513933" y="4910235"/>
            <a:ext cx="275105" cy="43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2" idx="5"/>
            <a:endCxn id="117" idx="2"/>
          </p:cNvCxnSpPr>
          <p:nvPr/>
        </p:nvCxnSpPr>
        <p:spPr bwMode="auto">
          <a:xfrm rot="16200000" flipH="1">
            <a:off x="3782938" y="5098857"/>
            <a:ext cx="139471" cy="338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17" idx="5"/>
            <a:endCxn id="129" idx="2"/>
          </p:cNvCxnSpPr>
          <p:nvPr/>
        </p:nvCxnSpPr>
        <p:spPr bwMode="auto">
          <a:xfrm rot="16200000" flipH="1">
            <a:off x="4248225" y="5279759"/>
            <a:ext cx="77856" cy="292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9" idx="6"/>
            <a:endCxn id="121" idx="2"/>
          </p:cNvCxnSpPr>
          <p:nvPr/>
        </p:nvCxnSpPr>
        <p:spPr bwMode="auto">
          <a:xfrm flipV="1">
            <a:off x="4572739" y="5418374"/>
            <a:ext cx="312672" cy="46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46" idx="6"/>
            <a:endCxn id="145" idx="2"/>
          </p:cNvCxnSpPr>
          <p:nvPr/>
        </p:nvCxnSpPr>
        <p:spPr bwMode="auto">
          <a:xfrm flipV="1">
            <a:off x="4206349" y="4279369"/>
            <a:ext cx="561468" cy="85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46" idx="5"/>
            <a:endCxn id="132" idx="1"/>
          </p:cNvCxnSpPr>
          <p:nvPr/>
        </p:nvCxnSpPr>
        <p:spPr bwMode="auto">
          <a:xfrm rot="16200000" flipH="1">
            <a:off x="4227060" y="4375057"/>
            <a:ext cx="224654" cy="310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6" idx="4"/>
            <a:endCxn id="119" idx="0"/>
          </p:cNvCxnSpPr>
          <p:nvPr/>
        </p:nvCxnSpPr>
        <p:spPr bwMode="auto">
          <a:xfrm rot="16200000" flipH="1">
            <a:off x="3934105" y="4636642"/>
            <a:ext cx="412988" cy="19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45" idx="5"/>
            <a:endCxn id="128" idx="1"/>
          </p:cNvCxnSpPr>
          <p:nvPr/>
        </p:nvCxnSpPr>
        <p:spPr bwMode="auto">
          <a:xfrm rot="16200000" flipH="1">
            <a:off x="4870996" y="4344311"/>
            <a:ext cx="269384" cy="237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57"/>
          <p:cNvSpPr>
            <a:spLocks noChangeArrowheads="1"/>
          </p:cNvSpPr>
          <p:nvPr/>
        </p:nvSpPr>
        <p:spPr bwMode="auto">
          <a:xfrm>
            <a:off x="4021971" y="5268311"/>
            <a:ext cx="139327" cy="13916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9" name="Oval 57"/>
          <p:cNvSpPr>
            <a:spLocks noChangeArrowheads="1"/>
          </p:cNvSpPr>
          <p:nvPr/>
        </p:nvSpPr>
        <p:spPr bwMode="auto">
          <a:xfrm>
            <a:off x="4074850" y="4853055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1" name="Oval 57"/>
          <p:cNvSpPr>
            <a:spLocks noChangeArrowheads="1"/>
          </p:cNvSpPr>
          <p:nvPr/>
        </p:nvSpPr>
        <p:spPr bwMode="auto">
          <a:xfrm>
            <a:off x="4885412" y="5342796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" name="Oval 57"/>
          <p:cNvSpPr>
            <a:spLocks noChangeArrowheads="1"/>
          </p:cNvSpPr>
          <p:nvPr/>
        </p:nvSpPr>
        <p:spPr bwMode="auto">
          <a:xfrm>
            <a:off x="3554203" y="5069400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23" name="Straight Connector 122"/>
          <p:cNvCxnSpPr>
            <a:stCxn id="131" idx="3"/>
            <a:endCxn id="129" idx="7"/>
          </p:cNvCxnSpPr>
          <p:nvPr/>
        </p:nvCxnSpPr>
        <p:spPr bwMode="auto">
          <a:xfrm rot="5400000">
            <a:off x="4483011" y="5154817"/>
            <a:ext cx="330253" cy="191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593107" y="4696353"/>
            <a:ext cx="531531" cy="282256"/>
            <a:chOff x="1614330" y="5015799"/>
            <a:chExt cx="621256" cy="329902"/>
          </a:xfrm>
        </p:grpSpPr>
        <p:cxnSp>
          <p:nvCxnSpPr>
            <p:cNvPr id="125" name="Straight Connector 124"/>
            <p:cNvCxnSpPr>
              <a:stCxn id="128" idx="3"/>
              <a:endCxn id="13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2" idx="5"/>
              <a:endCxn id="131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>
            <a:stCxn id="131" idx="6"/>
            <a:endCxn id="130" idx="2"/>
          </p:cNvCxnSpPr>
          <p:nvPr/>
        </p:nvCxnSpPr>
        <p:spPr bwMode="auto">
          <a:xfrm>
            <a:off x="4873113" y="5032052"/>
            <a:ext cx="327715" cy="100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57"/>
          <p:cNvSpPr>
            <a:spLocks noChangeArrowheads="1"/>
          </p:cNvSpPr>
          <p:nvPr/>
        </p:nvSpPr>
        <p:spPr bwMode="auto">
          <a:xfrm>
            <a:off x="4433413" y="5395367"/>
            <a:ext cx="139327" cy="13916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1" name="Oval 57"/>
          <p:cNvSpPr>
            <a:spLocks noChangeArrowheads="1"/>
          </p:cNvSpPr>
          <p:nvPr/>
        </p:nvSpPr>
        <p:spPr bwMode="auto">
          <a:xfrm>
            <a:off x="4721776" y="4956474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3" name="Straight Connector 132"/>
          <p:cNvCxnSpPr>
            <a:stCxn id="136" idx="6"/>
            <a:endCxn id="135" idx="2"/>
          </p:cNvCxnSpPr>
          <p:nvPr/>
        </p:nvCxnSpPr>
        <p:spPr bwMode="auto">
          <a:xfrm>
            <a:off x="4556441" y="3800524"/>
            <a:ext cx="546206" cy="7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7" idx="6"/>
            <a:endCxn id="136" idx="2"/>
          </p:cNvCxnSpPr>
          <p:nvPr/>
        </p:nvCxnSpPr>
        <p:spPr bwMode="auto">
          <a:xfrm flipV="1">
            <a:off x="3815181" y="3800524"/>
            <a:ext cx="601932" cy="300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57"/>
          <p:cNvSpPr>
            <a:spLocks noChangeArrowheads="1"/>
          </p:cNvSpPr>
          <p:nvPr/>
        </p:nvSpPr>
        <p:spPr bwMode="auto">
          <a:xfrm>
            <a:off x="5102648" y="3796843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3663845" y="4025886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8" name="Straight Connector 137"/>
          <p:cNvCxnSpPr>
            <a:stCxn id="144" idx="1"/>
            <a:endCxn id="135" idx="5"/>
          </p:cNvCxnSpPr>
          <p:nvPr/>
        </p:nvCxnSpPr>
        <p:spPr>
          <a:xfrm rot="16200000" flipV="1">
            <a:off x="5167686" y="3989996"/>
            <a:ext cx="371963" cy="243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7" idx="5"/>
            <a:endCxn id="146" idx="1"/>
          </p:cNvCxnSpPr>
          <p:nvPr/>
        </p:nvCxnSpPr>
        <p:spPr>
          <a:xfrm rot="16200000" flipH="1">
            <a:off x="3857025" y="4090898"/>
            <a:ext cx="156144" cy="28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5" idx="7"/>
            <a:endCxn id="135" idx="3"/>
          </p:cNvCxnSpPr>
          <p:nvPr/>
        </p:nvCxnSpPr>
        <p:spPr>
          <a:xfrm rot="5400000" flipH="1" flipV="1">
            <a:off x="4853621" y="3958979"/>
            <a:ext cx="304307" cy="238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7" idx="4"/>
            <a:endCxn id="118" idx="0"/>
          </p:cNvCxnSpPr>
          <p:nvPr/>
        </p:nvCxnSpPr>
        <p:spPr>
          <a:xfrm rot="5400000">
            <a:off x="3467258" y="4382880"/>
            <a:ext cx="478096" cy="66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57"/>
          <p:cNvSpPr>
            <a:spLocks noChangeArrowheads="1"/>
          </p:cNvSpPr>
          <p:nvPr/>
        </p:nvSpPr>
        <p:spPr bwMode="auto">
          <a:xfrm>
            <a:off x="5453350" y="4275687"/>
            <a:ext cx="151337" cy="151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050718" y="2369236"/>
            <a:ext cx="2727081" cy="1802086"/>
            <a:chOff x="5802066" y="4759508"/>
            <a:chExt cx="2727081" cy="1802086"/>
          </a:xfrm>
        </p:grpSpPr>
        <p:grpSp>
          <p:nvGrpSpPr>
            <p:cNvPr id="45" name="Group 229"/>
            <p:cNvGrpSpPr/>
            <p:nvPr/>
          </p:nvGrpSpPr>
          <p:grpSpPr>
            <a:xfrm>
              <a:off x="5802066" y="4759508"/>
              <a:ext cx="2727081" cy="1802086"/>
              <a:chOff x="5802064" y="1900901"/>
              <a:chExt cx="2727081" cy="1802086"/>
            </a:xfrm>
          </p:grpSpPr>
          <p:cxnSp>
            <p:nvCxnSpPr>
              <p:cNvPr id="154" name="Straight Connector 153"/>
              <p:cNvCxnSpPr/>
              <p:nvPr/>
            </p:nvCxnSpPr>
            <p:spPr bwMode="auto">
              <a:xfrm rot="16200000" flipH="1">
                <a:off x="6360829" y="2619502"/>
                <a:ext cx="302955" cy="644908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endCxn id="160" idx="3"/>
              </p:cNvCxnSpPr>
              <p:nvPr/>
            </p:nvCxnSpPr>
            <p:spPr bwMode="auto">
              <a:xfrm flipV="1">
                <a:off x="7039303" y="2709647"/>
                <a:ext cx="999830" cy="443456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57" idx="7"/>
                <a:endCxn id="162" idx="3"/>
              </p:cNvCxnSpPr>
              <p:nvPr/>
            </p:nvCxnSpPr>
            <p:spPr bwMode="auto">
              <a:xfrm rot="5400000" flipH="1" flipV="1">
                <a:off x="6323124" y="1995319"/>
                <a:ext cx="390755" cy="72036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 57"/>
              <p:cNvSpPr>
                <a:spLocks noChangeArrowheads="1"/>
              </p:cNvSpPr>
              <p:nvPr/>
            </p:nvSpPr>
            <p:spPr bwMode="auto">
              <a:xfrm>
                <a:off x="5802064" y="2489826"/>
                <a:ext cx="417380" cy="41688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158" name="Straight Connector 157"/>
              <p:cNvCxnSpPr>
                <a:stCxn id="160" idx="1"/>
              </p:cNvCxnSpPr>
              <p:nvPr/>
            </p:nvCxnSpPr>
            <p:spPr>
              <a:xfrm rot="16200000" flipV="1">
                <a:off x="7259793" y="1805383"/>
                <a:ext cx="527323" cy="1031358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62" idx="4"/>
                <a:endCxn id="163" idx="0"/>
              </p:cNvCxnSpPr>
              <p:nvPr/>
            </p:nvCxnSpPr>
            <p:spPr>
              <a:xfrm rot="16200000" flipH="1">
                <a:off x="6631025" y="2559278"/>
                <a:ext cx="735574" cy="26212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57"/>
              <p:cNvSpPr>
                <a:spLocks noChangeArrowheads="1"/>
              </p:cNvSpPr>
              <p:nvPr/>
            </p:nvSpPr>
            <p:spPr bwMode="auto">
              <a:xfrm>
                <a:off x="8013229" y="255885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6858000" y="3302877"/>
                <a:ext cx="386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4B230"/>
                    </a:solidFill>
                    <a:latin typeface="+mn-lt"/>
                  </a:rPr>
                  <a:t>A</a:t>
                </a:r>
                <a:endParaRPr lang="en-US" sz="2000" b="1" dirty="0">
                  <a:solidFill>
                    <a:srgbClr val="74B230"/>
                  </a:solidFill>
                  <a:latin typeface="+mn-lt"/>
                </a:endParaRPr>
              </a:p>
            </p:txBody>
          </p:sp>
          <p:sp>
            <p:nvSpPr>
              <p:cNvPr id="162" name="Oval 161"/>
              <p:cNvSpPr>
                <a:spLocks noChangeAspect="1" noChangeArrowheads="1"/>
              </p:cNvSpPr>
              <p:nvPr/>
            </p:nvSpPr>
            <p:spPr bwMode="auto">
              <a:xfrm>
                <a:off x="6834352" y="1900901"/>
                <a:ext cx="302708" cy="3036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3" name="Oval 57"/>
              <p:cNvSpPr>
                <a:spLocks noChangeArrowheads="1"/>
              </p:cNvSpPr>
              <p:nvPr/>
            </p:nvSpPr>
            <p:spPr bwMode="auto">
              <a:xfrm>
                <a:off x="6803228" y="2940171"/>
                <a:ext cx="417380" cy="41688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142890" y="2467304"/>
                <a:ext cx="386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+mn-lt"/>
                  </a:rPr>
                  <a:t>B</a:t>
                </a: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9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175880">
              <a:off x="7291585" y="5797282"/>
              <a:ext cx="925607" cy="3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0" name="AutoShape 37"/>
          <p:cNvSpPr>
            <a:spLocks noChangeArrowheads="1"/>
          </p:cNvSpPr>
          <p:nvPr/>
        </p:nvSpPr>
        <p:spPr bwMode="auto">
          <a:xfrm rot="12600000">
            <a:off x="5894300" y="1860344"/>
            <a:ext cx="471488" cy="1000125"/>
          </a:xfrm>
          <a:prstGeom prst="leftArrow">
            <a:avLst>
              <a:gd name="adj1" fmla="val 49843"/>
              <a:gd name="adj2" fmla="val 5071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9" name="Title 148"/>
          <p:cNvSpPr>
            <a:spLocks noGrp="1"/>
          </p:cNvSpPr>
          <p:nvPr>
            <p:ph type="title"/>
          </p:nvPr>
        </p:nvSpPr>
        <p:spPr>
          <a:xfrm>
            <a:off x="264694" y="128337"/>
            <a:ext cx="8229600" cy="770021"/>
          </a:xfrm>
        </p:spPr>
        <p:txBody>
          <a:bodyPr/>
          <a:lstStyle/>
          <a:p>
            <a:pPr algn="l"/>
            <a:r>
              <a:rPr lang="en-US" sz="5400" dirty="0" smtClean="0"/>
              <a:t>Summary</a:t>
            </a:r>
            <a:endParaRPr lang="en-US" sz="5400" dirty="0"/>
          </a:p>
        </p:txBody>
      </p:sp>
      <p:sp>
        <p:nvSpPr>
          <p:cNvPr id="152" name="AutoShape 37"/>
          <p:cNvSpPr>
            <a:spLocks noChangeArrowheads="1"/>
          </p:cNvSpPr>
          <p:nvPr/>
        </p:nvSpPr>
        <p:spPr bwMode="auto">
          <a:xfrm rot="9000000">
            <a:off x="5838154" y="3527222"/>
            <a:ext cx="471488" cy="1000125"/>
          </a:xfrm>
          <a:prstGeom prst="leftArrow">
            <a:avLst>
              <a:gd name="adj1" fmla="val 49843"/>
              <a:gd name="adj2" fmla="val 5071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39" name="Group 238"/>
          <p:cNvGrpSpPr/>
          <p:nvPr/>
        </p:nvGrpSpPr>
        <p:grpSpPr>
          <a:xfrm>
            <a:off x="690685" y="2353827"/>
            <a:ext cx="2167358" cy="1803583"/>
            <a:chOff x="193380" y="2337784"/>
            <a:chExt cx="2533220" cy="2108038"/>
          </a:xfrm>
        </p:grpSpPr>
        <p:cxnSp>
          <p:nvCxnSpPr>
            <p:cNvPr id="179" name="Straight Connector 178"/>
            <p:cNvCxnSpPr>
              <a:stCxn id="220" idx="0"/>
              <a:endCxn id="218" idx="4"/>
            </p:cNvCxnSpPr>
            <p:nvPr/>
          </p:nvCxnSpPr>
          <p:spPr bwMode="auto">
            <a:xfrm rot="16200000" flipV="1">
              <a:off x="1940516" y="3635952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22" idx="7"/>
              <a:endCxn id="235" idx="3"/>
            </p:cNvCxnSpPr>
            <p:nvPr/>
          </p:nvCxnSpPr>
          <p:spPr bwMode="auto">
            <a:xfrm rot="5400000" flipH="1" flipV="1">
              <a:off x="1338169" y="3105778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234" idx="4"/>
              <a:endCxn id="207" idx="0"/>
            </p:cNvCxnSpPr>
            <p:nvPr/>
          </p:nvCxnSpPr>
          <p:spPr bwMode="auto">
            <a:xfrm rot="16200000" flipH="1">
              <a:off x="2369939" y="3282769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235" idx="6"/>
              <a:endCxn id="234" idx="2"/>
            </p:cNvCxnSpPr>
            <p:nvPr/>
          </p:nvCxnSpPr>
          <p:spPr bwMode="auto">
            <a:xfrm>
              <a:off x="1774704" y="2978786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207" idx="3"/>
              <a:endCxn id="220" idx="7"/>
            </p:cNvCxnSpPr>
            <p:nvPr/>
          </p:nvCxnSpPr>
          <p:spPr bwMode="auto">
            <a:xfrm rot="5400000">
              <a:off x="2307863" y="3650886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220" idx="3"/>
              <a:endCxn id="208" idx="7"/>
            </p:cNvCxnSpPr>
            <p:nvPr/>
          </p:nvCxnSpPr>
          <p:spPr bwMode="auto">
            <a:xfrm rot="5400000">
              <a:off x="1914077" y="4019862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206" idx="7"/>
              <a:endCxn id="222" idx="3"/>
            </p:cNvCxnSpPr>
            <p:nvPr/>
          </p:nvCxnSpPr>
          <p:spPr bwMode="auto">
            <a:xfrm rot="5400000" flipH="1" flipV="1">
              <a:off x="1044268" y="3426950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206" idx="4"/>
              <a:endCxn id="204" idx="0"/>
            </p:cNvCxnSpPr>
            <p:nvPr/>
          </p:nvCxnSpPr>
          <p:spPr bwMode="auto">
            <a:xfrm rot="5400000">
              <a:off x="701604" y="3945914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205" idx="5"/>
              <a:endCxn id="206" idx="2"/>
            </p:cNvCxnSpPr>
            <p:nvPr/>
          </p:nvCxnSpPr>
          <p:spPr bwMode="auto">
            <a:xfrm rot="16200000" flipH="1">
              <a:off x="505500" y="3441235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205" idx="4"/>
              <a:endCxn id="210" idx="0"/>
            </p:cNvCxnSpPr>
            <p:nvPr/>
          </p:nvCxnSpPr>
          <p:spPr bwMode="auto">
            <a:xfrm rot="5400000">
              <a:off x="146312" y="3716146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210" idx="5"/>
              <a:endCxn id="204" idx="2"/>
            </p:cNvCxnSpPr>
            <p:nvPr/>
          </p:nvCxnSpPr>
          <p:spPr bwMode="auto">
            <a:xfrm rot="16200000" flipH="1">
              <a:off x="460727" y="3936609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04" idx="5"/>
              <a:endCxn id="219" idx="2"/>
            </p:cNvCxnSpPr>
            <p:nvPr/>
          </p:nvCxnSpPr>
          <p:spPr bwMode="auto">
            <a:xfrm rot="16200000" flipH="1">
              <a:off x="1004557" y="4148048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19" idx="6"/>
              <a:endCxn id="208" idx="2"/>
            </p:cNvCxnSpPr>
            <p:nvPr/>
          </p:nvCxnSpPr>
          <p:spPr bwMode="auto">
            <a:xfrm flipV="1">
              <a:off x="1383851" y="4310062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36" idx="6"/>
              <a:endCxn id="235" idx="2"/>
            </p:cNvCxnSpPr>
            <p:nvPr/>
          </p:nvCxnSpPr>
          <p:spPr bwMode="auto">
            <a:xfrm flipV="1">
              <a:off x="955612" y="2978786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36" idx="5"/>
              <a:endCxn id="222" idx="1"/>
            </p:cNvCxnSpPr>
            <p:nvPr/>
          </p:nvCxnSpPr>
          <p:spPr bwMode="auto">
            <a:xfrm rot="16200000" flipH="1">
              <a:off x="979819" y="3090627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05" idx="7"/>
              <a:endCxn id="236" idx="3"/>
            </p:cNvCxnSpPr>
            <p:nvPr/>
          </p:nvCxnSpPr>
          <p:spPr bwMode="auto">
            <a:xfrm rot="5400000" flipH="1" flipV="1">
              <a:off x="446743" y="3083915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36" idx="4"/>
              <a:endCxn id="206" idx="0"/>
            </p:cNvCxnSpPr>
            <p:nvPr/>
          </p:nvCxnSpPr>
          <p:spPr bwMode="auto">
            <a:xfrm rot="16200000" flipH="1">
              <a:off x="637412" y="3396369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35" idx="5"/>
              <a:endCxn id="218" idx="1"/>
            </p:cNvCxnSpPr>
            <p:nvPr/>
          </p:nvCxnSpPr>
          <p:spPr bwMode="auto">
            <a:xfrm rot="16200000" flipH="1">
              <a:off x="1732455" y="3054691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22" idx="6"/>
              <a:endCxn id="218" idx="2"/>
            </p:cNvCxnSpPr>
            <p:nvPr/>
          </p:nvCxnSpPr>
          <p:spPr bwMode="auto">
            <a:xfrm flipV="1">
              <a:off x="1431505" y="3408656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57"/>
            <p:cNvSpPr>
              <a:spLocks noChangeArrowheads="1"/>
            </p:cNvSpPr>
            <p:nvPr/>
          </p:nvSpPr>
          <p:spPr bwMode="auto">
            <a:xfrm>
              <a:off x="740110" y="41346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" name="Oval 57"/>
            <p:cNvSpPr>
              <a:spLocks noChangeArrowheads="1"/>
            </p:cNvSpPr>
            <p:nvPr/>
          </p:nvSpPr>
          <p:spPr bwMode="auto">
            <a:xfrm>
              <a:off x="250921" y="341798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6" name="Oval 57"/>
            <p:cNvSpPr>
              <a:spLocks noChangeArrowheads="1"/>
            </p:cNvSpPr>
            <p:nvPr/>
          </p:nvSpPr>
          <p:spPr bwMode="auto">
            <a:xfrm>
              <a:off x="801915" y="364931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7" name="Oval 57"/>
            <p:cNvSpPr>
              <a:spLocks noChangeArrowheads="1"/>
            </p:cNvSpPr>
            <p:nvPr/>
          </p:nvSpPr>
          <p:spPr bwMode="auto">
            <a:xfrm>
              <a:off x="2549717" y="355099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8" name="Oval 57"/>
            <p:cNvSpPr>
              <a:spLocks noChangeArrowheads="1"/>
            </p:cNvSpPr>
            <p:nvPr/>
          </p:nvSpPr>
          <p:spPr bwMode="auto">
            <a:xfrm>
              <a:off x="1749304" y="422172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193380" y="390217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1" name="Straight Connector 210"/>
            <p:cNvCxnSpPr>
              <a:stCxn id="221" idx="3"/>
              <a:endCxn id="219" idx="7"/>
            </p:cNvCxnSpPr>
            <p:nvPr/>
          </p:nvCxnSpPr>
          <p:spPr bwMode="auto">
            <a:xfrm rot="5400000">
              <a:off x="1278976" y="4002015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33"/>
            <p:cNvGrpSpPr/>
            <p:nvPr/>
          </p:nvGrpSpPr>
          <p:grpSpPr>
            <a:xfrm>
              <a:off x="1407657" y="3466161"/>
              <a:ext cx="621256" cy="329902"/>
              <a:chOff x="1614330" y="5015799"/>
              <a:chExt cx="621256" cy="329902"/>
            </a:xfrm>
          </p:grpSpPr>
          <p:cxnSp>
            <p:nvCxnSpPr>
              <p:cNvPr id="213" name="Straight Connector 212"/>
              <p:cNvCxnSpPr>
                <a:stCxn id="218" idx="3"/>
                <a:endCxn id="221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222" idx="5"/>
                <a:endCxn id="221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14"/>
            <p:cNvCxnSpPr>
              <a:stCxn id="221" idx="6"/>
              <a:endCxn id="220" idx="2"/>
            </p:cNvCxnSpPr>
            <p:nvPr/>
          </p:nvCxnSpPr>
          <p:spPr bwMode="auto">
            <a:xfrm>
              <a:off x="1734929" y="3858526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2005065" y="332733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9" name="Oval 57"/>
            <p:cNvSpPr>
              <a:spLocks noChangeArrowheads="1"/>
            </p:cNvSpPr>
            <p:nvPr/>
          </p:nvSpPr>
          <p:spPr bwMode="auto">
            <a:xfrm>
              <a:off x="1221005" y="428317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0" name="Oval 57"/>
            <p:cNvSpPr>
              <a:spLocks noChangeArrowheads="1"/>
            </p:cNvSpPr>
            <p:nvPr/>
          </p:nvSpPr>
          <p:spPr bwMode="auto">
            <a:xfrm>
              <a:off x="2117965" y="389482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1" name="Oval 57"/>
            <p:cNvSpPr>
              <a:spLocks noChangeArrowheads="1"/>
            </p:cNvSpPr>
            <p:nvPr/>
          </p:nvSpPr>
          <p:spPr bwMode="auto">
            <a:xfrm>
              <a:off x="1558046" y="377019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1268659" y="337949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23" name="Straight Connector 222"/>
            <p:cNvCxnSpPr>
              <a:stCxn id="226" idx="6"/>
              <a:endCxn id="225" idx="2"/>
            </p:cNvCxnSpPr>
            <p:nvPr/>
          </p:nvCxnSpPr>
          <p:spPr bwMode="auto">
            <a:xfrm>
              <a:off x="1364801" y="2419110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27" idx="6"/>
              <a:endCxn id="226" idx="2"/>
            </p:cNvCxnSpPr>
            <p:nvPr/>
          </p:nvCxnSpPr>
          <p:spPr bwMode="auto">
            <a:xfrm flipV="1">
              <a:off x="498413" y="2419110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57"/>
            <p:cNvSpPr>
              <a:spLocks noChangeArrowheads="1"/>
            </p:cNvSpPr>
            <p:nvPr/>
          </p:nvSpPr>
          <p:spPr bwMode="auto">
            <a:xfrm>
              <a:off x="2003211" y="241480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1201955" y="233778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321530" y="268251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8" name="Straight Connector 227"/>
            <p:cNvCxnSpPr>
              <a:stCxn id="234" idx="1"/>
              <a:endCxn id="225" idx="5"/>
            </p:cNvCxnSpPr>
            <p:nvPr/>
          </p:nvCxnSpPr>
          <p:spPr>
            <a:xfrm rot="16200000" flipV="1">
              <a:off x="2079228" y="2640566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7" idx="5"/>
              <a:endCxn id="236" idx="1"/>
            </p:cNvCxnSpPr>
            <p:nvPr/>
          </p:nvCxnSpPr>
          <p:spPr>
            <a:xfrm rot="16200000" flipH="1">
              <a:off x="547320" y="2758500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6" idx="3"/>
              <a:endCxn id="236" idx="7"/>
            </p:cNvCxnSpPr>
            <p:nvPr/>
          </p:nvCxnSpPr>
          <p:spPr>
            <a:xfrm rot="5400000">
              <a:off x="808157" y="2598167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6" idx="5"/>
              <a:endCxn id="235" idx="1"/>
            </p:cNvCxnSpPr>
            <p:nvPr/>
          </p:nvCxnSpPr>
          <p:spPr>
            <a:xfrm rot="16200000" flipH="1">
              <a:off x="1265997" y="2551570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5" idx="7"/>
              <a:endCxn id="225" idx="3"/>
            </p:cNvCxnSpPr>
            <p:nvPr/>
          </p:nvCxnSpPr>
          <p:spPr>
            <a:xfrm rot="5400000" flipH="1" flipV="1">
              <a:off x="1712147" y="2604313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7" idx="4"/>
              <a:endCxn id="205" idx="0"/>
            </p:cNvCxnSpPr>
            <p:nvPr/>
          </p:nvCxnSpPr>
          <p:spPr>
            <a:xfrm rot="5400000">
              <a:off x="91758" y="3099770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2413114" y="297448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1611858" y="289746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778729" y="298994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2" name="AutoShape 37"/>
          <p:cNvSpPr>
            <a:spLocks noChangeArrowheads="1"/>
          </p:cNvSpPr>
          <p:nvPr/>
        </p:nvSpPr>
        <p:spPr bwMode="auto">
          <a:xfrm rot="12600000">
            <a:off x="2822238" y="3649038"/>
            <a:ext cx="471488" cy="1000125"/>
          </a:xfrm>
          <a:prstGeom prst="leftArrow">
            <a:avLst>
              <a:gd name="adj1" fmla="val 49843"/>
              <a:gd name="adj2" fmla="val 5071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3" name="AutoShape 37"/>
          <p:cNvSpPr>
            <a:spLocks noChangeArrowheads="1"/>
          </p:cNvSpPr>
          <p:nvPr/>
        </p:nvSpPr>
        <p:spPr bwMode="auto">
          <a:xfrm rot="9000000">
            <a:off x="2758072" y="1698425"/>
            <a:ext cx="471488" cy="1000125"/>
          </a:xfrm>
          <a:prstGeom prst="leftArrow">
            <a:avLst>
              <a:gd name="adj1" fmla="val 49843"/>
              <a:gd name="adj2" fmla="val 5071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6408820" y="4106779"/>
            <a:ext cx="257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Consistent estimators under induced and star sampling</a:t>
            </a:r>
            <a:endParaRPr lang="en-US" dirty="0">
              <a:latin typeface="+mn-lt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128084" y="1676400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Coarse-grained topology</a:t>
            </a:r>
            <a:endParaRPr lang="en-US" dirty="0">
              <a:latin typeface="+mn-lt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7410" y="1676400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Original (unknown) topology</a:t>
            </a:r>
            <a:endParaRPr lang="en-US" dirty="0">
              <a:latin typeface="+mn-lt"/>
            </a:endParaRPr>
          </a:p>
        </p:txBody>
      </p:sp>
      <p:pic>
        <p:nvPicPr>
          <p:cNvPr id="248" name="Picture 247"/>
          <p:cNvPicPr>
            <a:picLocks noChangeAspect="1" noChangeArrowheads="1"/>
          </p:cNvPicPr>
          <p:nvPr/>
        </p:nvPicPr>
        <p:blipFill>
          <a:blip r:embed="rId4" cstate="print"/>
          <a:srcRect l="20933" t="27403" r="18951" b="25451"/>
          <a:stretch>
            <a:fillRect/>
          </a:stretch>
        </p:blipFill>
        <p:spPr bwMode="auto">
          <a:xfrm>
            <a:off x="0" y="5341610"/>
            <a:ext cx="2642958" cy="15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Rectangle 248"/>
          <p:cNvSpPr/>
          <p:nvPr/>
        </p:nvSpPr>
        <p:spPr>
          <a:xfrm>
            <a:off x="3384884" y="3670342"/>
            <a:ext cx="2350169" cy="199252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180"/>
          <p:cNvGrpSpPr/>
          <p:nvPr/>
        </p:nvGrpSpPr>
        <p:grpSpPr>
          <a:xfrm>
            <a:off x="3603434" y="3730944"/>
            <a:ext cx="2118127" cy="1471323"/>
            <a:chOff x="964794" y="3784080"/>
            <a:chExt cx="2475679" cy="1719691"/>
          </a:xfrm>
        </p:grpSpPr>
        <p:cxnSp>
          <p:nvCxnSpPr>
            <p:cNvPr id="84" name="Straight Connector 83"/>
            <p:cNvCxnSpPr>
              <a:stCxn id="130" idx="0"/>
              <a:endCxn id="128" idx="4"/>
            </p:cNvCxnSpPr>
            <p:nvPr/>
          </p:nvCxnSpPr>
          <p:spPr bwMode="auto">
            <a:xfrm rot="16200000" flipV="1">
              <a:off x="2654389" y="5082248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32" idx="7"/>
              <a:endCxn id="145" idx="3"/>
            </p:cNvCxnSpPr>
            <p:nvPr/>
          </p:nvCxnSpPr>
          <p:spPr bwMode="auto">
            <a:xfrm rot="5400000" flipH="1" flipV="1">
              <a:off x="2052042" y="4552074"/>
              <a:ext cx="367024" cy="228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20" idx="3"/>
              <a:endCxn id="130" idx="7"/>
            </p:cNvCxnSpPr>
            <p:nvPr/>
          </p:nvCxnSpPr>
          <p:spPr bwMode="auto">
            <a:xfrm rot="5400000">
              <a:off x="3021736" y="5097182"/>
              <a:ext cx="216857" cy="318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8" idx="7"/>
              <a:endCxn id="146" idx="3"/>
            </p:cNvCxnSpPr>
            <p:nvPr/>
          </p:nvCxnSpPr>
          <p:spPr bwMode="auto">
            <a:xfrm rot="5400000" flipH="1" flipV="1">
              <a:off x="1160616" y="4530211"/>
              <a:ext cx="301067" cy="414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32" idx="6"/>
              <a:endCxn id="128" idx="2"/>
            </p:cNvCxnSpPr>
            <p:nvPr/>
          </p:nvCxnSpPr>
          <p:spPr bwMode="auto">
            <a:xfrm flipV="1">
              <a:off x="2145378" y="4854952"/>
              <a:ext cx="573559" cy="521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57"/>
            <p:cNvSpPr>
              <a:spLocks noChangeArrowheads="1"/>
            </p:cNvSpPr>
            <p:nvPr/>
          </p:nvSpPr>
          <p:spPr bwMode="auto">
            <a:xfrm>
              <a:off x="964794" y="486428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3263590" y="499728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" name="Oval 57"/>
            <p:cNvSpPr>
              <a:spLocks noChangeArrowheads="1"/>
            </p:cNvSpPr>
            <p:nvPr/>
          </p:nvSpPr>
          <p:spPr bwMode="auto">
            <a:xfrm>
              <a:off x="2718938" y="477362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0" name="Oval 57"/>
            <p:cNvSpPr>
              <a:spLocks noChangeArrowheads="1"/>
            </p:cNvSpPr>
            <p:nvPr/>
          </p:nvSpPr>
          <p:spPr bwMode="auto">
            <a:xfrm>
              <a:off x="2831838" y="534112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2" name="Oval 57"/>
            <p:cNvSpPr>
              <a:spLocks noChangeArrowheads="1"/>
            </p:cNvSpPr>
            <p:nvPr/>
          </p:nvSpPr>
          <p:spPr bwMode="auto">
            <a:xfrm>
              <a:off x="1982532" y="482579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1915828" y="378408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40" name="Straight Connector 139"/>
            <p:cNvCxnSpPr>
              <a:stCxn id="136" idx="3"/>
              <a:endCxn id="146" idx="7"/>
            </p:cNvCxnSpPr>
            <p:nvPr/>
          </p:nvCxnSpPr>
          <p:spPr>
            <a:xfrm rot="5400000">
              <a:off x="1522030" y="4044463"/>
              <a:ext cx="539198" cy="2960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6" idx="5"/>
              <a:endCxn id="145" idx="1"/>
            </p:cNvCxnSpPr>
            <p:nvPr/>
          </p:nvCxnSpPr>
          <p:spPr>
            <a:xfrm rot="16200000" flipH="1">
              <a:off x="1979870" y="3997866"/>
              <a:ext cx="444665" cy="294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2325731" y="43437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6" name="Oval 57"/>
            <p:cNvSpPr>
              <a:spLocks noChangeArrowheads="1"/>
            </p:cNvSpPr>
            <p:nvPr/>
          </p:nvSpPr>
          <p:spPr bwMode="auto">
            <a:xfrm>
              <a:off x="1492602" y="443623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3600449" y="3492167"/>
            <a:ext cx="78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RW</a:t>
            </a:r>
            <a:endParaRPr lang="en-US" sz="2400" dirty="0">
              <a:latin typeface="+mn-lt"/>
            </a:endParaRPr>
          </a:p>
        </p:txBody>
      </p:sp>
      <p:sp>
        <p:nvSpPr>
          <p:cNvPr id="209" name="Title 1"/>
          <p:cNvSpPr txBox="1">
            <a:spLocks/>
          </p:cNvSpPr>
          <p:nvPr/>
        </p:nvSpPr>
        <p:spPr bwMode="auto">
          <a:xfrm>
            <a:off x="-1" y="5125452"/>
            <a:ext cx="2662989" cy="1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geosocialmap.com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8513" name="Rectangle 1"/>
          <p:cNvSpPr>
            <a:spLocks noChangeArrowheads="1"/>
          </p:cNvSpPr>
          <p:nvPr/>
        </p:nvSpPr>
        <p:spPr bwMode="auto">
          <a:xfrm>
            <a:off x="2852338" y="6012657"/>
            <a:ext cx="450858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  <a:cs typeface="Arial" pitchFamily="34" charset="0"/>
              </a:rPr>
              <a:t>More info: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http://odysseas.calit2.uci.edu/osn 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6310563" y="5293955"/>
            <a:ext cx="30099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6600" dirty="0" err="1" smtClean="0">
                <a:latin typeface="+mn-lt"/>
              </a:rPr>
              <a:t>Kiitos</a:t>
            </a:r>
            <a:r>
              <a:rPr lang="en-US" sz="6600" dirty="0" smtClean="0">
                <a:latin typeface="+mn-lt"/>
              </a:rPr>
              <a:t>!</a:t>
            </a:r>
            <a:endParaRPr lang="en-US" sz="6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/>
          <p:nvPr/>
        </p:nvGrpSpPr>
        <p:grpSpPr>
          <a:xfrm>
            <a:off x="646927" y="3028837"/>
            <a:ext cx="7401698" cy="1571738"/>
            <a:chOff x="646927" y="3352687"/>
            <a:chExt cx="7401698" cy="1571738"/>
          </a:xfrm>
        </p:grpSpPr>
        <p:sp>
          <p:nvSpPr>
            <p:cNvPr id="196" name="Text Box 54"/>
            <p:cNvSpPr txBox="1">
              <a:spLocks noChangeArrowheads="1"/>
            </p:cNvSpPr>
            <p:nvPr/>
          </p:nvSpPr>
          <p:spPr bwMode="auto">
            <a:xfrm>
              <a:off x="2549534" y="4113483"/>
              <a:ext cx="54990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+mn-lt"/>
                </a:rPr>
                <a:t>Number of edges between </a:t>
              </a:r>
              <a:r>
                <a:rPr lang="en-US" sz="2800" b="1" dirty="0" smtClean="0">
                  <a:solidFill>
                    <a:srgbClr val="74B230"/>
                  </a:solidFill>
                  <a:latin typeface="+mn-lt"/>
                </a:rPr>
                <a:t>A</a:t>
              </a:r>
              <a:r>
                <a:rPr lang="en-US" sz="2800" dirty="0" smtClean="0">
                  <a:latin typeface="+mn-lt"/>
                </a:rPr>
                <a:t> and </a:t>
              </a:r>
              <a:r>
                <a:rPr lang="en-US" sz="2800" b="1" dirty="0" smtClean="0">
                  <a:solidFill>
                    <a:srgbClr val="C00000"/>
                  </a:solidFill>
                  <a:latin typeface="+mn-lt"/>
                </a:rPr>
                <a:t>B </a:t>
              </a:r>
              <a:r>
                <a:rPr lang="en-US" sz="2800" dirty="0" smtClean="0">
                  <a:latin typeface="+mn-lt"/>
                </a:rPr>
                <a:t>?</a:t>
              </a:r>
              <a:endParaRPr lang="en-US" sz="2800" dirty="0">
                <a:latin typeface="+mn-lt"/>
              </a:endParaRPr>
            </a:p>
          </p:txBody>
        </p:sp>
        <p:grpSp>
          <p:nvGrpSpPr>
            <p:cNvPr id="3" name="Group 98"/>
            <p:cNvGrpSpPr/>
            <p:nvPr/>
          </p:nvGrpSpPr>
          <p:grpSpPr>
            <a:xfrm>
              <a:off x="646927" y="3352687"/>
              <a:ext cx="1820047" cy="1571738"/>
              <a:chOff x="980303" y="3143137"/>
              <a:chExt cx="1540764" cy="1371199"/>
            </a:xfrm>
          </p:grpSpPr>
          <p:pic>
            <p:nvPicPr>
              <p:cNvPr id="93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1989"/>
              <a:stretch>
                <a:fillRect/>
              </a:stretch>
            </p:blipFill>
            <p:spPr bwMode="auto">
              <a:xfrm>
                <a:off x="1005017" y="3143137"/>
                <a:ext cx="1516050" cy="1371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980303" y="3805881"/>
                <a:ext cx="247135" cy="189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" name="Straight Connector 3"/>
          <p:cNvCxnSpPr>
            <a:stCxn id="40" idx="0"/>
            <a:endCxn id="38" idx="4"/>
          </p:cNvCxnSpPr>
          <p:nvPr/>
        </p:nvCxnSpPr>
        <p:spPr bwMode="auto">
          <a:xfrm rot="16200000" flipV="1">
            <a:off x="2654389" y="2272373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2" idx="7"/>
            <a:endCxn id="30" idx="3"/>
          </p:cNvCxnSpPr>
          <p:nvPr/>
        </p:nvCxnSpPr>
        <p:spPr bwMode="auto">
          <a:xfrm rot="5400000" flipH="1" flipV="1">
            <a:off x="2052042" y="1742199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8" idx="4"/>
            <a:endCxn id="26" idx="0"/>
          </p:cNvCxnSpPr>
          <p:nvPr/>
        </p:nvCxnSpPr>
        <p:spPr bwMode="auto">
          <a:xfrm rot="16200000" flipH="1">
            <a:off x="3083812" y="1919190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" idx="6"/>
            <a:endCxn id="28" idx="2"/>
          </p:cNvCxnSpPr>
          <p:nvPr/>
        </p:nvCxnSpPr>
        <p:spPr bwMode="auto">
          <a:xfrm>
            <a:off x="2488577" y="1615207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6" idx="3"/>
            <a:endCxn id="40" idx="7"/>
          </p:cNvCxnSpPr>
          <p:nvPr/>
        </p:nvCxnSpPr>
        <p:spPr bwMode="auto">
          <a:xfrm rot="5400000">
            <a:off x="3021736" y="2287307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0" idx="3"/>
            <a:endCxn id="27" idx="7"/>
          </p:cNvCxnSpPr>
          <p:nvPr/>
        </p:nvCxnSpPr>
        <p:spPr bwMode="auto">
          <a:xfrm rot="5400000">
            <a:off x="2627950" y="2656283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5" idx="7"/>
            <a:endCxn id="42" idx="3"/>
          </p:cNvCxnSpPr>
          <p:nvPr/>
        </p:nvCxnSpPr>
        <p:spPr bwMode="auto">
          <a:xfrm rot="5400000" flipH="1" flipV="1">
            <a:off x="1758141" y="2063371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4"/>
            <a:endCxn id="23" idx="0"/>
          </p:cNvCxnSpPr>
          <p:nvPr/>
        </p:nvCxnSpPr>
        <p:spPr bwMode="auto">
          <a:xfrm rot="5400000">
            <a:off x="1415477" y="2582335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4" idx="5"/>
            <a:endCxn id="25" idx="2"/>
          </p:cNvCxnSpPr>
          <p:nvPr/>
        </p:nvCxnSpPr>
        <p:spPr bwMode="auto">
          <a:xfrm rot="16200000" flipH="1">
            <a:off x="1219373" y="2077656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4" idx="4"/>
            <a:endCxn id="29" idx="0"/>
          </p:cNvCxnSpPr>
          <p:nvPr/>
        </p:nvCxnSpPr>
        <p:spPr bwMode="auto">
          <a:xfrm rot="5400000">
            <a:off x="860185" y="2352567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23" idx="2"/>
          </p:cNvCxnSpPr>
          <p:nvPr/>
        </p:nvCxnSpPr>
        <p:spPr bwMode="auto">
          <a:xfrm rot="16200000" flipH="1">
            <a:off x="1174600" y="2573030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3" idx="5"/>
            <a:endCxn id="39" idx="2"/>
          </p:cNvCxnSpPr>
          <p:nvPr/>
        </p:nvCxnSpPr>
        <p:spPr bwMode="auto">
          <a:xfrm rot="16200000" flipH="1">
            <a:off x="1718430" y="2784469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6"/>
            <a:endCxn id="27" idx="2"/>
          </p:cNvCxnSpPr>
          <p:nvPr/>
        </p:nvCxnSpPr>
        <p:spPr bwMode="auto">
          <a:xfrm flipV="1">
            <a:off x="2097724" y="2946483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6"/>
            <a:endCxn id="30" idx="2"/>
          </p:cNvCxnSpPr>
          <p:nvPr/>
        </p:nvCxnSpPr>
        <p:spPr bwMode="auto">
          <a:xfrm flipV="1">
            <a:off x="1669485" y="1615207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5"/>
            <a:endCxn id="42" idx="1"/>
          </p:cNvCxnSpPr>
          <p:nvPr/>
        </p:nvCxnSpPr>
        <p:spPr bwMode="auto">
          <a:xfrm rot="16200000" flipH="1">
            <a:off x="1693692" y="1727048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7"/>
            <a:endCxn id="31" idx="3"/>
          </p:cNvCxnSpPr>
          <p:nvPr/>
        </p:nvCxnSpPr>
        <p:spPr bwMode="auto">
          <a:xfrm rot="5400000" flipH="1" flipV="1">
            <a:off x="1160616" y="1720336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4"/>
            <a:endCxn id="25" idx="0"/>
          </p:cNvCxnSpPr>
          <p:nvPr/>
        </p:nvCxnSpPr>
        <p:spPr bwMode="auto">
          <a:xfrm rot="16200000" flipH="1">
            <a:off x="1351285" y="2032790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5"/>
            <a:endCxn id="38" idx="1"/>
          </p:cNvCxnSpPr>
          <p:nvPr/>
        </p:nvCxnSpPr>
        <p:spPr bwMode="auto">
          <a:xfrm rot="16200000" flipH="1">
            <a:off x="2446328" y="1691112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38" idx="2"/>
          </p:cNvCxnSpPr>
          <p:nvPr/>
        </p:nvCxnSpPr>
        <p:spPr bwMode="auto">
          <a:xfrm flipV="1">
            <a:off x="2145378" y="2045077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1453983" y="277108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964794" y="205440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1515788" y="228573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263590" y="21874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2463177" y="285814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907253" y="253860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>
            <a:stCxn id="41" idx="3"/>
            <a:endCxn id="39" idx="7"/>
          </p:cNvCxnSpPr>
          <p:nvPr/>
        </p:nvCxnSpPr>
        <p:spPr bwMode="auto">
          <a:xfrm rot="5400000">
            <a:off x="1992849" y="2638436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3"/>
          <p:cNvGrpSpPr/>
          <p:nvPr/>
        </p:nvGrpSpPr>
        <p:grpSpPr>
          <a:xfrm>
            <a:off x="2121530" y="2102582"/>
            <a:ext cx="621256" cy="329902"/>
            <a:chOff x="1614330" y="5015799"/>
            <a:chExt cx="621256" cy="329902"/>
          </a:xfrm>
        </p:grpSpPr>
        <p:cxnSp>
          <p:nvCxnSpPr>
            <p:cNvPr id="35" name="Straight Connector 34"/>
            <p:cNvCxnSpPr>
              <a:stCxn id="38" idx="3"/>
              <a:endCxn id="4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2" idx="5"/>
              <a:endCxn id="41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41" idx="6"/>
            <a:endCxn id="40" idx="2"/>
          </p:cNvCxnSpPr>
          <p:nvPr/>
        </p:nvCxnSpPr>
        <p:spPr bwMode="auto">
          <a:xfrm>
            <a:off x="2448802" y="2494947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2718938" y="196375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1934878" y="291959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831838" y="253124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2271919" y="24066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1982532" y="201591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5" name="Straight Connector 54"/>
          <p:cNvCxnSpPr>
            <a:stCxn id="58" idx="6"/>
            <a:endCxn id="57" idx="2"/>
          </p:cNvCxnSpPr>
          <p:nvPr/>
        </p:nvCxnSpPr>
        <p:spPr bwMode="auto">
          <a:xfrm>
            <a:off x="2078674" y="1055531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9" idx="6"/>
            <a:endCxn id="58" idx="2"/>
          </p:cNvCxnSpPr>
          <p:nvPr/>
        </p:nvCxnSpPr>
        <p:spPr bwMode="auto">
          <a:xfrm flipV="1">
            <a:off x="1212286" y="1055531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2717084" y="10512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15828" y="97420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035403" y="131893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28" idx="1"/>
            <a:endCxn id="57" idx="5"/>
          </p:cNvCxnSpPr>
          <p:nvPr/>
        </p:nvCxnSpPr>
        <p:spPr>
          <a:xfrm rot="16200000" flipV="1">
            <a:off x="2793101" y="1276987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31" idx="1"/>
          </p:cNvCxnSpPr>
          <p:nvPr/>
        </p:nvCxnSpPr>
        <p:spPr>
          <a:xfrm rot="16200000" flipH="1">
            <a:off x="1261193" y="1394921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3"/>
            <a:endCxn id="31" idx="7"/>
          </p:cNvCxnSpPr>
          <p:nvPr/>
        </p:nvCxnSpPr>
        <p:spPr>
          <a:xfrm rot="5400000">
            <a:off x="1522030" y="1234588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30" idx="1"/>
          </p:cNvCxnSpPr>
          <p:nvPr/>
        </p:nvCxnSpPr>
        <p:spPr>
          <a:xfrm rot="16200000" flipH="1">
            <a:off x="1979870" y="1187991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7"/>
            <a:endCxn id="57" idx="3"/>
          </p:cNvCxnSpPr>
          <p:nvPr/>
        </p:nvCxnSpPr>
        <p:spPr>
          <a:xfrm rot="5400000" flipH="1" flipV="1">
            <a:off x="2426020" y="1240734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4"/>
            <a:endCxn id="24" idx="0"/>
          </p:cNvCxnSpPr>
          <p:nvPr/>
        </p:nvCxnSpPr>
        <p:spPr>
          <a:xfrm rot="5400000">
            <a:off x="805631" y="1736191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3126987" y="161090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2325731" y="153388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92602" y="162636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650"/>
          </a:xfrm>
        </p:spPr>
        <p:txBody>
          <a:bodyPr/>
          <a:lstStyle/>
          <a:p>
            <a:pPr lvl="0"/>
            <a:r>
              <a:rPr lang="en-US" dirty="0" smtClean="0"/>
              <a:t>Coarse-grained topology</a:t>
            </a:r>
            <a:endParaRPr lang="en-US" dirty="0"/>
          </a:p>
        </p:txBody>
      </p:sp>
      <p:grpSp>
        <p:nvGrpSpPr>
          <p:cNvPr id="34" name="Group 108"/>
          <p:cNvGrpSpPr/>
          <p:nvPr/>
        </p:nvGrpSpPr>
        <p:grpSpPr>
          <a:xfrm>
            <a:off x="4410405" y="1320981"/>
            <a:ext cx="4118740" cy="1802086"/>
            <a:chOff x="4410405" y="1580061"/>
            <a:chExt cx="4118740" cy="1802086"/>
          </a:xfrm>
        </p:grpSpPr>
        <p:grpSp>
          <p:nvGrpSpPr>
            <p:cNvPr id="43" name="Group 230"/>
            <p:cNvGrpSpPr/>
            <p:nvPr/>
          </p:nvGrpSpPr>
          <p:grpSpPr>
            <a:xfrm>
              <a:off x="4410405" y="1580061"/>
              <a:ext cx="4118740" cy="1802086"/>
              <a:chOff x="4410405" y="1900901"/>
              <a:chExt cx="4118740" cy="1802086"/>
            </a:xfrm>
          </p:grpSpPr>
          <p:sp>
            <p:nvSpPr>
              <p:cNvPr id="190" name="AutoShape 37"/>
              <p:cNvSpPr>
                <a:spLocks noChangeArrowheads="1"/>
              </p:cNvSpPr>
              <p:nvPr/>
            </p:nvSpPr>
            <p:spPr bwMode="auto">
              <a:xfrm rot="10800000">
                <a:off x="4410405" y="2176572"/>
                <a:ext cx="471488" cy="1000125"/>
              </a:xfrm>
              <a:prstGeom prst="leftArrow">
                <a:avLst>
                  <a:gd name="adj1" fmla="val 49843"/>
                  <a:gd name="adj2" fmla="val 5071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229"/>
              <p:cNvGrpSpPr/>
              <p:nvPr/>
            </p:nvGrpSpPr>
            <p:grpSpPr>
              <a:xfrm>
                <a:off x="5802064" y="1900901"/>
                <a:ext cx="2727081" cy="1802086"/>
                <a:chOff x="5802064" y="1900901"/>
                <a:chExt cx="2727081" cy="1802086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 rot="16200000" flipH="1">
                  <a:off x="6360829" y="2619502"/>
                  <a:ext cx="302955" cy="644908"/>
                </a:xfrm>
                <a:prstGeom prst="line">
                  <a:avLst/>
                </a:prstGeom>
                <a:ln w="1270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endCxn id="115" idx="3"/>
                </p:cNvCxnSpPr>
                <p:nvPr/>
              </p:nvCxnSpPr>
              <p:spPr bwMode="auto">
                <a:xfrm flipV="1">
                  <a:off x="7039303" y="2709647"/>
                  <a:ext cx="999830" cy="443456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>
                  <a:stCxn id="108" idx="7"/>
                  <a:endCxn id="111" idx="3"/>
                </p:cNvCxnSpPr>
                <p:nvPr/>
              </p:nvCxnSpPr>
              <p:spPr bwMode="auto">
                <a:xfrm rot="5400000" flipH="1" flipV="1">
                  <a:off x="6323124" y="1995319"/>
                  <a:ext cx="390755" cy="72036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57"/>
                <p:cNvSpPr>
                  <a:spLocks noChangeArrowheads="1"/>
                </p:cNvSpPr>
                <p:nvPr/>
              </p:nvSpPr>
              <p:spPr bwMode="auto">
                <a:xfrm>
                  <a:off x="5802064" y="2489826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112" name="Straight Connector 111"/>
                <p:cNvCxnSpPr>
                  <a:stCxn id="115" idx="1"/>
                </p:cNvCxnSpPr>
                <p:nvPr/>
              </p:nvCxnSpPr>
              <p:spPr>
                <a:xfrm rot="16200000" flipV="1">
                  <a:off x="7259793" y="1805383"/>
                  <a:ext cx="527323" cy="1031358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11" idx="4"/>
                  <a:endCxn id="116" idx="0"/>
                </p:cNvCxnSpPr>
                <p:nvPr/>
              </p:nvCxnSpPr>
              <p:spPr>
                <a:xfrm rot="16200000" flipH="1">
                  <a:off x="6631025" y="2559278"/>
                  <a:ext cx="735574" cy="26212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57"/>
                <p:cNvSpPr>
                  <a:spLocks noChangeArrowheads="1"/>
                </p:cNvSpPr>
                <p:nvPr/>
              </p:nvSpPr>
              <p:spPr bwMode="auto">
                <a:xfrm>
                  <a:off x="8013229" y="2558850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6858000" y="3302877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74B230"/>
                      </a:solidFill>
                      <a:latin typeface="+mn-lt"/>
                    </a:rPr>
                    <a:t>A</a:t>
                  </a:r>
                  <a:endParaRPr lang="en-US" sz="2000" b="1" dirty="0">
                    <a:solidFill>
                      <a:srgbClr val="74B230"/>
                    </a:solidFill>
                    <a:latin typeface="+mn-lt"/>
                  </a:endParaRPr>
                </a:p>
              </p:txBody>
            </p:sp>
            <p:sp>
              <p:nvSpPr>
                <p:cNvPr id="111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4352" y="1900901"/>
                  <a:ext cx="302708" cy="30369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6" name="Oval 57"/>
                <p:cNvSpPr>
                  <a:spLocks noChangeArrowheads="1"/>
                </p:cNvSpPr>
                <p:nvPr/>
              </p:nvSpPr>
              <p:spPr bwMode="auto">
                <a:xfrm>
                  <a:off x="6803228" y="2940171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8142890" y="2467304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C00000"/>
                      </a:solidFill>
                      <a:latin typeface="+mn-lt"/>
                    </a:rPr>
                    <a:t>B</a:t>
                  </a:r>
                  <a:endParaRPr lang="en-US" sz="2000" b="1" dirty="0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5" name="Group 106"/>
            <p:cNvGrpSpPr/>
            <p:nvPr/>
          </p:nvGrpSpPr>
          <p:grpSpPr>
            <a:xfrm rot="20099969">
              <a:off x="7364629" y="2570204"/>
              <a:ext cx="796324" cy="230659"/>
              <a:chOff x="7949514" y="3863546"/>
              <a:chExt cx="1194486" cy="345989"/>
            </a:xfrm>
          </p:grpSpPr>
          <p:pic>
            <p:nvPicPr>
              <p:cNvPr id="101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3740" r="77930" b="21027"/>
              <a:stretch>
                <a:fillRect/>
              </a:stretch>
            </p:blipFill>
            <p:spPr bwMode="auto">
              <a:xfrm>
                <a:off x="7949514" y="3863546"/>
                <a:ext cx="1194486" cy="345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7949514" y="3880021"/>
                <a:ext cx="222421" cy="82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649453" y="2595952"/>
            <a:ext cx="144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nodes belong to different categories</a:t>
            </a:r>
            <a:endParaRPr lang="en-US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58072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Not normalized by the size of categories!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6" name="Group 118"/>
          <p:cNvGrpSpPr/>
          <p:nvPr/>
        </p:nvGrpSpPr>
        <p:grpSpPr>
          <a:xfrm>
            <a:off x="628650" y="4523874"/>
            <a:ext cx="3734803" cy="1243263"/>
            <a:chOff x="628650" y="4523874"/>
            <a:chExt cx="3734803" cy="1243263"/>
          </a:xfrm>
        </p:grpSpPr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0" y="4524374"/>
              <a:ext cx="3250982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Rectangle 116"/>
            <p:cNvSpPr/>
            <p:nvPr/>
          </p:nvSpPr>
          <p:spPr>
            <a:xfrm>
              <a:off x="2502568" y="4523874"/>
              <a:ext cx="1860885" cy="1243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4797" t="4951" r="-2052" b="50026"/>
            <a:stretch>
              <a:fillRect/>
            </a:stretch>
          </p:blipFill>
          <p:spPr bwMode="auto">
            <a:xfrm>
              <a:off x="2638926" y="4796589"/>
              <a:ext cx="1211179" cy="43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99"/>
          <p:cNvGrpSpPr/>
          <p:nvPr/>
        </p:nvGrpSpPr>
        <p:grpSpPr>
          <a:xfrm>
            <a:off x="2574758" y="3513220"/>
            <a:ext cx="5422231" cy="1804737"/>
            <a:chOff x="2695074" y="3513221"/>
            <a:chExt cx="5301915" cy="946486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2695074" y="3609474"/>
              <a:ext cx="5293894" cy="834189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695074" y="3513221"/>
              <a:ext cx="5301915" cy="946486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/>
          <p:nvPr/>
        </p:nvGrpSpPr>
        <p:grpSpPr>
          <a:xfrm>
            <a:off x="646927" y="3028837"/>
            <a:ext cx="7401698" cy="1571738"/>
            <a:chOff x="646927" y="3352687"/>
            <a:chExt cx="7401698" cy="1571738"/>
          </a:xfrm>
        </p:grpSpPr>
        <p:sp>
          <p:nvSpPr>
            <p:cNvPr id="196" name="Text Box 54"/>
            <p:cNvSpPr txBox="1">
              <a:spLocks noChangeArrowheads="1"/>
            </p:cNvSpPr>
            <p:nvPr/>
          </p:nvSpPr>
          <p:spPr bwMode="auto">
            <a:xfrm>
              <a:off x="2549534" y="3937020"/>
              <a:ext cx="549909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+mn-lt"/>
                </a:rPr>
                <a:t>Probability that a random node in </a:t>
              </a:r>
              <a:r>
                <a:rPr lang="en-US" sz="2800" b="1" dirty="0" smtClean="0">
                  <a:solidFill>
                    <a:srgbClr val="74B230"/>
                  </a:solidFill>
                  <a:latin typeface="+mn-lt"/>
                </a:rPr>
                <a:t>A</a:t>
              </a:r>
              <a:r>
                <a:rPr lang="en-US" sz="2800" dirty="0" smtClean="0">
                  <a:latin typeface="+mn-lt"/>
                </a:rPr>
                <a:t> is a neighbor of a random node in</a:t>
              </a:r>
              <a:r>
                <a:rPr lang="en-US" sz="2800" b="1" dirty="0" smtClean="0">
                  <a:solidFill>
                    <a:srgbClr val="C00000"/>
                  </a:solidFill>
                  <a:latin typeface="+mn-lt"/>
                </a:rPr>
                <a:t> B</a:t>
              </a:r>
              <a:endParaRPr lang="en-US" sz="2800" dirty="0">
                <a:latin typeface="+mn-lt"/>
              </a:endParaRPr>
            </a:p>
          </p:txBody>
        </p:sp>
        <p:grpSp>
          <p:nvGrpSpPr>
            <p:cNvPr id="3" name="Group 98"/>
            <p:cNvGrpSpPr/>
            <p:nvPr/>
          </p:nvGrpSpPr>
          <p:grpSpPr>
            <a:xfrm>
              <a:off x="646927" y="3352687"/>
              <a:ext cx="1820047" cy="1571738"/>
              <a:chOff x="980303" y="3143137"/>
              <a:chExt cx="1540764" cy="1371199"/>
            </a:xfrm>
          </p:grpSpPr>
          <p:pic>
            <p:nvPicPr>
              <p:cNvPr id="9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1989"/>
              <a:stretch>
                <a:fillRect/>
              </a:stretch>
            </p:blipFill>
            <p:spPr bwMode="auto">
              <a:xfrm>
                <a:off x="1005017" y="3143137"/>
                <a:ext cx="1516050" cy="1371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980303" y="3805881"/>
                <a:ext cx="247135" cy="189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" name="Straight Connector 3"/>
          <p:cNvCxnSpPr>
            <a:stCxn id="40" idx="0"/>
            <a:endCxn id="38" idx="4"/>
          </p:cNvCxnSpPr>
          <p:nvPr/>
        </p:nvCxnSpPr>
        <p:spPr bwMode="auto">
          <a:xfrm rot="16200000" flipV="1">
            <a:off x="2654389" y="2272373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2" idx="7"/>
            <a:endCxn id="30" idx="3"/>
          </p:cNvCxnSpPr>
          <p:nvPr/>
        </p:nvCxnSpPr>
        <p:spPr bwMode="auto">
          <a:xfrm rot="5400000" flipH="1" flipV="1">
            <a:off x="2052042" y="1742199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8" idx="4"/>
            <a:endCxn id="26" idx="0"/>
          </p:cNvCxnSpPr>
          <p:nvPr/>
        </p:nvCxnSpPr>
        <p:spPr bwMode="auto">
          <a:xfrm rot="16200000" flipH="1">
            <a:off x="3083812" y="1919190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" idx="6"/>
            <a:endCxn id="28" idx="2"/>
          </p:cNvCxnSpPr>
          <p:nvPr/>
        </p:nvCxnSpPr>
        <p:spPr bwMode="auto">
          <a:xfrm>
            <a:off x="2488577" y="1615207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6" idx="3"/>
            <a:endCxn id="40" idx="7"/>
          </p:cNvCxnSpPr>
          <p:nvPr/>
        </p:nvCxnSpPr>
        <p:spPr bwMode="auto">
          <a:xfrm rot="5400000">
            <a:off x="3021736" y="2287307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0" idx="3"/>
            <a:endCxn id="27" idx="7"/>
          </p:cNvCxnSpPr>
          <p:nvPr/>
        </p:nvCxnSpPr>
        <p:spPr bwMode="auto">
          <a:xfrm rot="5400000">
            <a:off x="2627950" y="2656283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5" idx="7"/>
            <a:endCxn id="42" idx="3"/>
          </p:cNvCxnSpPr>
          <p:nvPr/>
        </p:nvCxnSpPr>
        <p:spPr bwMode="auto">
          <a:xfrm rot="5400000" flipH="1" flipV="1">
            <a:off x="1758141" y="2063371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4"/>
            <a:endCxn id="23" idx="0"/>
          </p:cNvCxnSpPr>
          <p:nvPr/>
        </p:nvCxnSpPr>
        <p:spPr bwMode="auto">
          <a:xfrm rot="5400000">
            <a:off x="1415477" y="2582335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4" idx="5"/>
            <a:endCxn id="25" idx="2"/>
          </p:cNvCxnSpPr>
          <p:nvPr/>
        </p:nvCxnSpPr>
        <p:spPr bwMode="auto">
          <a:xfrm rot="16200000" flipH="1">
            <a:off x="1219373" y="2077656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4" idx="4"/>
            <a:endCxn id="29" idx="0"/>
          </p:cNvCxnSpPr>
          <p:nvPr/>
        </p:nvCxnSpPr>
        <p:spPr bwMode="auto">
          <a:xfrm rot="5400000">
            <a:off x="860185" y="2352567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23" idx="2"/>
          </p:cNvCxnSpPr>
          <p:nvPr/>
        </p:nvCxnSpPr>
        <p:spPr bwMode="auto">
          <a:xfrm rot="16200000" flipH="1">
            <a:off x="1174600" y="2573030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3" idx="5"/>
            <a:endCxn id="39" idx="2"/>
          </p:cNvCxnSpPr>
          <p:nvPr/>
        </p:nvCxnSpPr>
        <p:spPr bwMode="auto">
          <a:xfrm rot="16200000" flipH="1">
            <a:off x="1718430" y="2784469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6"/>
            <a:endCxn id="27" idx="2"/>
          </p:cNvCxnSpPr>
          <p:nvPr/>
        </p:nvCxnSpPr>
        <p:spPr bwMode="auto">
          <a:xfrm flipV="1">
            <a:off x="2097724" y="2946483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6"/>
            <a:endCxn id="30" idx="2"/>
          </p:cNvCxnSpPr>
          <p:nvPr/>
        </p:nvCxnSpPr>
        <p:spPr bwMode="auto">
          <a:xfrm flipV="1">
            <a:off x="1669485" y="1615207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5"/>
            <a:endCxn id="42" idx="1"/>
          </p:cNvCxnSpPr>
          <p:nvPr/>
        </p:nvCxnSpPr>
        <p:spPr bwMode="auto">
          <a:xfrm rot="16200000" flipH="1">
            <a:off x="1693692" y="1727048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7"/>
            <a:endCxn id="31" idx="3"/>
          </p:cNvCxnSpPr>
          <p:nvPr/>
        </p:nvCxnSpPr>
        <p:spPr bwMode="auto">
          <a:xfrm rot="5400000" flipH="1" flipV="1">
            <a:off x="1160616" y="1720336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4"/>
            <a:endCxn id="25" idx="0"/>
          </p:cNvCxnSpPr>
          <p:nvPr/>
        </p:nvCxnSpPr>
        <p:spPr bwMode="auto">
          <a:xfrm rot="16200000" flipH="1">
            <a:off x="1351285" y="2032790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5"/>
            <a:endCxn id="38" idx="1"/>
          </p:cNvCxnSpPr>
          <p:nvPr/>
        </p:nvCxnSpPr>
        <p:spPr bwMode="auto">
          <a:xfrm rot="16200000" flipH="1">
            <a:off x="2446328" y="1691112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38" idx="2"/>
          </p:cNvCxnSpPr>
          <p:nvPr/>
        </p:nvCxnSpPr>
        <p:spPr bwMode="auto">
          <a:xfrm flipV="1">
            <a:off x="2145378" y="2045077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1453983" y="277108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964794" y="205440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1515788" y="228573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263590" y="21874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2463177" y="285814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907253" y="253860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>
            <a:stCxn id="41" idx="3"/>
            <a:endCxn id="39" idx="7"/>
          </p:cNvCxnSpPr>
          <p:nvPr/>
        </p:nvCxnSpPr>
        <p:spPr bwMode="auto">
          <a:xfrm rot="5400000">
            <a:off x="1992849" y="2638436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232" name="Group 33"/>
          <p:cNvGrpSpPr/>
          <p:nvPr/>
        </p:nvGrpSpPr>
        <p:grpSpPr>
          <a:xfrm>
            <a:off x="2121530" y="2102582"/>
            <a:ext cx="621256" cy="329902"/>
            <a:chOff x="1614330" y="5015799"/>
            <a:chExt cx="621256" cy="329902"/>
          </a:xfrm>
        </p:grpSpPr>
        <p:cxnSp>
          <p:nvCxnSpPr>
            <p:cNvPr id="35" name="Straight Connector 34"/>
            <p:cNvCxnSpPr>
              <a:stCxn id="38" idx="3"/>
              <a:endCxn id="4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2" idx="5"/>
              <a:endCxn id="41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41" idx="6"/>
            <a:endCxn id="40" idx="2"/>
          </p:cNvCxnSpPr>
          <p:nvPr/>
        </p:nvCxnSpPr>
        <p:spPr bwMode="auto">
          <a:xfrm>
            <a:off x="2448802" y="2494947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2718938" y="196375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1934878" y="291959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831838" y="253124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2271919" y="24066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1982532" y="201591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5" name="Straight Connector 54"/>
          <p:cNvCxnSpPr>
            <a:stCxn id="58" idx="6"/>
            <a:endCxn id="57" idx="2"/>
          </p:cNvCxnSpPr>
          <p:nvPr/>
        </p:nvCxnSpPr>
        <p:spPr bwMode="auto">
          <a:xfrm>
            <a:off x="2078674" y="1055531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9" idx="6"/>
            <a:endCxn id="58" idx="2"/>
          </p:cNvCxnSpPr>
          <p:nvPr/>
        </p:nvCxnSpPr>
        <p:spPr bwMode="auto">
          <a:xfrm flipV="1">
            <a:off x="1212286" y="1055531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2717084" y="10512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15828" y="97420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035403" y="131893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28" idx="1"/>
            <a:endCxn id="57" idx="5"/>
          </p:cNvCxnSpPr>
          <p:nvPr/>
        </p:nvCxnSpPr>
        <p:spPr>
          <a:xfrm rot="16200000" flipV="1">
            <a:off x="2793101" y="1276987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31" idx="1"/>
          </p:cNvCxnSpPr>
          <p:nvPr/>
        </p:nvCxnSpPr>
        <p:spPr>
          <a:xfrm rot="16200000" flipH="1">
            <a:off x="1261193" y="1394921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3"/>
            <a:endCxn id="31" idx="7"/>
          </p:cNvCxnSpPr>
          <p:nvPr/>
        </p:nvCxnSpPr>
        <p:spPr>
          <a:xfrm rot="5400000">
            <a:off x="1522030" y="1234588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30" idx="1"/>
          </p:cNvCxnSpPr>
          <p:nvPr/>
        </p:nvCxnSpPr>
        <p:spPr>
          <a:xfrm rot="16200000" flipH="1">
            <a:off x="1979870" y="1187991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7"/>
            <a:endCxn id="57" idx="3"/>
          </p:cNvCxnSpPr>
          <p:nvPr/>
        </p:nvCxnSpPr>
        <p:spPr>
          <a:xfrm rot="5400000" flipH="1" flipV="1">
            <a:off x="2426020" y="1240734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4"/>
            <a:endCxn id="24" idx="0"/>
          </p:cNvCxnSpPr>
          <p:nvPr/>
        </p:nvCxnSpPr>
        <p:spPr>
          <a:xfrm rot="5400000">
            <a:off x="805631" y="1736191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3126987" y="161090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2325731" y="153388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92602" y="162636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9FC2ABF-8FB5-4770-9318-C8BE6823240C}" type="slidenum">
              <a:rPr lang="fr-CH" smtClean="0"/>
              <a:pPr/>
              <a:t>4</a:t>
            </a:fld>
            <a:endParaRPr lang="fr-CH" dirty="0" smtClean="0"/>
          </a:p>
        </p:txBody>
      </p:sp>
      <p:sp>
        <p:nvSpPr>
          <p:cNvPr id="2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650"/>
          </a:xfrm>
        </p:spPr>
        <p:txBody>
          <a:bodyPr/>
          <a:lstStyle/>
          <a:p>
            <a:pPr lvl="0"/>
            <a:r>
              <a:rPr lang="en-US" dirty="0" smtClean="0"/>
              <a:t>Coarse-grained topology</a:t>
            </a:r>
            <a:endParaRPr lang="en-US" dirty="0"/>
          </a:p>
        </p:txBody>
      </p:sp>
      <p:grpSp>
        <p:nvGrpSpPr>
          <p:cNvPr id="351233" name="Group 108"/>
          <p:cNvGrpSpPr/>
          <p:nvPr/>
        </p:nvGrpSpPr>
        <p:grpSpPr>
          <a:xfrm>
            <a:off x="4410405" y="1320981"/>
            <a:ext cx="4118740" cy="1802086"/>
            <a:chOff x="4410405" y="1580061"/>
            <a:chExt cx="4118740" cy="1802086"/>
          </a:xfrm>
        </p:grpSpPr>
        <p:grpSp>
          <p:nvGrpSpPr>
            <p:cNvPr id="351235" name="Group 230"/>
            <p:cNvGrpSpPr/>
            <p:nvPr/>
          </p:nvGrpSpPr>
          <p:grpSpPr>
            <a:xfrm>
              <a:off x="4410405" y="1580061"/>
              <a:ext cx="4118740" cy="1802086"/>
              <a:chOff x="4410405" y="1900901"/>
              <a:chExt cx="4118740" cy="1802086"/>
            </a:xfrm>
          </p:grpSpPr>
          <p:sp>
            <p:nvSpPr>
              <p:cNvPr id="190" name="AutoShape 37"/>
              <p:cNvSpPr>
                <a:spLocks noChangeArrowheads="1"/>
              </p:cNvSpPr>
              <p:nvPr/>
            </p:nvSpPr>
            <p:spPr bwMode="auto">
              <a:xfrm rot="10800000">
                <a:off x="4410405" y="2176572"/>
                <a:ext cx="471488" cy="1000125"/>
              </a:xfrm>
              <a:prstGeom prst="leftArrow">
                <a:avLst>
                  <a:gd name="adj1" fmla="val 49843"/>
                  <a:gd name="adj2" fmla="val 5071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1236" name="Group 229"/>
              <p:cNvGrpSpPr/>
              <p:nvPr/>
            </p:nvGrpSpPr>
            <p:grpSpPr>
              <a:xfrm>
                <a:off x="5802064" y="1900901"/>
                <a:ext cx="2727081" cy="1802086"/>
                <a:chOff x="5802064" y="1900901"/>
                <a:chExt cx="2727081" cy="1802086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 rot="16200000" flipH="1">
                  <a:off x="6360829" y="2619502"/>
                  <a:ext cx="302955" cy="644908"/>
                </a:xfrm>
                <a:prstGeom prst="line">
                  <a:avLst/>
                </a:prstGeom>
                <a:ln w="1270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endCxn id="115" idx="3"/>
                </p:cNvCxnSpPr>
                <p:nvPr/>
              </p:nvCxnSpPr>
              <p:spPr bwMode="auto">
                <a:xfrm flipV="1">
                  <a:off x="7039303" y="2709647"/>
                  <a:ext cx="999830" cy="443456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>
                  <a:stCxn id="108" idx="7"/>
                  <a:endCxn id="111" idx="3"/>
                </p:cNvCxnSpPr>
                <p:nvPr/>
              </p:nvCxnSpPr>
              <p:spPr bwMode="auto">
                <a:xfrm rot="5400000" flipH="1" flipV="1">
                  <a:off x="6323124" y="1995319"/>
                  <a:ext cx="390755" cy="72036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57"/>
                <p:cNvSpPr>
                  <a:spLocks noChangeArrowheads="1"/>
                </p:cNvSpPr>
                <p:nvPr/>
              </p:nvSpPr>
              <p:spPr bwMode="auto">
                <a:xfrm>
                  <a:off x="5802064" y="2489826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112" name="Straight Connector 111"/>
                <p:cNvCxnSpPr>
                  <a:stCxn id="115" idx="1"/>
                </p:cNvCxnSpPr>
                <p:nvPr/>
              </p:nvCxnSpPr>
              <p:spPr>
                <a:xfrm rot="16200000" flipV="1">
                  <a:off x="7259793" y="1805383"/>
                  <a:ext cx="527323" cy="1031358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11" idx="4"/>
                  <a:endCxn id="116" idx="0"/>
                </p:cNvCxnSpPr>
                <p:nvPr/>
              </p:nvCxnSpPr>
              <p:spPr>
                <a:xfrm rot="16200000" flipH="1">
                  <a:off x="6631025" y="2559278"/>
                  <a:ext cx="735574" cy="26212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57"/>
                <p:cNvSpPr>
                  <a:spLocks noChangeArrowheads="1"/>
                </p:cNvSpPr>
                <p:nvPr/>
              </p:nvSpPr>
              <p:spPr bwMode="auto">
                <a:xfrm>
                  <a:off x="8013229" y="2558850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6858000" y="3302877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74B230"/>
                      </a:solidFill>
                      <a:latin typeface="+mn-lt"/>
                    </a:rPr>
                    <a:t>A</a:t>
                  </a:r>
                  <a:endParaRPr lang="en-US" sz="2000" b="1" dirty="0">
                    <a:solidFill>
                      <a:srgbClr val="74B230"/>
                    </a:solidFill>
                    <a:latin typeface="+mn-lt"/>
                  </a:endParaRPr>
                </a:p>
              </p:txBody>
            </p:sp>
            <p:sp>
              <p:nvSpPr>
                <p:cNvPr id="111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6834352" y="1900901"/>
                  <a:ext cx="302708" cy="30369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6" name="Oval 57"/>
                <p:cNvSpPr>
                  <a:spLocks noChangeArrowheads="1"/>
                </p:cNvSpPr>
                <p:nvPr/>
              </p:nvSpPr>
              <p:spPr bwMode="auto">
                <a:xfrm>
                  <a:off x="6803228" y="2940171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8142890" y="2467304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C00000"/>
                      </a:solidFill>
                      <a:latin typeface="+mn-lt"/>
                    </a:rPr>
                    <a:t>B</a:t>
                  </a:r>
                  <a:endParaRPr lang="en-US" sz="2000" b="1" dirty="0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51237" name="Group 106"/>
            <p:cNvGrpSpPr/>
            <p:nvPr/>
          </p:nvGrpSpPr>
          <p:grpSpPr>
            <a:xfrm rot="20099969">
              <a:off x="7364629" y="2570204"/>
              <a:ext cx="796324" cy="230659"/>
              <a:chOff x="7949514" y="3863546"/>
              <a:chExt cx="1194486" cy="345989"/>
            </a:xfrm>
          </p:grpSpPr>
          <p:pic>
            <p:nvPicPr>
              <p:cNvPr id="101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3740" r="77930" b="21027"/>
              <a:stretch>
                <a:fillRect/>
              </a:stretch>
            </p:blipFill>
            <p:spPr bwMode="auto">
              <a:xfrm>
                <a:off x="7949514" y="3863546"/>
                <a:ext cx="1194486" cy="345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7949514" y="3880021"/>
                <a:ext cx="222421" cy="82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5133974"/>
            <a:ext cx="325098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4643438" y="5159375"/>
          <a:ext cx="3948112" cy="908050"/>
        </p:xfrm>
        <a:graphic>
          <a:graphicData uri="http://schemas.openxmlformats.org/presentationml/2006/ole">
            <p:oleObj spid="_x0000_s397314" name="Equation" r:id="rId6" imgW="1879560" imgH="431640" progId="Equation.3">
              <p:embed/>
            </p:oleObj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676275" y="6858000"/>
            <a:ext cx="80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</p:txBody>
      </p:sp>
      <p:grpSp>
        <p:nvGrpSpPr>
          <p:cNvPr id="351238" name="Group 127"/>
          <p:cNvGrpSpPr/>
          <p:nvPr/>
        </p:nvGrpSpPr>
        <p:grpSpPr>
          <a:xfrm>
            <a:off x="2571750" y="4772026"/>
            <a:ext cx="3800475" cy="1784152"/>
            <a:chOff x="2571750" y="4772026"/>
            <a:chExt cx="3800475" cy="1784152"/>
          </a:xfrm>
        </p:grpSpPr>
        <p:sp>
          <p:nvSpPr>
            <p:cNvPr id="81" name="TextBox 80"/>
            <p:cNvSpPr txBox="1"/>
            <p:nvPr/>
          </p:nvSpPr>
          <p:spPr>
            <a:xfrm>
              <a:off x="3467099" y="4772026"/>
              <a:ext cx="2905126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all </a:t>
              </a:r>
              <a:r>
                <a:rPr lang="en-US" sz="1400" i="1" dirty="0" smtClean="0">
                  <a:latin typeface="+mn-lt"/>
                </a:rPr>
                <a:t>existing</a:t>
              </a:r>
              <a:r>
                <a:rPr lang="en-US" sz="1400" dirty="0" smtClean="0">
                  <a:latin typeface="+mn-lt"/>
                </a:rPr>
                <a:t> edges between </a:t>
              </a:r>
              <a:r>
                <a:rPr lang="en-US" sz="1400" i="1" dirty="0" smtClean="0">
                  <a:latin typeface="+mn-lt"/>
                </a:rPr>
                <a:t>A</a:t>
              </a:r>
              <a:r>
                <a:rPr lang="en-US" sz="1400" dirty="0" smtClean="0">
                  <a:latin typeface="+mn-lt"/>
                </a:rPr>
                <a:t> and </a:t>
              </a:r>
              <a:r>
                <a:rPr lang="en-US" sz="1400" i="1" dirty="0" smtClean="0">
                  <a:latin typeface="+mn-lt"/>
                </a:rPr>
                <a:t>B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619375" y="5105400"/>
              <a:ext cx="1228725" cy="590550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/>
            <p:cNvCxnSpPr>
              <a:stCxn id="81" idx="1"/>
              <a:endCxn id="107" idx="0"/>
            </p:cNvCxnSpPr>
            <p:nvPr/>
          </p:nvCxnSpPr>
          <p:spPr>
            <a:xfrm flipH="1">
              <a:off x="3233738" y="4925915"/>
              <a:ext cx="233361" cy="1794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2571750" y="5572125"/>
              <a:ext cx="1314450" cy="590550"/>
            </a:xfrm>
            <a:prstGeom prst="ellipse">
              <a:avLst/>
            </a:prstGeom>
            <a:solidFill>
              <a:schemeClr val="accent3">
                <a:alpha val="14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81374" y="6248401"/>
              <a:ext cx="2905126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all </a:t>
              </a:r>
              <a:r>
                <a:rPr lang="en-US" sz="1400" i="1" dirty="0" smtClean="0">
                  <a:latin typeface="+mn-lt"/>
                </a:rPr>
                <a:t>possible</a:t>
              </a:r>
              <a:r>
                <a:rPr lang="en-US" sz="1400" dirty="0" smtClean="0">
                  <a:latin typeface="+mn-lt"/>
                </a:rPr>
                <a:t> edges between </a:t>
              </a:r>
              <a:r>
                <a:rPr lang="en-US" sz="1400" i="1" dirty="0" smtClean="0">
                  <a:latin typeface="+mn-lt"/>
                </a:rPr>
                <a:t>A</a:t>
              </a:r>
              <a:r>
                <a:rPr lang="en-US" sz="1400" dirty="0" smtClean="0">
                  <a:latin typeface="+mn-lt"/>
                </a:rPr>
                <a:t> and </a:t>
              </a:r>
              <a:r>
                <a:rPr lang="en-US" sz="1400" i="1" dirty="0" smtClean="0">
                  <a:latin typeface="+mn-lt"/>
                </a:rPr>
                <a:t>B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122" name="Straight Arrow Connector 121"/>
            <p:cNvCxnSpPr>
              <a:stCxn id="121" idx="1"/>
              <a:endCxn id="120" idx="4"/>
            </p:cNvCxnSpPr>
            <p:nvPr/>
          </p:nvCxnSpPr>
          <p:spPr>
            <a:xfrm flipH="1" flipV="1">
              <a:off x="3228975" y="6162675"/>
              <a:ext cx="152399" cy="239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2649453" y="2595952"/>
            <a:ext cx="144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nodes belong to different categories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0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160338"/>
            <a:ext cx="2986909" cy="11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0880" y="4164170"/>
            <a:ext cx="3729913" cy="13931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00+M users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friends each (on average)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bytes (64 bits) per user ID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059619" y="4162095"/>
            <a:ext cx="5084381" cy="7173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raw connectivity data, with no attributes: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 x 150 x 8B = 960 GB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58299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+mn-lt"/>
              </a:rPr>
              <a:t>This is neither feasible nor practical.    </a:t>
            </a:r>
          </a:p>
          <a:p>
            <a:pPr lvl="0" algn="ctr"/>
            <a:r>
              <a:rPr lang="en-US" sz="2800" dirty="0" smtClean="0">
                <a:latin typeface="+mn-lt"/>
              </a:rPr>
              <a:t>Solution: </a:t>
            </a:r>
            <a:r>
              <a:rPr lang="en-US" sz="2800" b="1" dirty="0" smtClean="0">
                <a:latin typeface="+mn-lt"/>
              </a:rPr>
              <a:t>Sampling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059619" y="5021316"/>
            <a:ext cx="5084381" cy="7646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get this data, one would have to download: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 smtClean="0">
                <a:latin typeface="+mn-lt"/>
                <a:cs typeface="+mn-cs"/>
              </a:rPr>
              <a:t>200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of HTML data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5</a:t>
            </a:fld>
            <a:endParaRPr lang="fr-CH" smtClean="0"/>
          </a:p>
        </p:txBody>
      </p:sp>
      <p:sp>
        <p:nvSpPr>
          <p:cNvPr id="49" name="TextBox 48"/>
          <p:cNvSpPr txBox="1"/>
          <p:nvPr/>
        </p:nvSpPr>
        <p:spPr>
          <a:xfrm>
            <a:off x="6432885" y="2382254"/>
            <a:ext cx="22138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Name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School / Workplace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City or country </a:t>
            </a:r>
            <a:r>
              <a:rPr lang="en-US" sz="1050" dirty="0" smtClean="0">
                <a:latin typeface="+mn-lt"/>
              </a:rPr>
              <a:t>(before 2010)</a:t>
            </a:r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List of friends</a:t>
            </a:r>
            <a:endParaRPr lang="en-US" sz="1400" dirty="0">
              <a:latin typeface="+mn-lt"/>
            </a:endParaRPr>
          </a:p>
        </p:txBody>
      </p:sp>
      <p:cxnSp>
        <p:nvCxnSpPr>
          <p:cNvPr id="51" name="Straight Arrow Connector 50"/>
          <p:cNvCxnSpPr>
            <a:stCxn id="49" idx="1"/>
            <a:endCxn id="32" idx="6"/>
          </p:cNvCxnSpPr>
          <p:nvPr/>
        </p:nvCxnSpPr>
        <p:spPr>
          <a:xfrm flipH="1">
            <a:off x="6094059" y="2859308"/>
            <a:ext cx="338826" cy="105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1453983" y="332353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40" idx="0"/>
            <a:endCxn id="38" idx="4"/>
          </p:cNvCxnSpPr>
          <p:nvPr/>
        </p:nvCxnSpPr>
        <p:spPr bwMode="auto">
          <a:xfrm rot="16200000" flipV="1">
            <a:off x="2654389" y="2824823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2" idx="7"/>
            <a:endCxn id="30" idx="3"/>
          </p:cNvCxnSpPr>
          <p:nvPr/>
        </p:nvCxnSpPr>
        <p:spPr bwMode="auto">
          <a:xfrm rot="5400000" flipH="1" flipV="1">
            <a:off x="2052042" y="2294649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8" idx="4"/>
            <a:endCxn id="26" idx="0"/>
          </p:cNvCxnSpPr>
          <p:nvPr/>
        </p:nvCxnSpPr>
        <p:spPr bwMode="auto">
          <a:xfrm rot="16200000" flipH="1">
            <a:off x="3083812" y="2471640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" idx="6"/>
            <a:endCxn id="28" idx="2"/>
          </p:cNvCxnSpPr>
          <p:nvPr/>
        </p:nvCxnSpPr>
        <p:spPr bwMode="auto">
          <a:xfrm>
            <a:off x="2488577" y="2167657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6" idx="3"/>
            <a:endCxn id="40" idx="7"/>
          </p:cNvCxnSpPr>
          <p:nvPr/>
        </p:nvCxnSpPr>
        <p:spPr bwMode="auto">
          <a:xfrm rot="5400000">
            <a:off x="3021736" y="2839757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0" idx="3"/>
            <a:endCxn id="27" idx="7"/>
          </p:cNvCxnSpPr>
          <p:nvPr/>
        </p:nvCxnSpPr>
        <p:spPr bwMode="auto">
          <a:xfrm rot="5400000">
            <a:off x="2627950" y="3208733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5" idx="7"/>
            <a:endCxn id="42" idx="3"/>
          </p:cNvCxnSpPr>
          <p:nvPr/>
        </p:nvCxnSpPr>
        <p:spPr bwMode="auto">
          <a:xfrm rot="5400000" flipH="1" flipV="1">
            <a:off x="1758141" y="2615821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4"/>
            <a:endCxn id="23" idx="0"/>
          </p:cNvCxnSpPr>
          <p:nvPr/>
        </p:nvCxnSpPr>
        <p:spPr bwMode="auto">
          <a:xfrm rot="5400000">
            <a:off x="1415477" y="3134785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4" idx="5"/>
            <a:endCxn id="25" idx="2"/>
          </p:cNvCxnSpPr>
          <p:nvPr/>
        </p:nvCxnSpPr>
        <p:spPr bwMode="auto">
          <a:xfrm rot="16200000" flipH="1">
            <a:off x="1219373" y="2630106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4" idx="4"/>
            <a:endCxn id="29" idx="0"/>
          </p:cNvCxnSpPr>
          <p:nvPr/>
        </p:nvCxnSpPr>
        <p:spPr bwMode="auto">
          <a:xfrm rot="5400000">
            <a:off x="860185" y="2905017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23" idx="2"/>
          </p:cNvCxnSpPr>
          <p:nvPr/>
        </p:nvCxnSpPr>
        <p:spPr bwMode="auto">
          <a:xfrm rot="16200000" flipH="1">
            <a:off x="1174600" y="3125480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3" idx="5"/>
            <a:endCxn id="39" idx="2"/>
          </p:cNvCxnSpPr>
          <p:nvPr/>
        </p:nvCxnSpPr>
        <p:spPr bwMode="auto">
          <a:xfrm rot="16200000" flipH="1">
            <a:off x="1718430" y="3336919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6"/>
            <a:endCxn id="27" idx="2"/>
          </p:cNvCxnSpPr>
          <p:nvPr/>
        </p:nvCxnSpPr>
        <p:spPr bwMode="auto">
          <a:xfrm flipV="1">
            <a:off x="2097724" y="3498933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6"/>
            <a:endCxn id="30" idx="2"/>
          </p:cNvCxnSpPr>
          <p:nvPr/>
        </p:nvCxnSpPr>
        <p:spPr bwMode="auto">
          <a:xfrm flipV="1">
            <a:off x="1669485" y="2167657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5"/>
            <a:endCxn id="42" idx="1"/>
          </p:cNvCxnSpPr>
          <p:nvPr/>
        </p:nvCxnSpPr>
        <p:spPr bwMode="auto">
          <a:xfrm rot="16200000" flipH="1">
            <a:off x="1693692" y="2279498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7"/>
            <a:endCxn id="31" idx="3"/>
          </p:cNvCxnSpPr>
          <p:nvPr/>
        </p:nvCxnSpPr>
        <p:spPr bwMode="auto">
          <a:xfrm rot="5400000" flipH="1" flipV="1">
            <a:off x="1160616" y="2272786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4"/>
            <a:endCxn id="25" idx="0"/>
          </p:cNvCxnSpPr>
          <p:nvPr/>
        </p:nvCxnSpPr>
        <p:spPr bwMode="auto">
          <a:xfrm rot="16200000" flipH="1">
            <a:off x="1351285" y="2585240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5"/>
            <a:endCxn id="38" idx="1"/>
          </p:cNvCxnSpPr>
          <p:nvPr/>
        </p:nvCxnSpPr>
        <p:spPr bwMode="auto">
          <a:xfrm rot="16200000" flipH="1">
            <a:off x="2446328" y="2243562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38" idx="2"/>
          </p:cNvCxnSpPr>
          <p:nvPr/>
        </p:nvCxnSpPr>
        <p:spPr bwMode="auto">
          <a:xfrm flipV="1">
            <a:off x="2145378" y="2597527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964794" y="260685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>
            <a:stCxn id="41" idx="3"/>
            <a:endCxn id="39" idx="7"/>
          </p:cNvCxnSpPr>
          <p:nvPr/>
        </p:nvCxnSpPr>
        <p:spPr bwMode="auto">
          <a:xfrm rot="5400000">
            <a:off x="1992849" y="3190886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232" name="Group 33"/>
          <p:cNvGrpSpPr/>
          <p:nvPr/>
        </p:nvGrpSpPr>
        <p:grpSpPr>
          <a:xfrm>
            <a:off x="2121530" y="2655032"/>
            <a:ext cx="621256" cy="329902"/>
            <a:chOff x="1614330" y="5015799"/>
            <a:chExt cx="621256" cy="329902"/>
          </a:xfrm>
        </p:grpSpPr>
        <p:cxnSp>
          <p:nvCxnSpPr>
            <p:cNvPr id="35" name="Straight Connector 34"/>
            <p:cNvCxnSpPr>
              <a:stCxn id="38" idx="3"/>
              <a:endCxn id="4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2" idx="5"/>
              <a:endCxn id="41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41" idx="6"/>
            <a:endCxn id="40" idx="2"/>
          </p:cNvCxnSpPr>
          <p:nvPr/>
        </p:nvCxnSpPr>
        <p:spPr bwMode="auto">
          <a:xfrm>
            <a:off x="2448802" y="3047397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2718938" y="251620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1934878" y="347204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831838" y="308369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2271919" y="295906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1982532" y="256836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5" name="Straight Connector 54"/>
          <p:cNvCxnSpPr>
            <a:stCxn id="58" idx="6"/>
            <a:endCxn id="57" idx="2"/>
          </p:cNvCxnSpPr>
          <p:nvPr/>
        </p:nvCxnSpPr>
        <p:spPr bwMode="auto">
          <a:xfrm>
            <a:off x="2078674" y="1607981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9" idx="6"/>
            <a:endCxn id="58" idx="2"/>
          </p:cNvCxnSpPr>
          <p:nvPr/>
        </p:nvCxnSpPr>
        <p:spPr bwMode="auto">
          <a:xfrm flipV="1">
            <a:off x="1212286" y="1607981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15828" y="152665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28" idx="1"/>
            <a:endCxn id="57" idx="5"/>
          </p:cNvCxnSpPr>
          <p:nvPr/>
        </p:nvCxnSpPr>
        <p:spPr>
          <a:xfrm rot="16200000" flipV="1">
            <a:off x="2793101" y="1829437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31" idx="1"/>
          </p:cNvCxnSpPr>
          <p:nvPr/>
        </p:nvCxnSpPr>
        <p:spPr>
          <a:xfrm rot="16200000" flipH="1">
            <a:off x="1261193" y="1947371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3"/>
            <a:endCxn id="31" idx="7"/>
          </p:cNvCxnSpPr>
          <p:nvPr/>
        </p:nvCxnSpPr>
        <p:spPr>
          <a:xfrm rot="5400000">
            <a:off x="1522030" y="1787038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30" idx="1"/>
          </p:cNvCxnSpPr>
          <p:nvPr/>
        </p:nvCxnSpPr>
        <p:spPr>
          <a:xfrm rot="16200000" flipH="1">
            <a:off x="1979870" y="1740441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7"/>
            <a:endCxn id="57" idx="3"/>
          </p:cNvCxnSpPr>
          <p:nvPr/>
        </p:nvCxnSpPr>
        <p:spPr>
          <a:xfrm rot="5400000" flipH="1" flipV="1">
            <a:off x="2426020" y="1793184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4"/>
            <a:endCxn id="24" idx="0"/>
          </p:cNvCxnSpPr>
          <p:nvPr/>
        </p:nvCxnSpPr>
        <p:spPr>
          <a:xfrm rot="5400000">
            <a:off x="805631" y="2288641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3126987" y="216335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92602" y="21788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9FC2ABF-8FB5-4770-9318-C8BE6823240C}" type="slidenum">
              <a:rPr lang="fr-CH" smtClean="0"/>
              <a:pPr/>
              <a:t>6</a:t>
            </a:fld>
            <a:endParaRPr lang="fr-CH" smtClean="0"/>
          </a:p>
        </p:txBody>
      </p:sp>
      <p:sp>
        <p:nvSpPr>
          <p:cNvPr id="2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US" sz="4300" dirty="0" smtClean="0"/>
              <a:t>Coarse-grained topology </a:t>
            </a:r>
            <a:r>
              <a:rPr lang="en-US" sz="4300" u="sng" dirty="0" smtClean="0"/>
              <a:t>from a sample</a:t>
            </a:r>
            <a:endParaRPr lang="en-US" sz="4300" u="sng" dirty="0"/>
          </a:p>
        </p:txBody>
      </p:sp>
      <p:sp>
        <p:nvSpPr>
          <p:cNvPr id="79" name="Rectangle 78"/>
          <p:cNvSpPr/>
          <p:nvPr/>
        </p:nvSpPr>
        <p:spPr>
          <a:xfrm>
            <a:off x="660637" y="1461041"/>
            <a:ext cx="2996963" cy="22632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907253" y="1603678"/>
            <a:ext cx="2533220" cy="1983589"/>
            <a:chOff x="907253" y="1241728"/>
            <a:chExt cx="2533220" cy="1983589"/>
          </a:xfrm>
        </p:grpSpPr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1515788" y="247623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2717084" y="12417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3263590" y="23779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2463177" y="304864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907253" y="272910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1035403" y="150943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2325731" y="172438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8" name="Oval 57"/>
            <p:cNvSpPr>
              <a:spLocks noChangeArrowheads="1"/>
            </p:cNvSpPr>
            <p:nvPr/>
          </p:nvSpPr>
          <p:spPr bwMode="auto">
            <a:xfrm>
              <a:off x="2363831" y="177200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400049" y="1133475"/>
            <a:ext cx="487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UIS</a:t>
            </a:r>
            <a:r>
              <a:rPr lang="en-US" sz="2400" dirty="0" smtClean="0">
                <a:latin typeface="+mn-lt"/>
              </a:rPr>
              <a:t> – Uniform Independence Sample  </a:t>
            </a:r>
            <a:endParaRPr lang="en-US" sz="2400" dirty="0">
              <a:latin typeface="+mn-lt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400049" y="3981450"/>
            <a:ext cx="8129098" cy="2609852"/>
            <a:chOff x="400049" y="4124325"/>
            <a:chExt cx="8129098" cy="2609852"/>
          </a:xfrm>
        </p:grpSpPr>
        <p:cxnSp>
          <p:nvCxnSpPr>
            <p:cNvPr id="86" name="Straight Connector 85"/>
            <p:cNvCxnSpPr>
              <a:stCxn id="144" idx="4"/>
              <a:endCxn id="120" idx="0"/>
            </p:cNvCxnSpPr>
            <p:nvPr/>
          </p:nvCxnSpPr>
          <p:spPr bwMode="auto">
            <a:xfrm rot="16200000" flipH="1">
              <a:off x="3083814" y="5500592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45" idx="6"/>
              <a:endCxn id="144" idx="2"/>
            </p:cNvCxnSpPr>
            <p:nvPr/>
          </p:nvCxnSpPr>
          <p:spPr bwMode="auto">
            <a:xfrm>
              <a:off x="2488579" y="5196609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30" idx="3"/>
              <a:endCxn id="121" idx="7"/>
            </p:cNvCxnSpPr>
            <p:nvPr/>
          </p:nvCxnSpPr>
          <p:spPr bwMode="auto">
            <a:xfrm rot="5400000">
              <a:off x="2627952" y="6237685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9" idx="7"/>
              <a:endCxn id="132" idx="3"/>
            </p:cNvCxnSpPr>
            <p:nvPr/>
          </p:nvCxnSpPr>
          <p:spPr bwMode="auto">
            <a:xfrm rot="5400000" flipH="1" flipV="1">
              <a:off x="1758143" y="5644773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4"/>
              <a:endCxn id="117" idx="0"/>
            </p:cNvCxnSpPr>
            <p:nvPr/>
          </p:nvCxnSpPr>
          <p:spPr bwMode="auto">
            <a:xfrm rot="5400000">
              <a:off x="1415479" y="6163737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5"/>
              <a:endCxn id="119" idx="2"/>
            </p:cNvCxnSpPr>
            <p:nvPr/>
          </p:nvCxnSpPr>
          <p:spPr bwMode="auto">
            <a:xfrm rot="16200000" flipH="1">
              <a:off x="1219375" y="5659058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4"/>
              <a:endCxn id="122" idx="0"/>
            </p:cNvCxnSpPr>
            <p:nvPr/>
          </p:nvCxnSpPr>
          <p:spPr bwMode="auto">
            <a:xfrm rot="5400000">
              <a:off x="860187" y="5933969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22" idx="5"/>
              <a:endCxn id="117" idx="2"/>
            </p:cNvCxnSpPr>
            <p:nvPr/>
          </p:nvCxnSpPr>
          <p:spPr bwMode="auto">
            <a:xfrm rot="16200000" flipH="1">
              <a:off x="1174602" y="6154432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7" idx="5"/>
              <a:endCxn id="129" idx="2"/>
            </p:cNvCxnSpPr>
            <p:nvPr/>
          </p:nvCxnSpPr>
          <p:spPr bwMode="auto">
            <a:xfrm rot="16200000" flipH="1">
              <a:off x="1718432" y="6365871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29" idx="6"/>
              <a:endCxn id="121" idx="2"/>
            </p:cNvCxnSpPr>
            <p:nvPr/>
          </p:nvCxnSpPr>
          <p:spPr bwMode="auto">
            <a:xfrm flipV="1">
              <a:off x="2097726" y="6527885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46" idx="6"/>
              <a:endCxn id="145" idx="2"/>
            </p:cNvCxnSpPr>
            <p:nvPr/>
          </p:nvCxnSpPr>
          <p:spPr bwMode="auto">
            <a:xfrm flipV="1">
              <a:off x="1669487" y="5196609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46" idx="5"/>
              <a:endCxn id="132" idx="1"/>
            </p:cNvCxnSpPr>
            <p:nvPr/>
          </p:nvCxnSpPr>
          <p:spPr bwMode="auto">
            <a:xfrm rot="16200000" flipH="1">
              <a:off x="1693694" y="5308450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46" idx="4"/>
              <a:endCxn id="119" idx="0"/>
            </p:cNvCxnSpPr>
            <p:nvPr/>
          </p:nvCxnSpPr>
          <p:spPr bwMode="auto">
            <a:xfrm rot="16200000" flipH="1">
              <a:off x="1351287" y="5614192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45" idx="5"/>
              <a:endCxn id="128" idx="1"/>
            </p:cNvCxnSpPr>
            <p:nvPr/>
          </p:nvCxnSpPr>
          <p:spPr bwMode="auto">
            <a:xfrm rot="16200000" flipH="1">
              <a:off x="2446330" y="5272514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1453985" y="635249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9" name="Oval 57"/>
            <p:cNvSpPr>
              <a:spLocks noChangeArrowheads="1"/>
            </p:cNvSpPr>
            <p:nvPr/>
          </p:nvSpPr>
          <p:spPr bwMode="auto">
            <a:xfrm>
              <a:off x="1515790" y="586713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Oval 57"/>
            <p:cNvSpPr>
              <a:spLocks noChangeArrowheads="1"/>
            </p:cNvSpPr>
            <p:nvPr/>
          </p:nvSpPr>
          <p:spPr bwMode="auto">
            <a:xfrm>
              <a:off x="2463179" y="643954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2" name="Oval 57"/>
            <p:cNvSpPr>
              <a:spLocks noChangeArrowheads="1"/>
            </p:cNvSpPr>
            <p:nvPr/>
          </p:nvSpPr>
          <p:spPr bwMode="auto">
            <a:xfrm>
              <a:off x="907255" y="612000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23" name="Straight Connector 122"/>
            <p:cNvCxnSpPr>
              <a:stCxn id="131" idx="3"/>
              <a:endCxn id="129" idx="7"/>
            </p:cNvCxnSpPr>
            <p:nvPr/>
          </p:nvCxnSpPr>
          <p:spPr bwMode="auto">
            <a:xfrm rot="5400000">
              <a:off x="1992851" y="6219838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33"/>
            <p:cNvGrpSpPr/>
            <p:nvPr/>
          </p:nvGrpSpPr>
          <p:grpSpPr>
            <a:xfrm>
              <a:off x="2121532" y="5683984"/>
              <a:ext cx="621256" cy="329902"/>
              <a:chOff x="1614330" y="5015799"/>
              <a:chExt cx="621256" cy="329902"/>
            </a:xfrm>
          </p:grpSpPr>
          <p:cxnSp>
            <p:nvCxnSpPr>
              <p:cNvPr id="125" name="Straight Connector 124"/>
              <p:cNvCxnSpPr>
                <a:stCxn id="128" idx="3"/>
                <a:endCxn id="131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32" idx="5"/>
                <a:endCxn id="131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>
              <a:stCxn id="131" idx="6"/>
              <a:endCxn id="130" idx="2"/>
            </p:cNvCxnSpPr>
            <p:nvPr/>
          </p:nvCxnSpPr>
          <p:spPr bwMode="auto">
            <a:xfrm>
              <a:off x="2448804" y="6076349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57"/>
            <p:cNvSpPr>
              <a:spLocks noChangeArrowheads="1"/>
            </p:cNvSpPr>
            <p:nvPr/>
          </p:nvSpPr>
          <p:spPr bwMode="auto">
            <a:xfrm>
              <a:off x="1934880" y="650099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1" name="Oval 57"/>
            <p:cNvSpPr>
              <a:spLocks noChangeArrowheads="1"/>
            </p:cNvSpPr>
            <p:nvPr/>
          </p:nvSpPr>
          <p:spPr bwMode="auto">
            <a:xfrm>
              <a:off x="2271921" y="598801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33" name="Straight Connector 132"/>
            <p:cNvCxnSpPr>
              <a:stCxn id="136" idx="6"/>
              <a:endCxn id="135" idx="2"/>
            </p:cNvCxnSpPr>
            <p:nvPr/>
          </p:nvCxnSpPr>
          <p:spPr bwMode="auto">
            <a:xfrm>
              <a:off x="2078676" y="4636933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7" idx="6"/>
              <a:endCxn id="136" idx="2"/>
            </p:cNvCxnSpPr>
            <p:nvPr/>
          </p:nvCxnSpPr>
          <p:spPr bwMode="auto">
            <a:xfrm flipV="1">
              <a:off x="1212288" y="4636933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57"/>
            <p:cNvSpPr>
              <a:spLocks noChangeArrowheads="1"/>
            </p:cNvSpPr>
            <p:nvPr/>
          </p:nvSpPr>
          <p:spPr bwMode="auto">
            <a:xfrm>
              <a:off x="2717086" y="463263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7" name="Oval 57"/>
            <p:cNvSpPr>
              <a:spLocks noChangeArrowheads="1"/>
            </p:cNvSpPr>
            <p:nvPr/>
          </p:nvSpPr>
          <p:spPr bwMode="auto">
            <a:xfrm>
              <a:off x="1035405" y="490033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38" name="Straight Connector 137"/>
            <p:cNvCxnSpPr>
              <a:stCxn id="144" idx="1"/>
              <a:endCxn id="135" idx="5"/>
            </p:cNvCxnSpPr>
            <p:nvPr/>
          </p:nvCxnSpPr>
          <p:spPr>
            <a:xfrm rot="16200000" flipV="1">
              <a:off x="2793103" y="4858389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7" idx="5"/>
              <a:endCxn id="146" idx="1"/>
            </p:cNvCxnSpPr>
            <p:nvPr/>
          </p:nvCxnSpPr>
          <p:spPr>
            <a:xfrm rot="16200000" flipH="1">
              <a:off x="1261195" y="4976323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5" idx="7"/>
              <a:endCxn id="135" idx="3"/>
            </p:cNvCxnSpPr>
            <p:nvPr/>
          </p:nvCxnSpPr>
          <p:spPr>
            <a:xfrm rot="5400000" flipH="1" flipV="1">
              <a:off x="2426022" y="4822136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7" idx="4"/>
              <a:endCxn id="118" idx="0"/>
            </p:cNvCxnSpPr>
            <p:nvPr/>
          </p:nvCxnSpPr>
          <p:spPr>
            <a:xfrm rot="5400000">
              <a:off x="805633" y="5317593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57"/>
            <p:cNvSpPr>
              <a:spLocks noChangeArrowheads="1"/>
            </p:cNvSpPr>
            <p:nvPr/>
          </p:nvSpPr>
          <p:spPr bwMode="auto">
            <a:xfrm>
              <a:off x="3126989" y="519230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47" name="Group 108"/>
            <p:cNvGrpSpPr/>
            <p:nvPr/>
          </p:nvGrpSpPr>
          <p:grpSpPr>
            <a:xfrm>
              <a:off x="4410407" y="4902383"/>
              <a:ext cx="4118740" cy="1802086"/>
              <a:chOff x="4410405" y="1580061"/>
              <a:chExt cx="4118740" cy="1802086"/>
            </a:xfrm>
          </p:grpSpPr>
          <p:grpSp>
            <p:nvGrpSpPr>
              <p:cNvPr id="148" name="Group 230"/>
              <p:cNvGrpSpPr/>
              <p:nvPr/>
            </p:nvGrpSpPr>
            <p:grpSpPr>
              <a:xfrm>
                <a:off x="4410405" y="1580061"/>
                <a:ext cx="4118740" cy="1802086"/>
                <a:chOff x="4410405" y="1900901"/>
                <a:chExt cx="4118740" cy="1802086"/>
              </a:xfrm>
            </p:grpSpPr>
            <p:sp>
              <p:nvSpPr>
                <p:cNvPr id="152" name="AutoShape 37"/>
                <p:cNvSpPr>
                  <a:spLocks noChangeArrowheads="1"/>
                </p:cNvSpPr>
                <p:nvPr/>
              </p:nvSpPr>
              <p:spPr bwMode="auto">
                <a:xfrm rot="10800000">
                  <a:off x="4410405" y="2176572"/>
                  <a:ext cx="471488" cy="1000125"/>
                </a:xfrm>
                <a:prstGeom prst="leftArrow">
                  <a:avLst>
                    <a:gd name="adj1" fmla="val 49843"/>
                    <a:gd name="adj2" fmla="val 5071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3" name="Group 229"/>
                <p:cNvGrpSpPr/>
                <p:nvPr/>
              </p:nvGrpSpPr>
              <p:grpSpPr>
                <a:xfrm>
                  <a:off x="5802064" y="1900901"/>
                  <a:ext cx="2727081" cy="1802086"/>
                  <a:chOff x="5802064" y="1900901"/>
                  <a:chExt cx="2727081" cy="1802086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 bwMode="auto">
                  <a:xfrm rot="16200000" flipH="1">
                    <a:off x="6360829" y="2619502"/>
                    <a:ext cx="302955" cy="644908"/>
                  </a:xfrm>
                  <a:prstGeom prst="line">
                    <a:avLst/>
                  </a:prstGeom>
                  <a:ln w="1270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>
                    <a:endCxn id="160" idx="3"/>
                  </p:cNvCxnSpPr>
                  <p:nvPr/>
                </p:nvCxnSpPr>
                <p:spPr bwMode="auto">
                  <a:xfrm flipV="1">
                    <a:off x="7039303" y="2709647"/>
                    <a:ext cx="999830" cy="443456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>
                    <a:stCxn id="157" idx="7"/>
                    <a:endCxn id="162" idx="3"/>
                  </p:cNvCxnSpPr>
                  <p:nvPr/>
                </p:nvCxnSpPr>
                <p:spPr bwMode="auto">
                  <a:xfrm rot="5400000" flipH="1" flipV="1">
                    <a:off x="6323124" y="1995319"/>
                    <a:ext cx="390755" cy="72036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802064" y="2489826"/>
                    <a:ext cx="417380" cy="416882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58" name="Straight Connector 157"/>
                  <p:cNvCxnSpPr>
                    <a:stCxn id="160" idx="1"/>
                  </p:cNvCxnSpPr>
                  <p:nvPr/>
                </p:nvCxnSpPr>
                <p:spPr>
                  <a:xfrm rot="16200000" flipV="1">
                    <a:off x="7259793" y="1805383"/>
                    <a:ext cx="527323" cy="1031358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>
                    <a:stCxn id="162" idx="4"/>
                    <a:endCxn id="163" idx="0"/>
                  </p:cNvCxnSpPr>
                  <p:nvPr/>
                </p:nvCxnSpPr>
                <p:spPr>
                  <a:xfrm rot="16200000" flipH="1">
                    <a:off x="6631025" y="2559278"/>
                    <a:ext cx="735574" cy="26212"/>
                  </a:xfrm>
                  <a:prstGeom prst="line">
                    <a:avLst/>
                  </a:prstGeom>
                  <a:ln w="635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8013229" y="2558850"/>
                    <a:ext cx="176883" cy="176670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6858000" y="3302877"/>
                    <a:ext cx="3862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74B230"/>
                        </a:solidFill>
                        <a:latin typeface="+mn-lt"/>
                      </a:rPr>
                      <a:t>A</a:t>
                    </a:r>
                    <a:endParaRPr lang="en-US" sz="2000" b="1" dirty="0">
                      <a:solidFill>
                        <a:srgbClr val="74B23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2" name="Oval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34352" y="1900901"/>
                    <a:ext cx="302708" cy="303696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6803228" y="2940171"/>
                    <a:ext cx="417380" cy="416882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8142890" y="2467304"/>
                    <a:ext cx="3862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C00000"/>
                        </a:solidFill>
                        <a:latin typeface="+mn-lt"/>
                      </a:rPr>
                      <a:t>B</a:t>
                    </a:r>
                    <a:endParaRPr lang="en-US" sz="2000" b="1" dirty="0">
                      <a:solidFill>
                        <a:srgbClr val="C00000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51" name="Rectangle 150"/>
              <p:cNvSpPr/>
              <p:nvPr/>
            </p:nvSpPr>
            <p:spPr>
              <a:xfrm rot="20099969">
                <a:off x="7362494" y="2725331"/>
                <a:ext cx="148281" cy="549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>
              <a:off x="660639" y="4470943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964796" y="4555607"/>
              <a:ext cx="2475679" cy="1719691"/>
              <a:chOff x="964794" y="3784080"/>
              <a:chExt cx="2475679" cy="1719691"/>
            </a:xfrm>
          </p:grpSpPr>
          <p:cxnSp>
            <p:nvCxnSpPr>
              <p:cNvPr id="84" name="Straight Connector 83"/>
              <p:cNvCxnSpPr>
                <a:stCxn id="130" idx="0"/>
                <a:endCxn id="128" idx="4"/>
              </p:cNvCxnSpPr>
              <p:nvPr/>
            </p:nvCxnSpPr>
            <p:spPr bwMode="auto">
              <a:xfrm rot="16200000" flipV="1">
                <a:off x="2654389" y="5082248"/>
                <a:ext cx="404844" cy="1129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132" idx="7"/>
                <a:endCxn id="145" idx="3"/>
              </p:cNvCxnSpPr>
              <p:nvPr/>
            </p:nvCxnSpPr>
            <p:spPr bwMode="auto">
              <a:xfrm rot="5400000" flipH="1" flipV="1">
                <a:off x="2052042" y="4552074"/>
                <a:ext cx="367024" cy="228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120" idx="3"/>
                <a:endCxn id="130" idx="7"/>
              </p:cNvCxnSpPr>
              <p:nvPr/>
            </p:nvCxnSpPr>
            <p:spPr bwMode="auto">
              <a:xfrm rot="5400000">
                <a:off x="3021736" y="5097182"/>
                <a:ext cx="216857" cy="3186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8" idx="7"/>
                <a:endCxn id="146" idx="3"/>
              </p:cNvCxnSpPr>
              <p:nvPr/>
            </p:nvCxnSpPr>
            <p:spPr bwMode="auto">
              <a:xfrm rot="5400000" flipH="1" flipV="1">
                <a:off x="1160616" y="4530211"/>
                <a:ext cx="301067" cy="414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32" idx="6"/>
                <a:endCxn id="128" idx="2"/>
              </p:cNvCxnSpPr>
              <p:nvPr/>
            </p:nvCxnSpPr>
            <p:spPr bwMode="auto">
              <a:xfrm flipV="1">
                <a:off x="2145378" y="4854952"/>
                <a:ext cx="573559" cy="521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57"/>
              <p:cNvSpPr>
                <a:spLocks noChangeArrowheads="1"/>
              </p:cNvSpPr>
              <p:nvPr/>
            </p:nvSpPr>
            <p:spPr bwMode="auto">
              <a:xfrm>
                <a:off x="964794" y="48642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0" name="Oval 57"/>
              <p:cNvSpPr>
                <a:spLocks noChangeArrowheads="1"/>
              </p:cNvSpPr>
              <p:nvPr/>
            </p:nvSpPr>
            <p:spPr bwMode="auto">
              <a:xfrm>
                <a:off x="3263590" y="4997286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" name="Oval 57"/>
              <p:cNvSpPr>
                <a:spLocks noChangeArrowheads="1"/>
              </p:cNvSpPr>
              <p:nvPr/>
            </p:nvSpPr>
            <p:spPr bwMode="auto">
              <a:xfrm>
                <a:off x="2718938" y="477362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0" name="Oval 57"/>
              <p:cNvSpPr>
                <a:spLocks noChangeArrowheads="1"/>
              </p:cNvSpPr>
              <p:nvPr/>
            </p:nvSpPr>
            <p:spPr bwMode="auto">
              <a:xfrm>
                <a:off x="2831838" y="534112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2" name="Oval 57"/>
              <p:cNvSpPr>
                <a:spLocks noChangeArrowheads="1"/>
              </p:cNvSpPr>
              <p:nvPr/>
            </p:nvSpPr>
            <p:spPr bwMode="auto">
              <a:xfrm>
                <a:off x="1982532" y="4825792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1915828" y="37840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40" name="Straight Connector 139"/>
              <p:cNvCxnSpPr>
                <a:stCxn id="136" idx="3"/>
                <a:endCxn id="146" idx="7"/>
              </p:cNvCxnSpPr>
              <p:nvPr/>
            </p:nvCxnSpPr>
            <p:spPr>
              <a:xfrm rot="5400000">
                <a:off x="1522030" y="4044463"/>
                <a:ext cx="539198" cy="2960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36" idx="5"/>
                <a:endCxn id="145" idx="1"/>
              </p:cNvCxnSpPr>
              <p:nvPr/>
            </p:nvCxnSpPr>
            <p:spPr>
              <a:xfrm rot="16200000" flipH="1">
                <a:off x="1979870" y="3997866"/>
                <a:ext cx="444665" cy="294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57"/>
              <p:cNvSpPr>
                <a:spLocks noChangeArrowheads="1"/>
              </p:cNvSpPr>
              <p:nvPr/>
            </p:nvSpPr>
            <p:spPr bwMode="auto">
              <a:xfrm>
                <a:off x="2325731" y="434375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6" name="Oval 57"/>
              <p:cNvSpPr>
                <a:spLocks noChangeArrowheads="1"/>
              </p:cNvSpPr>
              <p:nvPr/>
            </p:nvSpPr>
            <p:spPr bwMode="auto">
              <a:xfrm>
                <a:off x="1492602" y="4436236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2" name="TextBox 191"/>
            <p:cNvSpPr txBox="1"/>
            <p:nvPr/>
          </p:nvSpPr>
          <p:spPr>
            <a:xfrm>
              <a:off x="400049" y="4124325"/>
              <a:ext cx="487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RW</a:t>
              </a:r>
              <a:r>
                <a:rPr lang="en-US" sz="2400" dirty="0" smtClean="0">
                  <a:latin typeface="+mn-lt"/>
                </a:rPr>
                <a:t> – Random Walk sample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9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175880">
              <a:off x="7291585" y="5940157"/>
              <a:ext cx="925607" cy="3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0" name="Group 169"/>
          <p:cNvGrpSpPr/>
          <p:nvPr/>
        </p:nvGrpSpPr>
        <p:grpSpPr>
          <a:xfrm>
            <a:off x="4410405" y="1873431"/>
            <a:ext cx="4118740" cy="2056048"/>
            <a:chOff x="4410405" y="1873431"/>
            <a:chExt cx="4118740" cy="2056048"/>
          </a:xfrm>
        </p:grpSpPr>
        <p:grpSp>
          <p:nvGrpSpPr>
            <p:cNvPr id="194" name="Group 193"/>
            <p:cNvGrpSpPr/>
            <p:nvPr/>
          </p:nvGrpSpPr>
          <p:grpSpPr>
            <a:xfrm>
              <a:off x="4410405" y="1873431"/>
              <a:ext cx="4118740" cy="1802086"/>
              <a:chOff x="4410405" y="1873431"/>
              <a:chExt cx="4118740" cy="1802086"/>
            </a:xfrm>
          </p:grpSpPr>
          <p:grpSp>
            <p:nvGrpSpPr>
              <p:cNvPr id="351233" name="Group 108"/>
              <p:cNvGrpSpPr/>
              <p:nvPr/>
            </p:nvGrpSpPr>
            <p:grpSpPr>
              <a:xfrm>
                <a:off x="4410405" y="1873431"/>
                <a:ext cx="4118740" cy="1802086"/>
                <a:chOff x="4410405" y="1580061"/>
                <a:chExt cx="4118740" cy="1802086"/>
              </a:xfrm>
            </p:grpSpPr>
            <p:grpSp>
              <p:nvGrpSpPr>
                <p:cNvPr id="351235" name="Group 230"/>
                <p:cNvGrpSpPr/>
                <p:nvPr/>
              </p:nvGrpSpPr>
              <p:grpSpPr>
                <a:xfrm>
                  <a:off x="4410405" y="1580061"/>
                  <a:ext cx="4118740" cy="1802086"/>
                  <a:chOff x="4410405" y="1900901"/>
                  <a:chExt cx="4118740" cy="1802086"/>
                </a:xfrm>
              </p:grpSpPr>
              <p:sp>
                <p:nvSpPr>
                  <p:cNvPr id="190" name="AutoShape 3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410405" y="2176572"/>
                    <a:ext cx="471488" cy="1000125"/>
                  </a:xfrm>
                  <a:prstGeom prst="leftArrow">
                    <a:avLst>
                      <a:gd name="adj1" fmla="val 49843"/>
                      <a:gd name="adj2" fmla="val 50713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51236" name="Group 229"/>
                  <p:cNvGrpSpPr/>
                  <p:nvPr/>
                </p:nvGrpSpPr>
                <p:grpSpPr>
                  <a:xfrm>
                    <a:off x="5802064" y="1900901"/>
                    <a:ext cx="2727081" cy="1802086"/>
                    <a:chOff x="5802064" y="1900901"/>
                    <a:chExt cx="2727081" cy="1802086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 bwMode="auto">
                    <a:xfrm rot="16200000" flipH="1">
                      <a:off x="6360829" y="2619502"/>
                      <a:ext cx="302955" cy="644908"/>
                    </a:xfrm>
                    <a:prstGeom prst="line">
                      <a:avLst/>
                    </a:prstGeom>
                    <a:ln w="1270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>
                      <a:endCxn id="115" idx="3"/>
                    </p:cNvCxnSpPr>
                    <p:nvPr/>
                  </p:nvCxnSpPr>
                  <p:spPr bwMode="auto">
                    <a:xfrm flipV="1">
                      <a:off x="7039303" y="2709647"/>
                      <a:ext cx="999830" cy="443456"/>
                    </a:xfrm>
                    <a:prstGeom prst="line">
                      <a:avLst/>
                    </a:prstGeom>
                    <a:ln w="635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>
                      <a:stCxn id="108" idx="7"/>
                      <a:endCxn id="111" idx="3"/>
                    </p:cNvCxnSpPr>
                    <p:nvPr/>
                  </p:nvCxnSpPr>
                  <p:spPr bwMode="auto">
                    <a:xfrm rot="5400000" flipH="1" flipV="1">
                      <a:off x="6323124" y="1995319"/>
                      <a:ext cx="390755" cy="720363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02064" y="2489826"/>
                      <a:ext cx="417380" cy="416882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12" name="Straight Connector 111"/>
                    <p:cNvCxnSpPr>
                      <a:stCxn id="115" idx="1"/>
                    </p:cNvCxnSpPr>
                    <p:nvPr/>
                  </p:nvCxnSpPr>
                  <p:spPr>
                    <a:xfrm rot="16200000" flipV="1">
                      <a:off x="7259793" y="1805383"/>
                      <a:ext cx="527323" cy="1031358"/>
                    </a:xfrm>
                    <a:prstGeom prst="line">
                      <a:avLst/>
                    </a:prstGeom>
                    <a:ln w="635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>
                      <a:stCxn id="111" idx="4"/>
                      <a:endCxn id="116" idx="0"/>
                    </p:cNvCxnSpPr>
                    <p:nvPr/>
                  </p:nvCxnSpPr>
                  <p:spPr>
                    <a:xfrm rot="16200000" flipH="1">
                      <a:off x="6631025" y="2559278"/>
                      <a:ext cx="735574" cy="26212"/>
                    </a:xfrm>
                    <a:prstGeom prst="line">
                      <a:avLst/>
                    </a:prstGeom>
                    <a:ln w="635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13229" y="2558850"/>
                      <a:ext cx="176883" cy="17667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6858000" y="3302877"/>
                      <a:ext cx="38625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solidFill>
                            <a:srgbClr val="74B230"/>
                          </a:solidFill>
                          <a:latin typeface="+mn-lt"/>
                        </a:rPr>
                        <a:t>A</a:t>
                      </a:r>
                      <a:endParaRPr lang="en-US" sz="2000" b="1" dirty="0">
                        <a:solidFill>
                          <a:srgbClr val="74B23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1" name="Oval 1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834352" y="1900901"/>
                      <a:ext cx="302708" cy="303696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6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228" y="2940171"/>
                      <a:ext cx="417380" cy="416882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8142890" y="2467304"/>
                      <a:ext cx="38625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103" name="Rectangle 102"/>
                <p:cNvSpPr/>
                <p:nvPr/>
              </p:nvSpPr>
              <p:spPr>
                <a:xfrm rot="20099969">
                  <a:off x="7362494" y="2725331"/>
                  <a:ext cx="148281" cy="54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5226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0175880">
                <a:off x="7291585" y="2911207"/>
                <a:ext cx="925607" cy="316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6962775" y="3314701"/>
              <a:ext cx="1257300" cy="614778"/>
              <a:chOff x="6962775" y="3314701"/>
              <a:chExt cx="1257300" cy="614778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 flipH="1" flipV="1">
                <a:off x="7458076" y="3314701"/>
                <a:ext cx="95249" cy="3524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6962775" y="3590925"/>
                <a:ext cx="1257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estimate</a:t>
                </a:r>
                <a:endParaRPr lang="en-US" sz="1600" dirty="0"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1453983" y="332353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40" idx="0"/>
            <a:endCxn id="38" idx="4"/>
          </p:cNvCxnSpPr>
          <p:nvPr/>
        </p:nvCxnSpPr>
        <p:spPr bwMode="auto">
          <a:xfrm rot="16200000" flipV="1">
            <a:off x="2654389" y="2824823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2" idx="7"/>
            <a:endCxn id="30" idx="3"/>
          </p:cNvCxnSpPr>
          <p:nvPr/>
        </p:nvCxnSpPr>
        <p:spPr bwMode="auto">
          <a:xfrm rot="5400000" flipH="1" flipV="1">
            <a:off x="2052042" y="2294649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8" idx="4"/>
            <a:endCxn id="26" idx="0"/>
          </p:cNvCxnSpPr>
          <p:nvPr/>
        </p:nvCxnSpPr>
        <p:spPr bwMode="auto">
          <a:xfrm rot="16200000" flipH="1">
            <a:off x="3083812" y="2471640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" idx="6"/>
            <a:endCxn id="28" idx="2"/>
          </p:cNvCxnSpPr>
          <p:nvPr/>
        </p:nvCxnSpPr>
        <p:spPr bwMode="auto">
          <a:xfrm>
            <a:off x="2488577" y="2167657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6" idx="3"/>
            <a:endCxn id="40" idx="7"/>
          </p:cNvCxnSpPr>
          <p:nvPr/>
        </p:nvCxnSpPr>
        <p:spPr bwMode="auto">
          <a:xfrm rot="5400000">
            <a:off x="3021736" y="2839757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0" idx="3"/>
            <a:endCxn id="27" idx="7"/>
          </p:cNvCxnSpPr>
          <p:nvPr/>
        </p:nvCxnSpPr>
        <p:spPr bwMode="auto">
          <a:xfrm rot="5400000">
            <a:off x="2627950" y="3208733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5" idx="7"/>
            <a:endCxn id="42" idx="3"/>
          </p:cNvCxnSpPr>
          <p:nvPr/>
        </p:nvCxnSpPr>
        <p:spPr bwMode="auto">
          <a:xfrm rot="5400000" flipH="1" flipV="1">
            <a:off x="1758141" y="2615821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4"/>
            <a:endCxn id="23" idx="0"/>
          </p:cNvCxnSpPr>
          <p:nvPr/>
        </p:nvCxnSpPr>
        <p:spPr bwMode="auto">
          <a:xfrm rot="5400000">
            <a:off x="1415477" y="3134785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4" idx="5"/>
            <a:endCxn id="25" idx="2"/>
          </p:cNvCxnSpPr>
          <p:nvPr/>
        </p:nvCxnSpPr>
        <p:spPr bwMode="auto">
          <a:xfrm rot="16200000" flipH="1">
            <a:off x="1219373" y="2630106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4" idx="4"/>
            <a:endCxn id="29" idx="0"/>
          </p:cNvCxnSpPr>
          <p:nvPr/>
        </p:nvCxnSpPr>
        <p:spPr bwMode="auto">
          <a:xfrm rot="5400000">
            <a:off x="860185" y="2905017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23" idx="2"/>
          </p:cNvCxnSpPr>
          <p:nvPr/>
        </p:nvCxnSpPr>
        <p:spPr bwMode="auto">
          <a:xfrm rot="16200000" flipH="1">
            <a:off x="1174600" y="3125480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3" idx="5"/>
            <a:endCxn id="39" idx="2"/>
          </p:cNvCxnSpPr>
          <p:nvPr/>
        </p:nvCxnSpPr>
        <p:spPr bwMode="auto">
          <a:xfrm rot="16200000" flipH="1">
            <a:off x="1718430" y="3336919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6"/>
            <a:endCxn id="27" idx="2"/>
          </p:cNvCxnSpPr>
          <p:nvPr/>
        </p:nvCxnSpPr>
        <p:spPr bwMode="auto">
          <a:xfrm flipV="1">
            <a:off x="2097724" y="3498933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6"/>
            <a:endCxn id="30" idx="2"/>
          </p:cNvCxnSpPr>
          <p:nvPr/>
        </p:nvCxnSpPr>
        <p:spPr bwMode="auto">
          <a:xfrm flipV="1">
            <a:off x="1669485" y="2167657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5"/>
            <a:endCxn id="42" idx="1"/>
          </p:cNvCxnSpPr>
          <p:nvPr/>
        </p:nvCxnSpPr>
        <p:spPr bwMode="auto">
          <a:xfrm rot="16200000" flipH="1">
            <a:off x="1693692" y="2279498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7"/>
            <a:endCxn id="31" idx="3"/>
          </p:cNvCxnSpPr>
          <p:nvPr/>
        </p:nvCxnSpPr>
        <p:spPr bwMode="auto">
          <a:xfrm rot="5400000" flipH="1" flipV="1">
            <a:off x="1160616" y="2272786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4"/>
            <a:endCxn id="25" idx="0"/>
          </p:cNvCxnSpPr>
          <p:nvPr/>
        </p:nvCxnSpPr>
        <p:spPr bwMode="auto">
          <a:xfrm rot="16200000" flipH="1">
            <a:off x="1351285" y="2585240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5"/>
            <a:endCxn id="38" idx="1"/>
          </p:cNvCxnSpPr>
          <p:nvPr/>
        </p:nvCxnSpPr>
        <p:spPr bwMode="auto">
          <a:xfrm rot="16200000" flipH="1">
            <a:off x="2446328" y="2243562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38" idx="2"/>
          </p:cNvCxnSpPr>
          <p:nvPr/>
        </p:nvCxnSpPr>
        <p:spPr bwMode="auto">
          <a:xfrm flipV="1">
            <a:off x="2145378" y="2597527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964794" y="260685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>
            <a:stCxn id="41" idx="3"/>
            <a:endCxn id="39" idx="7"/>
          </p:cNvCxnSpPr>
          <p:nvPr/>
        </p:nvCxnSpPr>
        <p:spPr bwMode="auto">
          <a:xfrm rot="5400000">
            <a:off x="1992849" y="3190886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121530" y="2655032"/>
            <a:ext cx="621256" cy="329902"/>
            <a:chOff x="1614330" y="5015799"/>
            <a:chExt cx="621256" cy="329902"/>
          </a:xfrm>
        </p:grpSpPr>
        <p:cxnSp>
          <p:nvCxnSpPr>
            <p:cNvPr id="35" name="Straight Connector 34"/>
            <p:cNvCxnSpPr>
              <a:stCxn id="38" idx="3"/>
              <a:endCxn id="4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2" idx="5"/>
              <a:endCxn id="41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41" idx="6"/>
            <a:endCxn id="40" idx="2"/>
          </p:cNvCxnSpPr>
          <p:nvPr/>
        </p:nvCxnSpPr>
        <p:spPr bwMode="auto">
          <a:xfrm>
            <a:off x="2448802" y="3047397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2718938" y="251620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1934878" y="347204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831838" y="308369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2271919" y="295906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1982532" y="256836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5" name="Straight Connector 54"/>
          <p:cNvCxnSpPr>
            <a:stCxn id="58" idx="6"/>
            <a:endCxn id="57" idx="2"/>
          </p:cNvCxnSpPr>
          <p:nvPr/>
        </p:nvCxnSpPr>
        <p:spPr bwMode="auto">
          <a:xfrm>
            <a:off x="2078674" y="1607981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9" idx="6"/>
            <a:endCxn id="58" idx="2"/>
          </p:cNvCxnSpPr>
          <p:nvPr/>
        </p:nvCxnSpPr>
        <p:spPr bwMode="auto">
          <a:xfrm flipV="1">
            <a:off x="1212286" y="1607981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15828" y="152665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28" idx="1"/>
            <a:endCxn id="57" idx="5"/>
          </p:cNvCxnSpPr>
          <p:nvPr/>
        </p:nvCxnSpPr>
        <p:spPr>
          <a:xfrm rot="16200000" flipV="1">
            <a:off x="2793101" y="1829437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31" idx="1"/>
          </p:cNvCxnSpPr>
          <p:nvPr/>
        </p:nvCxnSpPr>
        <p:spPr>
          <a:xfrm rot="16200000" flipH="1">
            <a:off x="1261193" y="1947371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3"/>
            <a:endCxn id="31" idx="7"/>
          </p:cNvCxnSpPr>
          <p:nvPr/>
        </p:nvCxnSpPr>
        <p:spPr>
          <a:xfrm rot="5400000">
            <a:off x="1522030" y="1787038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30" idx="1"/>
          </p:cNvCxnSpPr>
          <p:nvPr/>
        </p:nvCxnSpPr>
        <p:spPr>
          <a:xfrm rot="16200000" flipH="1">
            <a:off x="1979870" y="1740441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7"/>
            <a:endCxn id="57" idx="3"/>
          </p:cNvCxnSpPr>
          <p:nvPr/>
        </p:nvCxnSpPr>
        <p:spPr>
          <a:xfrm rot="5400000" flipH="1" flipV="1">
            <a:off x="2426020" y="1793184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4"/>
            <a:endCxn id="24" idx="0"/>
          </p:cNvCxnSpPr>
          <p:nvPr/>
        </p:nvCxnSpPr>
        <p:spPr>
          <a:xfrm rot="5400000">
            <a:off x="805631" y="2288641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3126987" y="216335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92602" y="217881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9FC2ABF-8FB5-4770-9318-C8BE6823240C}" type="slidenum">
              <a:rPr lang="fr-CH" smtClean="0"/>
              <a:pPr/>
              <a:t>7</a:t>
            </a:fld>
            <a:endParaRPr lang="fr-CH" smtClean="0"/>
          </a:p>
        </p:txBody>
      </p:sp>
      <p:sp>
        <p:nvSpPr>
          <p:cNvPr id="2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US" sz="4300" dirty="0" smtClean="0"/>
              <a:t>Coarse-grained topology </a:t>
            </a:r>
            <a:r>
              <a:rPr lang="en-US" sz="4300" u="sng" dirty="0" smtClean="0"/>
              <a:t>from a sample</a:t>
            </a:r>
            <a:endParaRPr lang="en-US" sz="4300" u="sng" dirty="0"/>
          </a:p>
        </p:txBody>
      </p:sp>
      <p:sp>
        <p:nvSpPr>
          <p:cNvPr id="79" name="Rectangle 78"/>
          <p:cNvSpPr/>
          <p:nvPr/>
        </p:nvSpPr>
        <p:spPr>
          <a:xfrm>
            <a:off x="660637" y="1461041"/>
            <a:ext cx="2996963" cy="22632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9"/>
          <p:cNvGrpSpPr/>
          <p:nvPr/>
        </p:nvGrpSpPr>
        <p:grpSpPr>
          <a:xfrm>
            <a:off x="907253" y="1603678"/>
            <a:ext cx="2533220" cy="1983589"/>
            <a:chOff x="907253" y="1241728"/>
            <a:chExt cx="2533220" cy="1983589"/>
          </a:xfrm>
        </p:grpSpPr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1515788" y="247623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2717084" y="12417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3263590" y="23779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2463177" y="304864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907253" y="272910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1035403" y="150943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2325731" y="172438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8" name="Oval 57"/>
            <p:cNvSpPr>
              <a:spLocks noChangeArrowheads="1"/>
            </p:cNvSpPr>
            <p:nvPr/>
          </p:nvSpPr>
          <p:spPr bwMode="auto">
            <a:xfrm>
              <a:off x="2363831" y="177200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400049" y="1133475"/>
            <a:ext cx="487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UIS</a:t>
            </a:r>
            <a:r>
              <a:rPr lang="en-US" sz="2400" dirty="0" smtClean="0">
                <a:latin typeface="+mn-lt"/>
              </a:rPr>
              <a:t> – Uniform Independence Sample  </a:t>
            </a:r>
            <a:endParaRPr lang="en-US" sz="2400" dirty="0">
              <a:latin typeface="+mn-lt"/>
            </a:endParaRPr>
          </a:p>
        </p:txBody>
      </p:sp>
      <p:cxnSp>
        <p:nvCxnSpPr>
          <p:cNvPr id="86" name="Straight Connector 85"/>
          <p:cNvCxnSpPr>
            <a:stCxn id="144" idx="4"/>
            <a:endCxn id="120" idx="0"/>
          </p:cNvCxnSpPr>
          <p:nvPr/>
        </p:nvCxnSpPr>
        <p:spPr bwMode="auto">
          <a:xfrm>
            <a:off x="3215431" y="5226101"/>
            <a:ext cx="136603" cy="439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45" idx="6"/>
            <a:endCxn id="144" idx="2"/>
          </p:cNvCxnSpPr>
          <p:nvPr/>
        </p:nvCxnSpPr>
        <p:spPr bwMode="auto">
          <a:xfrm>
            <a:off x="2568553" y="5053734"/>
            <a:ext cx="558436" cy="8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30" idx="3"/>
            <a:endCxn id="121" idx="7"/>
          </p:cNvCxnSpPr>
          <p:nvPr/>
        </p:nvCxnSpPr>
        <p:spPr bwMode="auto">
          <a:xfrm rot="5400000">
            <a:off x="2627952" y="6094810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19" idx="7"/>
            <a:endCxn id="132" idx="3"/>
          </p:cNvCxnSpPr>
          <p:nvPr/>
        </p:nvCxnSpPr>
        <p:spPr bwMode="auto">
          <a:xfrm flipV="1">
            <a:off x="1666769" y="5625319"/>
            <a:ext cx="307532" cy="124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9" idx="4"/>
            <a:endCxn id="117" idx="0"/>
          </p:cNvCxnSpPr>
          <p:nvPr/>
        </p:nvCxnSpPr>
        <p:spPr bwMode="auto">
          <a:xfrm rot="5400000">
            <a:off x="1415479" y="6020862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18" idx="5"/>
            <a:endCxn id="119" idx="2"/>
          </p:cNvCxnSpPr>
          <p:nvPr/>
        </p:nvCxnSpPr>
        <p:spPr bwMode="auto">
          <a:xfrm rot="16200000" flipH="1">
            <a:off x="1219375" y="5516183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8" idx="4"/>
            <a:endCxn id="122" idx="0"/>
          </p:cNvCxnSpPr>
          <p:nvPr/>
        </p:nvCxnSpPr>
        <p:spPr bwMode="auto">
          <a:xfrm rot="5400000">
            <a:off x="860187" y="5791094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2" idx="5"/>
            <a:endCxn id="117" idx="2"/>
          </p:cNvCxnSpPr>
          <p:nvPr/>
        </p:nvCxnSpPr>
        <p:spPr bwMode="auto">
          <a:xfrm rot="16200000" flipH="1">
            <a:off x="1174602" y="6011557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17" idx="5"/>
            <a:endCxn id="129" idx="2"/>
          </p:cNvCxnSpPr>
          <p:nvPr/>
        </p:nvCxnSpPr>
        <p:spPr bwMode="auto">
          <a:xfrm rot="16200000" flipH="1">
            <a:off x="1718432" y="6222996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9" idx="6"/>
            <a:endCxn id="121" idx="2"/>
          </p:cNvCxnSpPr>
          <p:nvPr/>
        </p:nvCxnSpPr>
        <p:spPr bwMode="auto">
          <a:xfrm flipV="1">
            <a:off x="2097726" y="6385010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46" idx="6"/>
            <a:endCxn id="145" idx="2"/>
          </p:cNvCxnSpPr>
          <p:nvPr/>
        </p:nvCxnSpPr>
        <p:spPr bwMode="auto">
          <a:xfrm flipV="1">
            <a:off x="1742969" y="5053734"/>
            <a:ext cx="502790" cy="99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46" idx="5"/>
            <a:endCxn id="132" idx="1"/>
          </p:cNvCxnSpPr>
          <p:nvPr/>
        </p:nvCxnSpPr>
        <p:spPr bwMode="auto">
          <a:xfrm>
            <a:off x="1695543" y="5267581"/>
            <a:ext cx="278758" cy="17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46" idx="4"/>
            <a:endCxn id="119" idx="0"/>
          </p:cNvCxnSpPr>
          <p:nvPr/>
        </p:nvCxnSpPr>
        <p:spPr bwMode="auto">
          <a:xfrm>
            <a:off x="1581046" y="5314950"/>
            <a:ext cx="23186" cy="409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45" idx="5"/>
            <a:endCxn id="128" idx="1"/>
          </p:cNvCxnSpPr>
          <p:nvPr/>
        </p:nvCxnSpPr>
        <p:spPr bwMode="auto">
          <a:xfrm>
            <a:off x="2521281" y="5167723"/>
            <a:ext cx="221507" cy="258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57"/>
          <p:cNvSpPr>
            <a:spLocks noChangeArrowheads="1"/>
          </p:cNvSpPr>
          <p:nvPr/>
        </p:nvSpPr>
        <p:spPr bwMode="auto">
          <a:xfrm>
            <a:off x="1453985" y="620961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9" name="Oval 57"/>
          <p:cNvSpPr>
            <a:spLocks noChangeArrowheads="1"/>
          </p:cNvSpPr>
          <p:nvPr/>
        </p:nvSpPr>
        <p:spPr bwMode="auto">
          <a:xfrm>
            <a:off x="1515790" y="572426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1" name="Oval 57"/>
          <p:cNvSpPr>
            <a:spLocks noChangeArrowheads="1"/>
          </p:cNvSpPr>
          <p:nvPr/>
        </p:nvSpPr>
        <p:spPr bwMode="auto">
          <a:xfrm>
            <a:off x="2463179" y="629667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" name="Oval 57"/>
          <p:cNvSpPr>
            <a:spLocks noChangeArrowheads="1"/>
          </p:cNvSpPr>
          <p:nvPr/>
        </p:nvSpPr>
        <p:spPr bwMode="auto">
          <a:xfrm>
            <a:off x="907255" y="597712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23" name="Straight Connector 122"/>
          <p:cNvCxnSpPr>
            <a:stCxn id="131" idx="3"/>
            <a:endCxn id="129" idx="7"/>
          </p:cNvCxnSpPr>
          <p:nvPr/>
        </p:nvCxnSpPr>
        <p:spPr bwMode="auto">
          <a:xfrm rot="5400000">
            <a:off x="1992851" y="6076963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153613" y="5541109"/>
            <a:ext cx="589175" cy="329902"/>
            <a:chOff x="1646411" y="5015799"/>
            <a:chExt cx="589175" cy="329902"/>
          </a:xfrm>
        </p:grpSpPr>
        <p:cxnSp>
          <p:nvCxnSpPr>
            <p:cNvPr id="125" name="Straight Connector 124"/>
            <p:cNvCxnSpPr>
              <a:stCxn id="128" idx="3"/>
              <a:endCxn id="131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2" idx="5"/>
              <a:endCxn id="131" idx="1"/>
            </p:cNvCxnSpPr>
            <p:nvPr/>
          </p:nvCxnSpPr>
          <p:spPr bwMode="auto">
            <a:xfrm>
              <a:off x="1646411" y="5100009"/>
              <a:ext cx="144212" cy="245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>
            <a:stCxn id="131" idx="6"/>
            <a:endCxn id="130" idx="2"/>
          </p:cNvCxnSpPr>
          <p:nvPr/>
        </p:nvCxnSpPr>
        <p:spPr bwMode="auto">
          <a:xfrm>
            <a:off x="2448804" y="5933474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57"/>
          <p:cNvSpPr>
            <a:spLocks noChangeArrowheads="1"/>
          </p:cNvSpPr>
          <p:nvPr/>
        </p:nvSpPr>
        <p:spPr bwMode="auto">
          <a:xfrm>
            <a:off x="1934880" y="6358119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1" name="Oval 57"/>
          <p:cNvSpPr>
            <a:spLocks noChangeArrowheads="1"/>
          </p:cNvSpPr>
          <p:nvPr/>
        </p:nvSpPr>
        <p:spPr bwMode="auto">
          <a:xfrm>
            <a:off x="2271921" y="584513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3" name="Straight Connector 132"/>
          <p:cNvCxnSpPr>
            <a:stCxn id="136" idx="6"/>
            <a:endCxn id="135" idx="2"/>
          </p:cNvCxnSpPr>
          <p:nvPr/>
        </p:nvCxnSpPr>
        <p:spPr bwMode="auto">
          <a:xfrm>
            <a:off x="2078676" y="4494058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7" idx="6"/>
            <a:endCxn id="136" idx="2"/>
          </p:cNvCxnSpPr>
          <p:nvPr/>
        </p:nvCxnSpPr>
        <p:spPr bwMode="auto">
          <a:xfrm flipV="1">
            <a:off x="1212288" y="4494058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57"/>
          <p:cNvSpPr>
            <a:spLocks noChangeArrowheads="1"/>
          </p:cNvSpPr>
          <p:nvPr/>
        </p:nvSpPr>
        <p:spPr bwMode="auto">
          <a:xfrm>
            <a:off x="2717086" y="448975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1035405" y="475746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8" name="Straight Connector 137"/>
          <p:cNvCxnSpPr>
            <a:stCxn id="144" idx="1"/>
            <a:endCxn id="135" idx="5"/>
          </p:cNvCxnSpPr>
          <p:nvPr/>
        </p:nvCxnSpPr>
        <p:spPr>
          <a:xfrm rot="16200000" flipV="1">
            <a:off x="2793103" y="4715514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7" idx="5"/>
            <a:endCxn id="146" idx="1"/>
          </p:cNvCxnSpPr>
          <p:nvPr/>
        </p:nvCxnSpPr>
        <p:spPr>
          <a:xfrm>
            <a:off x="1186384" y="4908259"/>
            <a:ext cx="280165" cy="130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5" idx="7"/>
            <a:endCxn id="135" idx="3"/>
          </p:cNvCxnSpPr>
          <p:nvPr/>
        </p:nvCxnSpPr>
        <p:spPr>
          <a:xfrm flipV="1">
            <a:off x="2521281" y="4640552"/>
            <a:ext cx="221709" cy="299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7" idx="4"/>
            <a:endCxn id="118" idx="0"/>
          </p:cNvCxnSpPr>
          <p:nvPr/>
        </p:nvCxnSpPr>
        <p:spPr>
          <a:xfrm rot="5400000">
            <a:off x="805633" y="5174718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57"/>
          <p:cNvSpPr>
            <a:spLocks noChangeArrowheads="1"/>
          </p:cNvSpPr>
          <p:nvPr/>
        </p:nvSpPr>
        <p:spPr bwMode="auto">
          <a:xfrm>
            <a:off x="3126989" y="504943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3" name="Group 108"/>
          <p:cNvGrpSpPr/>
          <p:nvPr/>
        </p:nvGrpSpPr>
        <p:grpSpPr>
          <a:xfrm>
            <a:off x="4410407" y="4759508"/>
            <a:ext cx="4118740" cy="1802086"/>
            <a:chOff x="4410405" y="1580061"/>
            <a:chExt cx="4118740" cy="1802086"/>
          </a:xfrm>
        </p:grpSpPr>
        <p:grpSp>
          <p:nvGrpSpPr>
            <p:cNvPr id="44" name="Group 230"/>
            <p:cNvGrpSpPr/>
            <p:nvPr/>
          </p:nvGrpSpPr>
          <p:grpSpPr>
            <a:xfrm>
              <a:off x="4410405" y="1580061"/>
              <a:ext cx="4118740" cy="1802086"/>
              <a:chOff x="4410405" y="1900901"/>
              <a:chExt cx="4118740" cy="1802086"/>
            </a:xfrm>
          </p:grpSpPr>
          <p:sp>
            <p:nvSpPr>
              <p:cNvPr id="152" name="AutoShape 37"/>
              <p:cNvSpPr>
                <a:spLocks noChangeArrowheads="1"/>
              </p:cNvSpPr>
              <p:nvPr/>
            </p:nvSpPr>
            <p:spPr bwMode="auto">
              <a:xfrm rot="10800000">
                <a:off x="4410405" y="2176572"/>
                <a:ext cx="471488" cy="1000125"/>
              </a:xfrm>
              <a:prstGeom prst="leftArrow">
                <a:avLst>
                  <a:gd name="adj1" fmla="val 49843"/>
                  <a:gd name="adj2" fmla="val 5071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" name="Group 229"/>
              <p:cNvGrpSpPr/>
              <p:nvPr/>
            </p:nvGrpSpPr>
            <p:grpSpPr>
              <a:xfrm>
                <a:off x="5802064" y="1900901"/>
                <a:ext cx="2727081" cy="1802086"/>
                <a:chOff x="5802064" y="1900901"/>
                <a:chExt cx="2727081" cy="1802086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 rot="16200000" flipH="1">
                  <a:off x="6360829" y="2619502"/>
                  <a:ext cx="302955" cy="644908"/>
                </a:xfrm>
                <a:prstGeom prst="line">
                  <a:avLst/>
                </a:prstGeom>
                <a:ln w="1270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>
                  <a:endCxn id="160" idx="3"/>
                </p:cNvCxnSpPr>
                <p:nvPr/>
              </p:nvCxnSpPr>
              <p:spPr bwMode="auto">
                <a:xfrm flipV="1">
                  <a:off x="7039303" y="2709647"/>
                  <a:ext cx="999830" cy="443456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>
                  <a:stCxn id="157" idx="7"/>
                  <a:endCxn id="162" idx="3"/>
                </p:cNvCxnSpPr>
                <p:nvPr/>
              </p:nvCxnSpPr>
              <p:spPr bwMode="auto">
                <a:xfrm rot="5400000" flipH="1" flipV="1">
                  <a:off x="6323124" y="1995319"/>
                  <a:ext cx="390755" cy="72036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Oval 57"/>
                <p:cNvSpPr>
                  <a:spLocks noChangeArrowheads="1"/>
                </p:cNvSpPr>
                <p:nvPr/>
              </p:nvSpPr>
              <p:spPr bwMode="auto">
                <a:xfrm>
                  <a:off x="5802064" y="2489826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158" name="Straight Connector 157"/>
                <p:cNvCxnSpPr>
                  <a:stCxn id="160" idx="1"/>
                </p:cNvCxnSpPr>
                <p:nvPr/>
              </p:nvCxnSpPr>
              <p:spPr>
                <a:xfrm rot="16200000" flipV="1">
                  <a:off x="7259793" y="1805383"/>
                  <a:ext cx="527323" cy="1031358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stCxn id="162" idx="4"/>
                  <a:endCxn id="163" idx="0"/>
                </p:cNvCxnSpPr>
                <p:nvPr/>
              </p:nvCxnSpPr>
              <p:spPr>
                <a:xfrm rot="16200000" flipH="1">
                  <a:off x="6631025" y="2559278"/>
                  <a:ext cx="735574" cy="26212"/>
                </a:xfrm>
                <a:prstGeom prst="line">
                  <a:avLst/>
                </a:prstGeom>
                <a:ln w="635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Oval 57"/>
                <p:cNvSpPr>
                  <a:spLocks noChangeArrowheads="1"/>
                </p:cNvSpPr>
                <p:nvPr/>
              </p:nvSpPr>
              <p:spPr bwMode="auto">
                <a:xfrm>
                  <a:off x="8013229" y="2558850"/>
                  <a:ext cx="176883" cy="17667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858000" y="3302877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74B230"/>
                      </a:solidFill>
                      <a:latin typeface="+mn-lt"/>
                    </a:rPr>
                    <a:t>A</a:t>
                  </a:r>
                  <a:endParaRPr lang="en-US" sz="2000" b="1" dirty="0">
                    <a:solidFill>
                      <a:srgbClr val="74B230"/>
                    </a:solidFill>
                    <a:latin typeface="+mn-lt"/>
                  </a:endParaRPr>
                </a:p>
              </p:txBody>
            </p:sp>
            <p:sp>
              <p:nvSpPr>
                <p:cNvPr id="162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6834352" y="1900901"/>
                  <a:ext cx="302708" cy="30369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3" name="Oval 57"/>
                <p:cNvSpPr>
                  <a:spLocks noChangeArrowheads="1"/>
                </p:cNvSpPr>
                <p:nvPr/>
              </p:nvSpPr>
              <p:spPr bwMode="auto">
                <a:xfrm>
                  <a:off x="6803228" y="2940171"/>
                  <a:ext cx="417380" cy="41688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8142890" y="2467304"/>
                  <a:ext cx="386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C00000"/>
                      </a:solidFill>
                      <a:latin typeface="+mn-lt"/>
                    </a:rPr>
                    <a:t>B</a:t>
                  </a:r>
                  <a:endParaRPr lang="en-US" sz="2000" b="1" dirty="0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51" name="Rectangle 150"/>
            <p:cNvSpPr/>
            <p:nvPr/>
          </p:nvSpPr>
          <p:spPr>
            <a:xfrm rot="20099969">
              <a:off x="7362494" y="2725331"/>
              <a:ext cx="148281" cy="54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660639" y="4328068"/>
            <a:ext cx="2996963" cy="22632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130" idx="0"/>
            <a:endCxn id="128" idx="4"/>
          </p:cNvCxnSpPr>
          <p:nvPr/>
        </p:nvCxnSpPr>
        <p:spPr bwMode="auto">
          <a:xfrm rot="16200000" flipV="1">
            <a:off x="2654391" y="5710900"/>
            <a:ext cx="404844" cy="112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32" idx="7"/>
            <a:endCxn id="145" idx="3"/>
          </p:cNvCxnSpPr>
          <p:nvPr/>
        </p:nvCxnSpPr>
        <p:spPr bwMode="auto">
          <a:xfrm flipV="1">
            <a:off x="2153613" y="5167723"/>
            <a:ext cx="139418" cy="278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20" idx="3"/>
            <a:endCxn id="130" idx="7"/>
          </p:cNvCxnSpPr>
          <p:nvPr/>
        </p:nvCxnSpPr>
        <p:spPr bwMode="auto">
          <a:xfrm flipH="1">
            <a:off x="2970838" y="5748450"/>
            <a:ext cx="346978" cy="245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18" idx="7"/>
            <a:endCxn id="146" idx="3"/>
          </p:cNvCxnSpPr>
          <p:nvPr/>
        </p:nvCxnSpPr>
        <p:spPr bwMode="auto">
          <a:xfrm flipV="1">
            <a:off x="1103794" y="5267581"/>
            <a:ext cx="362755" cy="249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32" idx="6"/>
            <a:endCxn id="128" idx="2"/>
          </p:cNvCxnSpPr>
          <p:nvPr/>
        </p:nvCxnSpPr>
        <p:spPr bwMode="auto">
          <a:xfrm flipV="1">
            <a:off x="2190750" y="5483604"/>
            <a:ext cx="528190" cy="521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57"/>
          <p:cNvSpPr>
            <a:spLocks noChangeArrowheads="1"/>
          </p:cNvSpPr>
          <p:nvPr/>
        </p:nvSpPr>
        <p:spPr bwMode="auto">
          <a:xfrm>
            <a:off x="964796" y="549293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0" name="Oval 57"/>
          <p:cNvSpPr>
            <a:spLocks noChangeArrowheads="1"/>
          </p:cNvSpPr>
          <p:nvPr/>
        </p:nvSpPr>
        <p:spPr bwMode="auto">
          <a:xfrm>
            <a:off x="3303642" y="5665940"/>
            <a:ext cx="96784" cy="9666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" name="Oval 57"/>
          <p:cNvSpPr>
            <a:spLocks noChangeArrowheads="1"/>
          </p:cNvSpPr>
          <p:nvPr/>
        </p:nvSpPr>
        <p:spPr bwMode="auto">
          <a:xfrm>
            <a:off x="2718940" y="540227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" name="Oval 57"/>
          <p:cNvSpPr>
            <a:spLocks noChangeArrowheads="1"/>
          </p:cNvSpPr>
          <p:nvPr/>
        </p:nvSpPr>
        <p:spPr bwMode="auto">
          <a:xfrm>
            <a:off x="2831840" y="596977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2" name="Oval 57"/>
          <p:cNvSpPr>
            <a:spLocks noChangeArrowheads="1"/>
          </p:cNvSpPr>
          <p:nvPr/>
        </p:nvSpPr>
        <p:spPr bwMode="auto">
          <a:xfrm>
            <a:off x="1937164" y="5409128"/>
            <a:ext cx="253586" cy="25328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1915830" y="441273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40" name="Straight Connector 139"/>
          <p:cNvCxnSpPr>
            <a:stCxn id="136" idx="3"/>
            <a:endCxn id="146" idx="7"/>
          </p:cNvCxnSpPr>
          <p:nvPr/>
        </p:nvCxnSpPr>
        <p:spPr>
          <a:xfrm flipH="1">
            <a:off x="1695543" y="4551563"/>
            <a:ext cx="244135" cy="48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6" idx="5"/>
            <a:endCxn id="145" idx="1"/>
          </p:cNvCxnSpPr>
          <p:nvPr/>
        </p:nvCxnSpPr>
        <p:spPr>
          <a:xfrm>
            <a:off x="2054828" y="4551563"/>
            <a:ext cx="238203" cy="3881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57"/>
          <p:cNvSpPr>
            <a:spLocks noChangeArrowheads="1"/>
          </p:cNvSpPr>
          <p:nvPr/>
        </p:nvSpPr>
        <p:spPr bwMode="auto">
          <a:xfrm>
            <a:off x="2245759" y="4892529"/>
            <a:ext cx="322794" cy="32241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6" name="Oval 57"/>
          <p:cNvSpPr>
            <a:spLocks noChangeArrowheads="1"/>
          </p:cNvSpPr>
          <p:nvPr/>
        </p:nvSpPr>
        <p:spPr bwMode="auto">
          <a:xfrm>
            <a:off x="1419123" y="4991496"/>
            <a:ext cx="323846" cy="3234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00049" y="3981450"/>
            <a:ext cx="487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RW</a:t>
            </a:r>
            <a:r>
              <a:rPr lang="en-US" sz="2400" dirty="0" smtClean="0">
                <a:latin typeface="+mn-lt"/>
              </a:rPr>
              <a:t> – Random Walk sample</a:t>
            </a:r>
            <a:endParaRPr lang="en-US" sz="2400" dirty="0">
              <a:latin typeface="+mn-lt"/>
            </a:endParaRPr>
          </a:p>
        </p:txBody>
      </p:sp>
      <p:pic>
        <p:nvPicPr>
          <p:cNvPr id="1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5880">
            <a:off x="7291585" y="5797282"/>
            <a:ext cx="925607" cy="3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169"/>
          <p:cNvGrpSpPr/>
          <p:nvPr/>
        </p:nvGrpSpPr>
        <p:grpSpPr>
          <a:xfrm>
            <a:off x="4410405" y="1873431"/>
            <a:ext cx="4118740" cy="2056048"/>
            <a:chOff x="4410405" y="1873431"/>
            <a:chExt cx="4118740" cy="2056048"/>
          </a:xfrm>
        </p:grpSpPr>
        <p:grpSp>
          <p:nvGrpSpPr>
            <p:cNvPr id="48" name="Group 193"/>
            <p:cNvGrpSpPr/>
            <p:nvPr/>
          </p:nvGrpSpPr>
          <p:grpSpPr>
            <a:xfrm>
              <a:off x="4410405" y="1873431"/>
              <a:ext cx="4118740" cy="1802086"/>
              <a:chOff x="4410405" y="1873431"/>
              <a:chExt cx="4118740" cy="1802086"/>
            </a:xfrm>
          </p:grpSpPr>
          <p:grpSp>
            <p:nvGrpSpPr>
              <p:cNvPr id="49" name="Group 108"/>
              <p:cNvGrpSpPr/>
              <p:nvPr/>
            </p:nvGrpSpPr>
            <p:grpSpPr>
              <a:xfrm>
                <a:off x="4410405" y="1873431"/>
                <a:ext cx="4118740" cy="1802086"/>
                <a:chOff x="4410405" y="1580061"/>
                <a:chExt cx="4118740" cy="1802086"/>
              </a:xfrm>
            </p:grpSpPr>
            <p:grpSp>
              <p:nvGrpSpPr>
                <p:cNvPr id="50" name="Group 230"/>
                <p:cNvGrpSpPr/>
                <p:nvPr/>
              </p:nvGrpSpPr>
              <p:grpSpPr>
                <a:xfrm>
                  <a:off x="4410405" y="1580061"/>
                  <a:ext cx="4118740" cy="1802086"/>
                  <a:chOff x="4410405" y="1900901"/>
                  <a:chExt cx="4118740" cy="1802086"/>
                </a:xfrm>
              </p:grpSpPr>
              <p:sp>
                <p:nvSpPr>
                  <p:cNvPr id="190" name="AutoShape 3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410405" y="2176572"/>
                    <a:ext cx="471488" cy="1000125"/>
                  </a:xfrm>
                  <a:prstGeom prst="leftArrow">
                    <a:avLst>
                      <a:gd name="adj1" fmla="val 49843"/>
                      <a:gd name="adj2" fmla="val 50713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" name="Group 229"/>
                  <p:cNvGrpSpPr/>
                  <p:nvPr/>
                </p:nvGrpSpPr>
                <p:grpSpPr>
                  <a:xfrm>
                    <a:off x="5802064" y="1900901"/>
                    <a:ext cx="2727081" cy="1802086"/>
                    <a:chOff x="5802064" y="1900901"/>
                    <a:chExt cx="2727081" cy="1802086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 bwMode="auto">
                    <a:xfrm rot="16200000" flipH="1">
                      <a:off x="6360829" y="2619502"/>
                      <a:ext cx="302955" cy="644908"/>
                    </a:xfrm>
                    <a:prstGeom prst="line">
                      <a:avLst/>
                    </a:prstGeom>
                    <a:ln w="1270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>
                      <a:endCxn id="115" idx="3"/>
                    </p:cNvCxnSpPr>
                    <p:nvPr/>
                  </p:nvCxnSpPr>
                  <p:spPr bwMode="auto">
                    <a:xfrm flipV="1">
                      <a:off x="7039303" y="2709647"/>
                      <a:ext cx="999830" cy="443456"/>
                    </a:xfrm>
                    <a:prstGeom prst="line">
                      <a:avLst/>
                    </a:prstGeom>
                    <a:ln w="635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>
                      <a:stCxn id="108" idx="7"/>
                      <a:endCxn id="111" idx="3"/>
                    </p:cNvCxnSpPr>
                    <p:nvPr/>
                  </p:nvCxnSpPr>
                  <p:spPr bwMode="auto">
                    <a:xfrm rot="5400000" flipH="1" flipV="1">
                      <a:off x="6323124" y="1995319"/>
                      <a:ext cx="390755" cy="720363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02064" y="2489826"/>
                      <a:ext cx="417380" cy="416882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12" name="Straight Connector 111"/>
                    <p:cNvCxnSpPr>
                      <a:stCxn id="115" idx="1"/>
                    </p:cNvCxnSpPr>
                    <p:nvPr/>
                  </p:nvCxnSpPr>
                  <p:spPr>
                    <a:xfrm rot="16200000" flipV="1">
                      <a:off x="7259793" y="1805383"/>
                      <a:ext cx="527323" cy="1031358"/>
                    </a:xfrm>
                    <a:prstGeom prst="line">
                      <a:avLst/>
                    </a:prstGeom>
                    <a:ln w="635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>
                      <a:stCxn id="111" idx="4"/>
                      <a:endCxn id="116" idx="0"/>
                    </p:cNvCxnSpPr>
                    <p:nvPr/>
                  </p:nvCxnSpPr>
                  <p:spPr>
                    <a:xfrm rot="16200000" flipH="1">
                      <a:off x="6631025" y="2559278"/>
                      <a:ext cx="735574" cy="26212"/>
                    </a:xfrm>
                    <a:prstGeom prst="line">
                      <a:avLst/>
                    </a:prstGeom>
                    <a:ln w="635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13229" y="2558850"/>
                      <a:ext cx="176883" cy="17667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6858000" y="3302877"/>
                      <a:ext cx="38625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solidFill>
                            <a:srgbClr val="74B230"/>
                          </a:solidFill>
                          <a:latin typeface="+mn-lt"/>
                        </a:rPr>
                        <a:t>A</a:t>
                      </a:r>
                      <a:endParaRPr lang="en-US" sz="2000" b="1" dirty="0">
                        <a:solidFill>
                          <a:srgbClr val="74B230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11" name="Oval 1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834352" y="1900901"/>
                      <a:ext cx="302708" cy="303696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6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3228" y="2940171"/>
                      <a:ext cx="417380" cy="416882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8142890" y="2467304"/>
                      <a:ext cx="38625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103" name="Rectangle 102"/>
                <p:cNvSpPr/>
                <p:nvPr/>
              </p:nvSpPr>
              <p:spPr>
                <a:xfrm rot="20099969">
                  <a:off x="7362494" y="2725331"/>
                  <a:ext cx="148281" cy="54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5226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0175880">
                <a:off x="7291585" y="2911207"/>
                <a:ext cx="925607" cy="316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2" name="Group 168"/>
            <p:cNvGrpSpPr/>
            <p:nvPr/>
          </p:nvGrpSpPr>
          <p:grpSpPr>
            <a:xfrm>
              <a:off x="6962775" y="3314701"/>
              <a:ext cx="1257300" cy="614778"/>
              <a:chOff x="6962775" y="3314701"/>
              <a:chExt cx="1257300" cy="614778"/>
            </a:xfrm>
          </p:grpSpPr>
          <p:cxnSp>
            <p:nvCxnSpPr>
              <p:cNvPr id="150" name="Straight Arrow Connector 149"/>
              <p:cNvCxnSpPr/>
              <p:nvPr/>
            </p:nvCxnSpPr>
            <p:spPr>
              <a:xfrm flipH="1" flipV="1">
                <a:off x="7458076" y="3314701"/>
                <a:ext cx="95249" cy="3524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6962775" y="3590925"/>
                <a:ext cx="1257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estimate</a:t>
                </a:r>
                <a:endParaRPr lang="en-US" sz="1600" dirty="0">
                  <a:latin typeface="+mn-lt"/>
                </a:endParaRPr>
              </a:p>
            </p:txBody>
          </p:sp>
        </p:grpSp>
      </p:grpSp>
      <p:sp>
        <p:nvSpPr>
          <p:cNvPr id="195" name="TextBox 194"/>
          <p:cNvSpPr txBox="1"/>
          <p:nvPr/>
        </p:nvSpPr>
        <p:spPr>
          <a:xfrm>
            <a:off x="391523" y="6550223"/>
            <a:ext cx="4998624" cy="261610"/>
          </a:xfrm>
          <a:prstGeom prst="rect">
            <a:avLst/>
          </a:prstGeom>
          <a:noFill/>
        </p:spPr>
        <p:txBody>
          <a:bodyPr wrap="square" lIns="36000" tIns="0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                    sampling probability </a:t>
            </a:r>
            <a:r>
              <a:rPr lang="en-US" sz="1400" i="1" dirty="0" smtClean="0">
                <a:latin typeface="+mn-lt"/>
              </a:rPr>
              <a:t>w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v</a:t>
            </a:r>
            <a:r>
              <a:rPr lang="en-US" sz="1400" dirty="0" smtClean="0">
                <a:latin typeface="+mn-lt"/>
              </a:rPr>
              <a:t>) proportional to node degree</a:t>
            </a:r>
            <a:endParaRPr lang="en-US" sz="1400" dirty="0">
              <a:latin typeface="+mn-lt"/>
            </a:endParaRPr>
          </a:p>
        </p:txBody>
      </p:sp>
      <p:cxnSp>
        <p:nvCxnSpPr>
          <p:cNvPr id="196" name="Straight Arrow Connector 195"/>
          <p:cNvCxnSpPr>
            <a:stCxn id="195" idx="0"/>
            <a:endCxn id="132" idx="5"/>
          </p:cNvCxnSpPr>
          <p:nvPr/>
        </p:nvCxnSpPr>
        <p:spPr>
          <a:xfrm flipH="1" flipV="1">
            <a:off x="2153613" y="5625319"/>
            <a:ext cx="737222" cy="924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5" idx="0"/>
            <a:endCxn id="130" idx="4"/>
          </p:cNvCxnSpPr>
          <p:nvPr/>
        </p:nvCxnSpPr>
        <p:spPr>
          <a:xfrm flipV="1">
            <a:off x="2890835" y="6132423"/>
            <a:ext cx="22428" cy="417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5" idx="0"/>
            <a:endCxn id="120" idx="4"/>
          </p:cNvCxnSpPr>
          <p:nvPr/>
        </p:nvCxnSpPr>
        <p:spPr>
          <a:xfrm flipV="1">
            <a:off x="2890835" y="5762606"/>
            <a:ext cx="461199" cy="787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0"/>
            <a:ext cx="0" cy="4943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334" y="1728788"/>
            <a:ext cx="406248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endParaRPr lang="en-US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66976" y="1743075"/>
            <a:ext cx="1981200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>
              <a:stCxn id="52" idx="0"/>
              <a:endCxn id="50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4" idx="7"/>
              <a:endCxn id="74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4" idx="4"/>
              <a:endCxn id="70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4" idx="6"/>
              <a:endCxn id="64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0" idx="3"/>
              <a:endCxn id="52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52" idx="3"/>
              <a:endCxn id="71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68" idx="7"/>
              <a:endCxn id="54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8" idx="4"/>
              <a:endCxn id="26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6" idx="5"/>
              <a:endCxn id="68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6" idx="4"/>
              <a:endCxn id="72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2" idx="5"/>
              <a:endCxn id="26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5"/>
              <a:endCxn id="51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6"/>
              <a:endCxn id="71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65" idx="6"/>
              <a:endCxn id="74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5" idx="5"/>
              <a:endCxn id="54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6" idx="7"/>
              <a:endCxn id="65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65" idx="4"/>
              <a:endCxn id="68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4" idx="5"/>
              <a:endCxn id="50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4" idx="6"/>
              <a:endCxn id="50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47" name="Straight Connector 46"/>
            <p:cNvCxnSpPr>
              <a:stCxn id="53" idx="3"/>
              <a:endCxn id="51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76" name="Straight Connector 75"/>
              <p:cNvCxnSpPr>
                <a:stCxn id="50" idx="3"/>
                <a:endCxn id="53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54" idx="5"/>
                <a:endCxn id="53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>
              <a:stCxn id="53" idx="6"/>
              <a:endCxn id="52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5" name="Straight Connector 54"/>
            <p:cNvCxnSpPr>
              <a:stCxn id="57" idx="6"/>
              <a:endCxn id="69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3" idx="6"/>
              <a:endCxn id="57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58" name="Straight Connector 57"/>
            <p:cNvCxnSpPr>
              <a:stCxn id="64" idx="1"/>
              <a:endCxn id="69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3" idx="5"/>
              <a:endCxn id="65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7" idx="3"/>
              <a:endCxn id="65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7" idx="5"/>
              <a:endCxn id="74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4" idx="7"/>
              <a:endCxn id="69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3" idx="4"/>
              <a:endCxn id="46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68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1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3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4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78" name="Straight Connector 77"/>
            <p:cNvCxnSpPr>
              <a:stCxn id="111" idx="4"/>
              <a:endCxn id="119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26" idx="6"/>
              <a:endCxn id="111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21" idx="3"/>
              <a:endCxn id="94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3" idx="7"/>
              <a:endCxn id="122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3" idx="4"/>
              <a:endCxn id="92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18" idx="5"/>
              <a:endCxn id="93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8" idx="4"/>
              <a:endCxn id="95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5"/>
              <a:endCxn id="92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2" idx="5"/>
              <a:endCxn id="101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01" idx="6"/>
              <a:endCxn id="94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27" idx="6"/>
              <a:endCxn id="126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27" idx="5"/>
              <a:endCxn id="122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27" idx="4"/>
              <a:endCxn id="93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26" idx="5"/>
              <a:endCxn id="120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96" name="Straight Connector 95"/>
            <p:cNvCxnSpPr>
              <a:stCxn id="102" idx="3"/>
              <a:endCxn id="101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98" name="Straight Connector 97"/>
              <p:cNvCxnSpPr>
                <a:stCxn id="120" idx="3"/>
                <a:endCxn id="102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22" idx="5"/>
                <a:endCxn id="102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>
              <a:stCxn id="102" idx="6"/>
              <a:endCxn id="121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03" name="Straight Connector 102"/>
            <p:cNvCxnSpPr>
              <a:stCxn id="123" idx="6"/>
              <a:endCxn id="105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6" idx="6"/>
              <a:endCxn id="123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6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07" name="Straight Connector 106"/>
            <p:cNvCxnSpPr>
              <a:stCxn id="111" idx="1"/>
              <a:endCxn id="105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6" idx="5"/>
              <a:endCxn id="127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26" idx="7"/>
              <a:endCxn id="105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6" idx="4"/>
              <a:endCxn id="118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21" idx="0"/>
              <a:endCxn id="120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22" idx="7"/>
              <a:endCxn id="126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9" idx="3"/>
              <a:endCxn id="121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8" idx="7"/>
              <a:endCxn id="127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22" idx="6"/>
              <a:endCxn id="120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9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2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24" name="Straight Connector 123"/>
            <p:cNvCxnSpPr>
              <a:stCxn id="123" idx="3"/>
              <a:endCxn id="127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3" idx="5"/>
              <a:endCxn id="126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7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270499" y="1636295"/>
            <a:ext cx="2566860" cy="2553118"/>
            <a:chOff x="3270499" y="1636295"/>
            <a:chExt cx="2566860" cy="2553118"/>
          </a:xfrm>
        </p:grpSpPr>
        <p:cxnSp>
          <p:nvCxnSpPr>
            <p:cNvPr id="140" name="Straight Connector 139"/>
            <p:cNvCxnSpPr>
              <a:stCxn id="181" idx="3"/>
              <a:endCxn id="163" idx="7"/>
            </p:cNvCxnSpPr>
            <p:nvPr/>
          </p:nvCxnSpPr>
          <p:spPr bwMode="auto">
            <a:xfrm rot="5400000">
              <a:off x="5289812" y="2858817"/>
              <a:ext cx="191610" cy="272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57"/>
            <p:cNvSpPr>
              <a:spLocks noChangeArrowheads="1"/>
            </p:cNvSpPr>
            <p:nvPr/>
          </p:nvSpPr>
          <p:spPr bwMode="auto">
            <a:xfrm>
              <a:off x="3949990" y="3281960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36" name="Straight Connector 135"/>
            <p:cNvCxnSpPr>
              <a:stCxn id="163" idx="0"/>
              <a:endCxn id="161" idx="4"/>
            </p:cNvCxnSpPr>
            <p:nvPr/>
          </p:nvCxnSpPr>
          <p:spPr bwMode="auto">
            <a:xfrm rot="16200000" flipV="1">
              <a:off x="4972638" y="2842835"/>
              <a:ext cx="357712" cy="96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65" idx="7"/>
              <a:endCxn id="185" idx="3"/>
            </p:cNvCxnSpPr>
            <p:nvPr/>
          </p:nvCxnSpPr>
          <p:spPr bwMode="auto">
            <a:xfrm rot="5400000" flipH="1" flipV="1">
              <a:off x="4457248" y="2375944"/>
              <a:ext cx="324295" cy="195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75" idx="4"/>
              <a:endCxn id="181" idx="0"/>
            </p:cNvCxnSpPr>
            <p:nvPr/>
          </p:nvCxnSpPr>
          <p:spPr bwMode="auto">
            <a:xfrm rot="16200000" flipH="1">
              <a:off x="5340501" y="2531090"/>
              <a:ext cx="353288" cy="117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5" idx="6"/>
              <a:endCxn id="175" idx="2"/>
            </p:cNvCxnSpPr>
            <p:nvPr/>
          </p:nvCxnSpPr>
          <p:spPr bwMode="auto">
            <a:xfrm>
              <a:off x="4836106" y="2260647"/>
              <a:ext cx="546789" cy="74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63" idx="3"/>
              <a:endCxn id="182" idx="7"/>
            </p:cNvCxnSpPr>
            <p:nvPr/>
          </p:nvCxnSpPr>
          <p:spPr bwMode="auto">
            <a:xfrm rot="5400000">
              <a:off x="4952579" y="3183792"/>
              <a:ext cx="189037" cy="206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79" idx="7"/>
              <a:endCxn id="165" idx="3"/>
            </p:cNvCxnSpPr>
            <p:nvPr/>
          </p:nvCxnSpPr>
          <p:spPr bwMode="auto">
            <a:xfrm rot="5400000" flipH="1" flipV="1">
              <a:off x="4208372" y="2661236"/>
              <a:ext cx="138600" cy="29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79" idx="4"/>
              <a:endCxn id="135" idx="0"/>
            </p:cNvCxnSpPr>
            <p:nvPr/>
          </p:nvCxnSpPr>
          <p:spPr bwMode="auto">
            <a:xfrm rot="5400000">
              <a:off x="3912828" y="3116114"/>
              <a:ext cx="272746" cy="58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5" idx="5"/>
              <a:endCxn id="179" idx="2"/>
            </p:cNvCxnSpPr>
            <p:nvPr/>
          </p:nvCxnSpPr>
          <p:spPr bwMode="auto">
            <a:xfrm rot="16200000" flipH="1">
              <a:off x="3746599" y="2674838"/>
              <a:ext cx="159782" cy="352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5" idx="4"/>
              <a:endCxn id="183" idx="0"/>
            </p:cNvCxnSpPr>
            <p:nvPr/>
          </p:nvCxnSpPr>
          <p:spPr bwMode="auto">
            <a:xfrm rot="5400000">
              <a:off x="3437054" y="2912848"/>
              <a:ext cx="284110" cy="43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83" idx="5"/>
              <a:endCxn id="135" idx="2"/>
            </p:cNvCxnSpPr>
            <p:nvPr/>
          </p:nvCxnSpPr>
          <p:spPr bwMode="auto">
            <a:xfrm rot="16200000" flipH="1">
              <a:off x="3708493" y="3112321"/>
              <a:ext cx="144037" cy="338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5" idx="5"/>
              <a:endCxn id="162" idx="2"/>
            </p:cNvCxnSpPr>
            <p:nvPr/>
          </p:nvCxnSpPr>
          <p:spPr bwMode="auto">
            <a:xfrm rot="16200000" flipH="1">
              <a:off x="4175252" y="3298415"/>
              <a:ext cx="80404" cy="292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62" idx="6"/>
              <a:endCxn id="182" idx="2"/>
            </p:cNvCxnSpPr>
            <p:nvPr/>
          </p:nvCxnSpPr>
          <p:spPr bwMode="auto">
            <a:xfrm flipV="1">
              <a:off x="4501345" y="3436935"/>
              <a:ext cx="313006" cy="48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76" idx="6"/>
              <a:endCxn id="185" idx="2"/>
            </p:cNvCxnSpPr>
            <p:nvPr/>
          </p:nvCxnSpPr>
          <p:spPr bwMode="auto">
            <a:xfrm flipV="1">
              <a:off x="4134564" y="2260647"/>
              <a:ext cx="562067" cy="87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76" idx="5"/>
              <a:endCxn id="165" idx="1"/>
            </p:cNvCxnSpPr>
            <p:nvPr/>
          </p:nvCxnSpPr>
          <p:spPr bwMode="auto">
            <a:xfrm rot="16200000" flipH="1">
              <a:off x="4151740" y="2364382"/>
              <a:ext cx="232008" cy="3107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5" idx="7"/>
              <a:endCxn id="176" idx="3"/>
            </p:cNvCxnSpPr>
            <p:nvPr/>
          </p:nvCxnSpPr>
          <p:spPr bwMode="auto">
            <a:xfrm rot="5400000" flipH="1" flipV="1">
              <a:off x="3694646" y="2359154"/>
              <a:ext cx="266017" cy="355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76" idx="4"/>
              <a:endCxn id="179" idx="0"/>
            </p:cNvCxnSpPr>
            <p:nvPr/>
          </p:nvCxnSpPr>
          <p:spPr bwMode="auto">
            <a:xfrm rot="16200000" flipH="1">
              <a:off x="3855491" y="2629929"/>
              <a:ext cx="426507" cy="19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85" idx="5"/>
              <a:endCxn id="161" idx="1"/>
            </p:cNvCxnSpPr>
            <p:nvPr/>
          </p:nvCxnSpPr>
          <p:spPr bwMode="auto">
            <a:xfrm rot="16200000" flipH="1">
              <a:off x="4795655" y="2331481"/>
              <a:ext cx="278202" cy="23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65" idx="6"/>
              <a:endCxn id="161" idx="2"/>
            </p:cNvCxnSpPr>
            <p:nvPr/>
          </p:nvCxnSpPr>
          <p:spPr bwMode="auto">
            <a:xfrm flipV="1">
              <a:off x="4542160" y="2640471"/>
              <a:ext cx="491246" cy="46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57"/>
            <p:cNvSpPr>
              <a:spLocks noChangeArrowheads="1"/>
            </p:cNvSpPr>
            <p:nvPr/>
          </p:nvSpPr>
          <p:spPr bwMode="auto">
            <a:xfrm>
              <a:off x="3531006" y="2648714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56" name="Straight Connector 155"/>
            <p:cNvCxnSpPr>
              <a:stCxn id="164" idx="3"/>
              <a:endCxn id="162" idx="7"/>
            </p:cNvCxnSpPr>
            <p:nvPr/>
          </p:nvCxnSpPr>
          <p:spPr bwMode="auto">
            <a:xfrm rot="5400000">
              <a:off x="4406292" y="3167785"/>
              <a:ext cx="341064" cy="191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33"/>
            <p:cNvGrpSpPr/>
            <p:nvPr/>
          </p:nvGrpSpPr>
          <p:grpSpPr>
            <a:xfrm>
              <a:off x="4521734" y="2691281"/>
              <a:ext cx="532099" cy="291495"/>
              <a:chOff x="1614330" y="5015799"/>
              <a:chExt cx="621257" cy="329902"/>
            </a:xfrm>
          </p:grpSpPr>
          <p:cxnSp>
            <p:nvCxnSpPr>
              <p:cNvPr id="158" name="Straight Connector 157"/>
              <p:cNvCxnSpPr>
                <a:stCxn id="161" idx="3"/>
                <a:endCxn id="164" idx="7"/>
              </p:cNvCxnSpPr>
              <p:nvPr/>
            </p:nvCxnSpPr>
            <p:spPr bwMode="auto">
              <a:xfrm flipH="1">
                <a:off x="1915699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65" idx="5"/>
                <a:endCxn id="164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/>
            <p:cNvCxnSpPr>
              <a:stCxn id="164" idx="6"/>
              <a:endCxn id="163" idx="2"/>
            </p:cNvCxnSpPr>
            <p:nvPr/>
          </p:nvCxnSpPr>
          <p:spPr bwMode="auto">
            <a:xfrm>
              <a:off x="4802039" y="3037967"/>
              <a:ext cx="328065" cy="103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57"/>
            <p:cNvSpPr>
              <a:spLocks noChangeArrowheads="1"/>
            </p:cNvSpPr>
            <p:nvPr/>
          </p:nvSpPr>
          <p:spPr bwMode="auto">
            <a:xfrm>
              <a:off x="5033407" y="2568613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2" name="Oval 57"/>
            <p:cNvSpPr>
              <a:spLocks noChangeArrowheads="1"/>
            </p:cNvSpPr>
            <p:nvPr/>
          </p:nvSpPr>
          <p:spPr bwMode="auto">
            <a:xfrm>
              <a:off x="4361870" y="3413175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" name="Oval 57"/>
            <p:cNvSpPr>
              <a:spLocks noChangeArrowheads="1"/>
            </p:cNvSpPr>
            <p:nvPr/>
          </p:nvSpPr>
          <p:spPr bwMode="auto">
            <a:xfrm>
              <a:off x="4650541" y="2959915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5" name="Oval 57"/>
            <p:cNvSpPr>
              <a:spLocks noChangeArrowheads="1"/>
            </p:cNvSpPr>
            <p:nvPr/>
          </p:nvSpPr>
          <p:spPr bwMode="auto">
            <a:xfrm>
              <a:off x="4402685" y="2614706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66" name="Straight Connector 165"/>
            <p:cNvCxnSpPr>
              <a:stCxn id="168" idx="6"/>
              <a:endCxn id="180" idx="2"/>
            </p:cNvCxnSpPr>
            <p:nvPr/>
          </p:nvCxnSpPr>
          <p:spPr bwMode="auto">
            <a:xfrm>
              <a:off x="4485029" y="1766128"/>
              <a:ext cx="546789" cy="74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4" idx="6"/>
              <a:endCxn id="168" idx="2"/>
            </p:cNvCxnSpPr>
            <p:nvPr/>
          </p:nvCxnSpPr>
          <p:spPr bwMode="auto">
            <a:xfrm flipV="1">
              <a:off x="3742979" y="1766128"/>
              <a:ext cx="602575" cy="310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>
              <a:off x="4345554" y="1694270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69" name="Straight Connector 168"/>
            <p:cNvCxnSpPr>
              <a:stCxn id="175" idx="1"/>
              <a:endCxn id="180" idx="5"/>
            </p:cNvCxnSpPr>
            <p:nvPr/>
          </p:nvCxnSpPr>
          <p:spPr>
            <a:xfrm rot="16200000" flipV="1">
              <a:off x="5091037" y="1965661"/>
              <a:ext cx="384138" cy="243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84" idx="5"/>
              <a:endCxn id="176" idx="1"/>
            </p:cNvCxnSpPr>
            <p:nvPr/>
          </p:nvCxnSpPr>
          <p:spPr>
            <a:xfrm rot="16200000" flipH="1">
              <a:off x="3782395" y="2070505"/>
              <a:ext cx="161255" cy="284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8" idx="3"/>
              <a:endCxn id="176" idx="7"/>
            </p:cNvCxnSpPr>
            <p:nvPr/>
          </p:nvCxnSpPr>
          <p:spPr>
            <a:xfrm rot="5400000">
              <a:off x="4000967" y="1928350"/>
              <a:ext cx="476424" cy="253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8" idx="5"/>
              <a:endCxn id="185" idx="1"/>
            </p:cNvCxnSpPr>
            <p:nvPr/>
          </p:nvCxnSpPr>
          <p:spPr>
            <a:xfrm rot="16200000" flipH="1">
              <a:off x="4394381" y="1887160"/>
              <a:ext cx="392897" cy="252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85" idx="7"/>
              <a:endCxn id="180" idx="3"/>
            </p:cNvCxnSpPr>
            <p:nvPr/>
          </p:nvCxnSpPr>
          <p:spPr>
            <a:xfrm rot="5400000" flipH="1" flipV="1">
              <a:off x="4777709" y="1933539"/>
              <a:ext cx="314268" cy="238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4" idx="4"/>
              <a:endCxn id="155" idx="0"/>
            </p:cNvCxnSpPr>
            <p:nvPr/>
          </p:nvCxnSpPr>
          <p:spPr>
            <a:xfrm rot="5400000">
              <a:off x="3387115" y="2368597"/>
              <a:ext cx="493745" cy="6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57"/>
            <p:cNvSpPr>
              <a:spLocks noChangeArrowheads="1"/>
            </p:cNvSpPr>
            <p:nvPr/>
          </p:nvSpPr>
          <p:spPr bwMode="auto">
            <a:xfrm>
              <a:off x="5382896" y="2256845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6" name="Oval 57"/>
            <p:cNvSpPr>
              <a:spLocks noChangeArrowheads="1"/>
            </p:cNvSpPr>
            <p:nvPr/>
          </p:nvSpPr>
          <p:spPr bwMode="auto">
            <a:xfrm>
              <a:off x="3983066" y="2270502"/>
              <a:ext cx="151498" cy="1561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70499" y="1636295"/>
              <a:ext cx="2566860" cy="1999748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9"/>
            <p:cNvGrpSpPr/>
            <p:nvPr/>
          </p:nvGrpSpPr>
          <p:grpSpPr>
            <a:xfrm>
              <a:off x="3481722" y="1762326"/>
              <a:ext cx="2169670" cy="1752659"/>
              <a:chOff x="907253" y="1241728"/>
              <a:chExt cx="2533220" cy="1983589"/>
            </a:xfrm>
          </p:grpSpPr>
          <p:sp>
            <p:nvSpPr>
              <p:cNvPr id="179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0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1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2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3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4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5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6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3" name="Oval 57"/>
            <p:cNvSpPr>
              <a:spLocks noChangeArrowheads="1"/>
            </p:cNvSpPr>
            <p:nvPr/>
          </p:nvSpPr>
          <p:spPr bwMode="auto">
            <a:xfrm>
              <a:off x="5130105" y="3070039"/>
              <a:ext cx="139475" cy="1437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377870" name="Object 14"/>
            <p:cNvGraphicFramePr>
              <a:graphicFrameLocks noChangeAspect="1"/>
            </p:cNvGraphicFramePr>
            <p:nvPr/>
          </p:nvGraphicFramePr>
          <p:xfrm>
            <a:off x="3745749" y="3602038"/>
            <a:ext cx="1771650" cy="587375"/>
          </p:xfrm>
          <a:graphic>
            <a:graphicData uri="http://schemas.openxmlformats.org/presentationml/2006/ole">
              <p:oleObj spid="_x0000_s377870" name="Equation" r:id="rId5" imgW="1168200" imgH="393480" progId="Equation.3">
                <p:embed/>
              </p:oleObj>
            </a:graphicData>
          </a:graphic>
        </p:graphicFrame>
        <p:sp>
          <p:nvSpPr>
            <p:cNvPr id="199" name="TextBox 198"/>
            <p:cNvSpPr txBox="1"/>
            <p:nvPr/>
          </p:nvSpPr>
          <p:spPr>
            <a:xfrm>
              <a:off x="4363454" y="3681663"/>
              <a:ext cx="3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A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176338" y="0"/>
            <a:ext cx="28234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category size |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|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0"/>
            <a:ext cx="0" cy="49434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34" y="1728788"/>
            <a:ext cx="406248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8223"/>
            <a:ext cx="3219450" cy="197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95375" y="5000446"/>
            <a:ext cx="8048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 	- number of nodes in the graph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all nodes labeled by ‘A’ and ‘B’,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 	- all sampled nodes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S</a:t>
            </a:r>
            <a:r>
              <a:rPr lang="en-US" i="1" baseline="-25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	- nodes sampled in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, respectively</a:t>
            </a:r>
          </a:p>
          <a:p>
            <a:pPr>
              <a:tabLst>
                <a:tab pos="628650" algn="l"/>
              </a:tabLst>
            </a:pPr>
            <a:r>
              <a:rPr lang="en-US" i="1" dirty="0" smtClean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	- sampling weight of node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(under RW equal to degree of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tabLst>
                <a:tab pos="628650" algn="l"/>
              </a:tabLst>
            </a:pPr>
            <a:endParaRPr lang="en-US" dirty="0" smtClean="0">
              <a:latin typeface="+mn-lt"/>
            </a:endParaRPr>
          </a:p>
          <a:p>
            <a:pPr>
              <a:tabLst>
                <a:tab pos="628650" algn="l"/>
              </a:tabLst>
            </a:pPr>
            <a:endParaRPr lang="en-US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0" y="4914900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66976" y="1743075"/>
            <a:ext cx="1981200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 flipH="1">
            <a:off x="7610473" y="1949306"/>
            <a:ext cx="942976" cy="56529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 flipH="1">
            <a:off x="7505698" y="2901806"/>
            <a:ext cx="942976" cy="56529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4780547" y="3842084"/>
            <a:ext cx="4363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This correction is essential!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0989" cy="857250"/>
          </a:xfrm>
        </p:spPr>
        <p:txBody>
          <a:bodyPr/>
          <a:lstStyle/>
          <a:p>
            <a:r>
              <a:rPr lang="en-US" dirty="0" smtClean="0"/>
              <a:t>UIS</a:t>
            </a:r>
            <a:endParaRPr lang="en-US" dirty="0"/>
          </a:p>
        </p:txBody>
      </p:sp>
      <p:sp>
        <p:nvSpPr>
          <p:cNvPr id="188" name="Title 1"/>
          <p:cNvSpPr txBox="1">
            <a:spLocks/>
          </p:cNvSpPr>
          <p:nvPr/>
        </p:nvSpPr>
        <p:spPr bwMode="auto">
          <a:xfrm>
            <a:off x="5454316" y="0"/>
            <a:ext cx="271111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358468" y="32084"/>
            <a:ext cx="1347320" cy="1017464"/>
            <a:chOff x="660637" y="1461041"/>
            <a:chExt cx="2996963" cy="2263234"/>
          </a:xfrm>
        </p:grpSpPr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1453983" y="332353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91" name="Straight Connector 190"/>
            <p:cNvCxnSpPr>
              <a:stCxn id="216" idx="0"/>
              <a:endCxn id="214" idx="4"/>
            </p:cNvCxnSpPr>
            <p:nvPr/>
          </p:nvCxnSpPr>
          <p:spPr bwMode="auto">
            <a:xfrm rot="16200000" flipV="1">
              <a:off x="2654389" y="2824823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218" idx="7"/>
              <a:endCxn id="238" idx="3"/>
            </p:cNvCxnSpPr>
            <p:nvPr/>
          </p:nvCxnSpPr>
          <p:spPr bwMode="auto">
            <a:xfrm rot="5400000" flipH="1" flipV="1">
              <a:off x="2052042" y="2294649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228" idx="4"/>
              <a:endCxn id="234" idx="0"/>
            </p:cNvCxnSpPr>
            <p:nvPr/>
          </p:nvCxnSpPr>
          <p:spPr bwMode="auto">
            <a:xfrm rot="16200000" flipH="1">
              <a:off x="3083812" y="2471640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238" idx="6"/>
              <a:endCxn id="228" idx="2"/>
            </p:cNvCxnSpPr>
            <p:nvPr/>
          </p:nvCxnSpPr>
          <p:spPr bwMode="auto">
            <a:xfrm>
              <a:off x="2488577" y="2167657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234" idx="3"/>
              <a:endCxn id="216" idx="7"/>
            </p:cNvCxnSpPr>
            <p:nvPr/>
          </p:nvCxnSpPr>
          <p:spPr bwMode="auto">
            <a:xfrm rot="5400000">
              <a:off x="3021736" y="2839757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16" idx="3"/>
              <a:endCxn id="235" idx="7"/>
            </p:cNvCxnSpPr>
            <p:nvPr/>
          </p:nvCxnSpPr>
          <p:spPr bwMode="auto">
            <a:xfrm rot="5400000">
              <a:off x="2627950" y="3208733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32" idx="7"/>
              <a:endCxn id="218" idx="3"/>
            </p:cNvCxnSpPr>
            <p:nvPr/>
          </p:nvCxnSpPr>
          <p:spPr bwMode="auto">
            <a:xfrm rot="5400000" flipH="1" flipV="1">
              <a:off x="1758141" y="2615821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32" idx="4"/>
              <a:endCxn id="190" idx="0"/>
            </p:cNvCxnSpPr>
            <p:nvPr/>
          </p:nvCxnSpPr>
          <p:spPr bwMode="auto">
            <a:xfrm rot="5400000">
              <a:off x="1415477" y="3134785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10" idx="5"/>
              <a:endCxn id="232" idx="2"/>
            </p:cNvCxnSpPr>
            <p:nvPr/>
          </p:nvCxnSpPr>
          <p:spPr bwMode="auto">
            <a:xfrm rot="16200000" flipH="1">
              <a:off x="1219373" y="2630106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0" idx="4"/>
              <a:endCxn id="236" idx="0"/>
            </p:cNvCxnSpPr>
            <p:nvPr/>
          </p:nvCxnSpPr>
          <p:spPr bwMode="auto">
            <a:xfrm rot="5400000">
              <a:off x="860185" y="2905017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36" idx="5"/>
              <a:endCxn id="190" idx="2"/>
            </p:cNvCxnSpPr>
            <p:nvPr/>
          </p:nvCxnSpPr>
          <p:spPr bwMode="auto">
            <a:xfrm rot="16200000" flipH="1">
              <a:off x="1174600" y="3125480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90" idx="5"/>
              <a:endCxn id="215" idx="2"/>
            </p:cNvCxnSpPr>
            <p:nvPr/>
          </p:nvCxnSpPr>
          <p:spPr bwMode="auto">
            <a:xfrm rot="16200000" flipH="1">
              <a:off x="1718430" y="3336919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5" idx="6"/>
              <a:endCxn id="235" idx="2"/>
            </p:cNvCxnSpPr>
            <p:nvPr/>
          </p:nvCxnSpPr>
          <p:spPr bwMode="auto">
            <a:xfrm flipV="1">
              <a:off x="2097724" y="3498933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29" idx="6"/>
              <a:endCxn id="238" idx="2"/>
            </p:cNvCxnSpPr>
            <p:nvPr/>
          </p:nvCxnSpPr>
          <p:spPr bwMode="auto">
            <a:xfrm flipV="1">
              <a:off x="1669485" y="2167657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29" idx="5"/>
              <a:endCxn id="218" idx="1"/>
            </p:cNvCxnSpPr>
            <p:nvPr/>
          </p:nvCxnSpPr>
          <p:spPr bwMode="auto">
            <a:xfrm rot="16200000" flipH="1">
              <a:off x="1693692" y="2279498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0" idx="7"/>
              <a:endCxn id="229" idx="3"/>
            </p:cNvCxnSpPr>
            <p:nvPr/>
          </p:nvCxnSpPr>
          <p:spPr bwMode="auto">
            <a:xfrm rot="5400000" flipH="1" flipV="1">
              <a:off x="1160616" y="2272786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29" idx="4"/>
              <a:endCxn id="232" idx="0"/>
            </p:cNvCxnSpPr>
            <p:nvPr/>
          </p:nvCxnSpPr>
          <p:spPr bwMode="auto">
            <a:xfrm rot="16200000" flipH="1">
              <a:off x="1351285" y="2585240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38" idx="5"/>
              <a:endCxn id="214" idx="1"/>
            </p:cNvCxnSpPr>
            <p:nvPr/>
          </p:nvCxnSpPr>
          <p:spPr bwMode="auto">
            <a:xfrm rot="16200000" flipH="1">
              <a:off x="2446328" y="2243562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18" idx="6"/>
              <a:endCxn id="214" idx="2"/>
            </p:cNvCxnSpPr>
            <p:nvPr/>
          </p:nvCxnSpPr>
          <p:spPr bwMode="auto">
            <a:xfrm flipV="1">
              <a:off x="2145378" y="2597527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964794" y="26068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11" name="Straight Connector 210"/>
            <p:cNvCxnSpPr>
              <a:stCxn id="217" idx="3"/>
              <a:endCxn id="215" idx="7"/>
            </p:cNvCxnSpPr>
            <p:nvPr/>
          </p:nvCxnSpPr>
          <p:spPr bwMode="auto">
            <a:xfrm rot="5400000">
              <a:off x="1992849" y="3190886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33"/>
            <p:cNvGrpSpPr/>
            <p:nvPr/>
          </p:nvGrpSpPr>
          <p:grpSpPr>
            <a:xfrm>
              <a:off x="2121530" y="2655032"/>
              <a:ext cx="621256" cy="329902"/>
              <a:chOff x="1614330" y="5015799"/>
              <a:chExt cx="621256" cy="329902"/>
            </a:xfrm>
          </p:grpSpPr>
          <p:cxnSp>
            <p:nvCxnSpPr>
              <p:cNvPr id="240" name="Straight Connector 239"/>
              <p:cNvCxnSpPr>
                <a:stCxn id="214" idx="3"/>
                <a:endCxn id="217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stCxn id="218" idx="5"/>
                <a:endCxn id="217" idx="1"/>
              </p:cNvCxnSpPr>
              <p:nvPr/>
            </p:nvCxnSpPr>
            <p:spPr bwMode="auto">
              <a:xfrm>
                <a:off x="1614330" y="5067965"/>
                <a:ext cx="176293" cy="2777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Connector 212"/>
            <p:cNvCxnSpPr>
              <a:stCxn id="217" idx="6"/>
              <a:endCxn id="216" idx="2"/>
            </p:cNvCxnSpPr>
            <p:nvPr/>
          </p:nvCxnSpPr>
          <p:spPr bwMode="auto">
            <a:xfrm>
              <a:off x="2448802" y="3047397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57"/>
            <p:cNvSpPr>
              <a:spLocks noChangeArrowheads="1"/>
            </p:cNvSpPr>
            <p:nvPr/>
          </p:nvSpPr>
          <p:spPr bwMode="auto">
            <a:xfrm>
              <a:off x="2718938" y="25162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" name="Oval 57"/>
            <p:cNvSpPr>
              <a:spLocks noChangeArrowheads="1"/>
            </p:cNvSpPr>
            <p:nvPr/>
          </p:nvSpPr>
          <p:spPr bwMode="auto">
            <a:xfrm>
              <a:off x="1934878" y="347204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6" name="Oval 57"/>
            <p:cNvSpPr>
              <a:spLocks noChangeArrowheads="1"/>
            </p:cNvSpPr>
            <p:nvPr/>
          </p:nvSpPr>
          <p:spPr bwMode="auto">
            <a:xfrm>
              <a:off x="2831838" y="308369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2271919" y="295906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8" name="Oval 57"/>
            <p:cNvSpPr>
              <a:spLocks noChangeArrowheads="1"/>
            </p:cNvSpPr>
            <p:nvPr/>
          </p:nvSpPr>
          <p:spPr bwMode="auto">
            <a:xfrm>
              <a:off x="1982532" y="256836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19" name="Straight Connector 218"/>
            <p:cNvCxnSpPr>
              <a:stCxn id="221" idx="6"/>
              <a:endCxn id="233" idx="2"/>
            </p:cNvCxnSpPr>
            <p:nvPr/>
          </p:nvCxnSpPr>
          <p:spPr bwMode="auto">
            <a:xfrm>
              <a:off x="2078674" y="1607981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37" idx="6"/>
              <a:endCxn id="221" idx="2"/>
            </p:cNvCxnSpPr>
            <p:nvPr/>
          </p:nvCxnSpPr>
          <p:spPr bwMode="auto">
            <a:xfrm flipV="1">
              <a:off x="1212286" y="1607981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>
              <a:off x="1915828" y="152665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2" name="Straight Connector 221"/>
            <p:cNvCxnSpPr>
              <a:stCxn id="228" idx="1"/>
              <a:endCxn id="233" idx="5"/>
            </p:cNvCxnSpPr>
            <p:nvPr/>
          </p:nvCxnSpPr>
          <p:spPr>
            <a:xfrm rot="16200000" flipV="1">
              <a:off x="2793101" y="1829437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37" idx="5"/>
              <a:endCxn id="229" idx="1"/>
            </p:cNvCxnSpPr>
            <p:nvPr/>
          </p:nvCxnSpPr>
          <p:spPr>
            <a:xfrm rot="16200000" flipH="1">
              <a:off x="1261193" y="1947371"/>
              <a:ext cx="182502" cy="33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21" idx="3"/>
              <a:endCxn id="229" idx="7"/>
            </p:cNvCxnSpPr>
            <p:nvPr/>
          </p:nvCxnSpPr>
          <p:spPr>
            <a:xfrm rot="5400000">
              <a:off x="1522030" y="1787038"/>
              <a:ext cx="539198" cy="29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21" idx="5"/>
              <a:endCxn id="238" idx="1"/>
            </p:cNvCxnSpPr>
            <p:nvPr/>
          </p:nvCxnSpPr>
          <p:spPr>
            <a:xfrm rot="16200000" flipH="1">
              <a:off x="1979870" y="1740441"/>
              <a:ext cx="444665" cy="2947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38" idx="7"/>
              <a:endCxn id="233" idx="3"/>
            </p:cNvCxnSpPr>
            <p:nvPr/>
          </p:nvCxnSpPr>
          <p:spPr>
            <a:xfrm rot="5400000" flipH="1" flipV="1">
              <a:off x="2426020" y="1793184"/>
              <a:ext cx="355676" cy="27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37" idx="4"/>
              <a:endCxn id="210" idx="0"/>
            </p:cNvCxnSpPr>
            <p:nvPr/>
          </p:nvCxnSpPr>
          <p:spPr>
            <a:xfrm rot="5400000">
              <a:off x="805631" y="2288641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57"/>
            <p:cNvSpPr>
              <a:spLocks noChangeArrowheads="1"/>
            </p:cNvSpPr>
            <p:nvPr/>
          </p:nvSpPr>
          <p:spPr bwMode="auto">
            <a:xfrm>
              <a:off x="3126987" y="216335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1492602" y="21788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60637" y="1461041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907253" y="1603678"/>
              <a:ext cx="2533220" cy="1983589"/>
              <a:chOff x="907253" y="1241728"/>
              <a:chExt cx="2533220" cy="1983589"/>
            </a:xfrm>
          </p:grpSpPr>
          <p:sp>
            <p:nvSpPr>
              <p:cNvPr id="232" name="Oval 57"/>
              <p:cNvSpPr>
                <a:spLocks noChangeArrowheads="1"/>
              </p:cNvSpPr>
              <p:nvPr/>
            </p:nvSpPr>
            <p:spPr bwMode="auto">
              <a:xfrm>
                <a:off x="1515788" y="24762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3" name="Oval 57"/>
              <p:cNvSpPr>
                <a:spLocks noChangeArrowheads="1"/>
              </p:cNvSpPr>
              <p:nvPr/>
            </p:nvSpPr>
            <p:spPr bwMode="auto">
              <a:xfrm>
                <a:off x="2717084" y="1241728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4" name="Oval 57"/>
              <p:cNvSpPr>
                <a:spLocks noChangeArrowheads="1"/>
              </p:cNvSpPr>
              <p:nvPr/>
            </p:nvSpPr>
            <p:spPr bwMode="auto">
              <a:xfrm>
                <a:off x="3263590" y="2377911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" name="Oval 57"/>
              <p:cNvSpPr>
                <a:spLocks noChangeArrowheads="1"/>
              </p:cNvSpPr>
              <p:nvPr/>
            </p:nvSpPr>
            <p:spPr bwMode="auto">
              <a:xfrm>
                <a:off x="2463177" y="3048647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6" name="Oval 57"/>
              <p:cNvSpPr>
                <a:spLocks noChangeArrowheads="1"/>
              </p:cNvSpPr>
              <p:nvPr/>
            </p:nvSpPr>
            <p:spPr bwMode="auto">
              <a:xfrm>
                <a:off x="907253" y="272910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1035403" y="1509435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8" name="Oval 57"/>
              <p:cNvSpPr>
                <a:spLocks noChangeArrowheads="1"/>
              </p:cNvSpPr>
              <p:nvPr/>
            </p:nvSpPr>
            <p:spPr bwMode="auto">
              <a:xfrm>
                <a:off x="2325731" y="1724381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9" name="Oval 57"/>
              <p:cNvSpPr>
                <a:spLocks noChangeArrowheads="1"/>
              </p:cNvSpPr>
              <p:nvPr/>
            </p:nvSpPr>
            <p:spPr bwMode="auto">
              <a:xfrm>
                <a:off x="2363831" y="1772006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7243013" y="32084"/>
            <a:ext cx="1379623" cy="1041858"/>
            <a:chOff x="1727439" y="2170405"/>
            <a:chExt cx="2996963" cy="2263234"/>
          </a:xfrm>
        </p:grpSpPr>
        <p:cxnSp>
          <p:nvCxnSpPr>
            <p:cNvPr id="243" name="Straight Connector 242"/>
            <p:cNvCxnSpPr>
              <a:stCxn id="274" idx="4"/>
              <a:endCxn id="282" idx="0"/>
            </p:cNvCxnSpPr>
            <p:nvPr/>
          </p:nvCxnSpPr>
          <p:spPr bwMode="auto">
            <a:xfrm>
              <a:off x="4282231" y="3068438"/>
              <a:ext cx="136603" cy="439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89" idx="6"/>
              <a:endCxn id="274" idx="2"/>
            </p:cNvCxnSpPr>
            <p:nvPr/>
          </p:nvCxnSpPr>
          <p:spPr bwMode="auto">
            <a:xfrm>
              <a:off x="3635353" y="2896071"/>
              <a:ext cx="558436" cy="84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84" idx="3"/>
              <a:endCxn id="259" idx="7"/>
            </p:cNvCxnSpPr>
            <p:nvPr/>
          </p:nvCxnSpPr>
          <p:spPr bwMode="auto">
            <a:xfrm rot="5400000">
              <a:off x="3694752" y="3937147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58" idx="7"/>
              <a:endCxn id="285" idx="3"/>
            </p:cNvCxnSpPr>
            <p:nvPr/>
          </p:nvCxnSpPr>
          <p:spPr bwMode="auto">
            <a:xfrm flipV="1">
              <a:off x="2733569" y="3467656"/>
              <a:ext cx="307532" cy="124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58" idx="4"/>
              <a:endCxn id="257" idx="0"/>
            </p:cNvCxnSpPr>
            <p:nvPr/>
          </p:nvCxnSpPr>
          <p:spPr bwMode="auto">
            <a:xfrm rot="5400000">
              <a:off x="2482279" y="3863199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81" idx="5"/>
              <a:endCxn id="258" idx="2"/>
            </p:cNvCxnSpPr>
            <p:nvPr/>
          </p:nvCxnSpPr>
          <p:spPr bwMode="auto">
            <a:xfrm rot="16200000" flipH="1">
              <a:off x="2286175" y="3358520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81" idx="4"/>
              <a:endCxn id="260" idx="0"/>
            </p:cNvCxnSpPr>
            <p:nvPr/>
          </p:nvCxnSpPr>
          <p:spPr bwMode="auto">
            <a:xfrm rot="5400000">
              <a:off x="1926987" y="3633431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60" idx="5"/>
              <a:endCxn id="257" idx="2"/>
            </p:cNvCxnSpPr>
            <p:nvPr/>
          </p:nvCxnSpPr>
          <p:spPr bwMode="auto">
            <a:xfrm rot="16200000" flipH="1">
              <a:off x="2241402" y="3853894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57" idx="5"/>
              <a:endCxn id="264" idx="2"/>
            </p:cNvCxnSpPr>
            <p:nvPr/>
          </p:nvCxnSpPr>
          <p:spPr bwMode="auto">
            <a:xfrm rot="16200000" flipH="1">
              <a:off x="2785232" y="4065333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64" idx="6"/>
              <a:endCxn id="259" idx="2"/>
            </p:cNvCxnSpPr>
            <p:nvPr/>
          </p:nvCxnSpPr>
          <p:spPr bwMode="auto">
            <a:xfrm flipV="1">
              <a:off x="3164526" y="4227347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90" idx="6"/>
              <a:endCxn id="289" idx="2"/>
            </p:cNvCxnSpPr>
            <p:nvPr/>
          </p:nvCxnSpPr>
          <p:spPr bwMode="auto">
            <a:xfrm flipV="1">
              <a:off x="2809769" y="2896071"/>
              <a:ext cx="502790" cy="994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90" idx="5"/>
              <a:endCxn id="285" idx="1"/>
            </p:cNvCxnSpPr>
            <p:nvPr/>
          </p:nvCxnSpPr>
          <p:spPr bwMode="auto">
            <a:xfrm>
              <a:off x="2762343" y="3109918"/>
              <a:ext cx="278758" cy="17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90" idx="4"/>
              <a:endCxn id="258" idx="0"/>
            </p:cNvCxnSpPr>
            <p:nvPr/>
          </p:nvCxnSpPr>
          <p:spPr bwMode="auto">
            <a:xfrm>
              <a:off x="2647846" y="3157287"/>
              <a:ext cx="23186" cy="409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89" idx="5"/>
              <a:endCxn id="283" idx="1"/>
            </p:cNvCxnSpPr>
            <p:nvPr/>
          </p:nvCxnSpPr>
          <p:spPr bwMode="auto">
            <a:xfrm>
              <a:off x="3588081" y="3010060"/>
              <a:ext cx="221507" cy="258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57"/>
            <p:cNvSpPr>
              <a:spLocks noChangeArrowheads="1"/>
            </p:cNvSpPr>
            <p:nvPr/>
          </p:nvSpPr>
          <p:spPr bwMode="auto">
            <a:xfrm>
              <a:off x="2520785" y="405195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8" name="Oval 57"/>
            <p:cNvSpPr>
              <a:spLocks noChangeArrowheads="1"/>
            </p:cNvSpPr>
            <p:nvPr/>
          </p:nvSpPr>
          <p:spPr bwMode="auto">
            <a:xfrm>
              <a:off x="2582590" y="35665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9" name="Oval 57"/>
            <p:cNvSpPr>
              <a:spLocks noChangeArrowheads="1"/>
            </p:cNvSpPr>
            <p:nvPr/>
          </p:nvSpPr>
          <p:spPr bwMode="auto">
            <a:xfrm>
              <a:off x="3529979" y="413901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0" name="Oval 57"/>
            <p:cNvSpPr>
              <a:spLocks noChangeArrowheads="1"/>
            </p:cNvSpPr>
            <p:nvPr/>
          </p:nvSpPr>
          <p:spPr bwMode="auto">
            <a:xfrm>
              <a:off x="1974055" y="38194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61" name="Straight Connector 260"/>
            <p:cNvCxnSpPr>
              <a:stCxn id="265" idx="3"/>
              <a:endCxn id="264" idx="7"/>
            </p:cNvCxnSpPr>
            <p:nvPr/>
          </p:nvCxnSpPr>
          <p:spPr bwMode="auto">
            <a:xfrm rot="5400000">
              <a:off x="3059651" y="3919300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2" name="Group 261"/>
            <p:cNvGrpSpPr/>
            <p:nvPr/>
          </p:nvGrpSpPr>
          <p:grpSpPr>
            <a:xfrm>
              <a:off x="3220413" y="3383446"/>
              <a:ext cx="589175" cy="329902"/>
              <a:chOff x="1646411" y="5015799"/>
              <a:chExt cx="589175" cy="329902"/>
            </a:xfrm>
          </p:grpSpPr>
          <p:cxnSp>
            <p:nvCxnSpPr>
              <p:cNvPr id="291" name="Straight Connector 290"/>
              <p:cNvCxnSpPr>
                <a:stCxn id="283" idx="3"/>
                <a:endCxn id="265" idx="7"/>
              </p:cNvCxnSpPr>
              <p:nvPr/>
            </p:nvCxnSpPr>
            <p:spPr bwMode="auto">
              <a:xfrm flipH="1">
                <a:off x="1915698" y="5015799"/>
                <a:ext cx="319888" cy="329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stCxn id="285" idx="5"/>
                <a:endCxn id="265" idx="1"/>
              </p:cNvCxnSpPr>
              <p:nvPr/>
            </p:nvCxnSpPr>
            <p:spPr bwMode="auto">
              <a:xfrm>
                <a:off x="1646411" y="5100009"/>
                <a:ext cx="144212" cy="245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Connector 262"/>
            <p:cNvCxnSpPr>
              <a:stCxn id="265" idx="6"/>
              <a:endCxn id="284" idx="2"/>
            </p:cNvCxnSpPr>
            <p:nvPr/>
          </p:nvCxnSpPr>
          <p:spPr bwMode="auto">
            <a:xfrm>
              <a:off x="3515604" y="3775811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val 57"/>
            <p:cNvSpPr>
              <a:spLocks noChangeArrowheads="1"/>
            </p:cNvSpPr>
            <p:nvPr/>
          </p:nvSpPr>
          <p:spPr bwMode="auto">
            <a:xfrm>
              <a:off x="3001680" y="4200456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5" name="Oval 57"/>
            <p:cNvSpPr>
              <a:spLocks noChangeArrowheads="1"/>
            </p:cNvSpPr>
            <p:nvPr/>
          </p:nvSpPr>
          <p:spPr bwMode="auto">
            <a:xfrm>
              <a:off x="3338721" y="368747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66" name="Straight Connector 265"/>
            <p:cNvCxnSpPr>
              <a:stCxn id="286" idx="6"/>
              <a:endCxn id="268" idx="2"/>
            </p:cNvCxnSpPr>
            <p:nvPr/>
          </p:nvCxnSpPr>
          <p:spPr bwMode="auto">
            <a:xfrm>
              <a:off x="3145476" y="2336395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69" idx="6"/>
              <a:endCxn id="286" idx="2"/>
            </p:cNvCxnSpPr>
            <p:nvPr/>
          </p:nvCxnSpPr>
          <p:spPr bwMode="auto">
            <a:xfrm flipV="1">
              <a:off x="2279088" y="2336395"/>
              <a:ext cx="703542" cy="351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57"/>
            <p:cNvSpPr>
              <a:spLocks noChangeArrowheads="1"/>
            </p:cNvSpPr>
            <p:nvPr/>
          </p:nvSpPr>
          <p:spPr bwMode="auto">
            <a:xfrm>
              <a:off x="3783886" y="233209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9" name="Oval 57"/>
            <p:cNvSpPr>
              <a:spLocks noChangeArrowheads="1"/>
            </p:cNvSpPr>
            <p:nvPr/>
          </p:nvSpPr>
          <p:spPr bwMode="auto">
            <a:xfrm>
              <a:off x="2102205" y="2599799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0" name="Straight Connector 269"/>
            <p:cNvCxnSpPr>
              <a:stCxn id="274" idx="1"/>
              <a:endCxn id="268" idx="5"/>
            </p:cNvCxnSpPr>
            <p:nvPr/>
          </p:nvCxnSpPr>
          <p:spPr>
            <a:xfrm rot="16200000" flipV="1">
              <a:off x="3859903" y="2557851"/>
              <a:ext cx="434752" cy="28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69" idx="5"/>
              <a:endCxn id="290" idx="1"/>
            </p:cNvCxnSpPr>
            <p:nvPr/>
          </p:nvCxnSpPr>
          <p:spPr>
            <a:xfrm>
              <a:off x="2253184" y="2750596"/>
              <a:ext cx="280165" cy="130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89" idx="7"/>
              <a:endCxn id="268" idx="3"/>
            </p:cNvCxnSpPr>
            <p:nvPr/>
          </p:nvCxnSpPr>
          <p:spPr>
            <a:xfrm flipV="1">
              <a:off x="3588081" y="2482889"/>
              <a:ext cx="221709" cy="299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69" idx="4"/>
              <a:endCxn id="281" idx="0"/>
            </p:cNvCxnSpPr>
            <p:nvPr/>
          </p:nvCxnSpPr>
          <p:spPr>
            <a:xfrm rot="5400000">
              <a:off x="1872433" y="3017055"/>
              <a:ext cx="558801" cy="77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57"/>
            <p:cNvSpPr>
              <a:spLocks noChangeArrowheads="1"/>
            </p:cNvSpPr>
            <p:nvPr/>
          </p:nvSpPr>
          <p:spPr bwMode="auto">
            <a:xfrm>
              <a:off x="4193789" y="289176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727439" y="2170405"/>
              <a:ext cx="2996963" cy="2263234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>
              <a:stCxn id="284" idx="0"/>
              <a:endCxn id="283" idx="4"/>
            </p:cNvCxnSpPr>
            <p:nvPr/>
          </p:nvCxnSpPr>
          <p:spPr bwMode="auto">
            <a:xfrm rot="16200000" flipV="1">
              <a:off x="3721191" y="3553237"/>
              <a:ext cx="404844" cy="11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85" idx="7"/>
              <a:endCxn id="289" idx="3"/>
            </p:cNvCxnSpPr>
            <p:nvPr/>
          </p:nvCxnSpPr>
          <p:spPr bwMode="auto">
            <a:xfrm flipV="1">
              <a:off x="3220413" y="3010060"/>
              <a:ext cx="139418" cy="278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82" idx="3"/>
              <a:endCxn id="284" idx="7"/>
            </p:cNvCxnSpPr>
            <p:nvPr/>
          </p:nvCxnSpPr>
          <p:spPr bwMode="auto">
            <a:xfrm flipH="1">
              <a:off x="4037638" y="3590787"/>
              <a:ext cx="346978" cy="245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81" idx="7"/>
              <a:endCxn id="290" idx="3"/>
            </p:cNvCxnSpPr>
            <p:nvPr/>
          </p:nvCxnSpPr>
          <p:spPr bwMode="auto">
            <a:xfrm flipV="1">
              <a:off x="2170594" y="3109918"/>
              <a:ext cx="362755" cy="249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85" idx="6"/>
              <a:endCxn id="283" idx="2"/>
            </p:cNvCxnSpPr>
            <p:nvPr/>
          </p:nvCxnSpPr>
          <p:spPr bwMode="auto">
            <a:xfrm flipV="1">
              <a:off x="3257550" y="3325941"/>
              <a:ext cx="528190" cy="521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57"/>
            <p:cNvSpPr>
              <a:spLocks noChangeArrowheads="1"/>
            </p:cNvSpPr>
            <p:nvPr/>
          </p:nvSpPr>
          <p:spPr bwMode="auto">
            <a:xfrm>
              <a:off x="2031596" y="3335270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2" name="Oval 57"/>
            <p:cNvSpPr>
              <a:spLocks noChangeArrowheads="1"/>
            </p:cNvSpPr>
            <p:nvPr/>
          </p:nvSpPr>
          <p:spPr bwMode="auto">
            <a:xfrm>
              <a:off x="4370442" y="3508277"/>
              <a:ext cx="96784" cy="966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3" name="Oval 57"/>
            <p:cNvSpPr>
              <a:spLocks noChangeArrowheads="1"/>
            </p:cNvSpPr>
            <p:nvPr/>
          </p:nvSpPr>
          <p:spPr bwMode="auto">
            <a:xfrm>
              <a:off x="3785740" y="324461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4" name="Oval 57"/>
            <p:cNvSpPr>
              <a:spLocks noChangeArrowheads="1"/>
            </p:cNvSpPr>
            <p:nvPr/>
          </p:nvSpPr>
          <p:spPr bwMode="auto">
            <a:xfrm>
              <a:off x="3898640" y="38121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5" name="Oval 57"/>
            <p:cNvSpPr>
              <a:spLocks noChangeArrowheads="1"/>
            </p:cNvSpPr>
            <p:nvPr/>
          </p:nvSpPr>
          <p:spPr bwMode="auto">
            <a:xfrm>
              <a:off x="3003964" y="3251465"/>
              <a:ext cx="253586" cy="25328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86" name="Oval 285"/>
            <p:cNvSpPr>
              <a:spLocks noChangeArrowheads="1"/>
            </p:cNvSpPr>
            <p:nvPr/>
          </p:nvSpPr>
          <p:spPr bwMode="auto">
            <a:xfrm>
              <a:off x="2982630" y="225506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87" name="Straight Connector 286"/>
            <p:cNvCxnSpPr>
              <a:stCxn id="286" idx="3"/>
              <a:endCxn id="290" idx="7"/>
            </p:cNvCxnSpPr>
            <p:nvPr/>
          </p:nvCxnSpPr>
          <p:spPr>
            <a:xfrm flipH="1">
              <a:off x="2762343" y="2393900"/>
              <a:ext cx="244135" cy="4873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86" idx="5"/>
              <a:endCxn id="289" idx="1"/>
            </p:cNvCxnSpPr>
            <p:nvPr/>
          </p:nvCxnSpPr>
          <p:spPr>
            <a:xfrm>
              <a:off x="3121628" y="2393900"/>
              <a:ext cx="238203" cy="388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Oval 57"/>
            <p:cNvSpPr>
              <a:spLocks noChangeArrowheads="1"/>
            </p:cNvSpPr>
            <p:nvPr/>
          </p:nvSpPr>
          <p:spPr bwMode="auto">
            <a:xfrm>
              <a:off x="3312560" y="2734866"/>
              <a:ext cx="322794" cy="32240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0" name="Oval 57"/>
            <p:cNvSpPr>
              <a:spLocks noChangeArrowheads="1"/>
            </p:cNvSpPr>
            <p:nvPr/>
          </p:nvSpPr>
          <p:spPr bwMode="auto">
            <a:xfrm>
              <a:off x="2485923" y="2833833"/>
              <a:ext cx="323846" cy="3234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93" name="TextBox 292"/>
          <p:cNvSpPr txBox="1"/>
          <p:nvPr/>
        </p:nvSpPr>
        <p:spPr>
          <a:xfrm>
            <a:off x="3176338" y="0"/>
            <a:ext cx="28234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Estimating category size |</a:t>
            </a:r>
            <a:r>
              <a:rPr lang="en-US" sz="2800" i="1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|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33549</TotalTime>
  <Words>698</Words>
  <Application>Microsoft Office PowerPoint</Application>
  <PresentationFormat>On-screen Show (4:3)</PresentationFormat>
  <Paragraphs>241</Paragraphs>
  <Slides>27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Image</vt:lpstr>
      <vt:lpstr>Coarse-Grained Topology Estimation via Graph Sampling</vt:lpstr>
      <vt:lpstr>Coarse-grained topology</vt:lpstr>
      <vt:lpstr>Coarse-grained topology</vt:lpstr>
      <vt:lpstr>Coarse-grained topology</vt:lpstr>
      <vt:lpstr>Slide 5</vt:lpstr>
      <vt:lpstr>Coarse-grained topology from a sample</vt:lpstr>
      <vt:lpstr>Coarse-grained topology from a sample</vt:lpstr>
      <vt:lpstr>UIS</vt:lpstr>
      <vt:lpstr>UIS</vt:lpstr>
      <vt:lpstr>UIS</vt:lpstr>
      <vt:lpstr>UIS</vt:lpstr>
      <vt:lpstr>UIS</vt:lpstr>
      <vt:lpstr>UIS</vt:lpstr>
      <vt:lpstr>UIS</vt:lpstr>
      <vt:lpstr>UIS</vt:lpstr>
      <vt:lpstr>Estimators</vt:lpstr>
      <vt:lpstr>Performance evaluation</vt:lpstr>
      <vt:lpstr>Fully known graph</vt:lpstr>
      <vt:lpstr>Online graph</vt:lpstr>
      <vt:lpstr>geosocialmap.com</vt:lpstr>
      <vt:lpstr>Slide 21</vt:lpstr>
      <vt:lpstr>Slide 22</vt:lpstr>
      <vt:lpstr>Slide 23</vt:lpstr>
      <vt:lpstr> geosocialmap.com</vt:lpstr>
      <vt:lpstr> geosocialmap.com</vt:lpstr>
      <vt:lpstr>Slide 26</vt:lpstr>
      <vt:lpstr>Summary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Maciej</dc:creator>
  <cp:lastModifiedBy>Maciej</cp:lastModifiedBy>
  <cp:revision>565</cp:revision>
  <dcterms:created xsi:type="dcterms:W3CDTF">2011-01-22T00:38:52Z</dcterms:created>
  <dcterms:modified xsi:type="dcterms:W3CDTF">2012-08-17T22:05:03Z</dcterms:modified>
</cp:coreProperties>
</file>