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55" r:id="rId2"/>
    <p:sldId id="357" r:id="rId3"/>
    <p:sldId id="359" r:id="rId4"/>
    <p:sldId id="379" r:id="rId5"/>
    <p:sldId id="380" r:id="rId6"/>
    <p:sldId id="381" r:id="rId7"/>
    <p:sldId id="382" r:id="rId8"/>
    <p:sldId id="276" r:id="rId9"/>
    <p:sldId id="422" r:id="rId10"/>
    <p:sldId id="389" r:id="rId11"/>
    <p:sldId id="383" r:id="rId12"/>
    <p:sldId id="412" r:id="rId13"/>
    <p:sldId id="384" r:id="rId14"/>
    <p:sldId id="406" r:id="rId15"/>
    <p:sldId id="397" r:id="rId16"/>
    <p:sldId id="398" r:id="rId17"/>
    <p:sldId id="396" r:id="rId18"/>
    <p:sldId id="393" r:id="rId19"/>
    <p:sldId id="394" r:id="rId20"/>
    <p:sldId id="404" r:id="rId21"/>
    <p:sldId id="376" r:id="rId22"/>
    <p:sldId id="309" r:id="rId23"/>
    <p:sldId id="305" r:id="rId24"/>
    <p:sldId id="306" r:id="rId25"/>
    <p:sldId id="409" r:id="rId26"/>
    <p:sldId id="307" r:id="rId27"/>
    <p:sldId id="311" r:id="rId28"/>
    <p:sldId id="312" r:id="rId29"/>
    <p:sldId id="420" r:id="rId30"/>
    <p:sldId id="425" r:id="rId31"/>
    <p:sldId id="418" r:id="rId32"/>
    <p:sldId id="419" r:id="rId33"/>
    <p:sldId id="403" r:id="rId34"/>
    <p:sldId id="401" r:id="rId35"/>
    <p:sldId id="291" r:id="rId36"/>
    <p:sldId id="372" r:id="rId37"/>
    <p:sldId id="415" r:id="rId38"/>
    <p:sldId id="414" r:id="rId39"/>
    <p:sldId id="41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2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1" autoAdjust="0"/>
    <p:restoredTop sz="80235" autoAdjust="0"/>
  </p:normalViewPr>
  <p:slideViewPr>
    <p:cSldViewPr snapToGrid="0">
      <p:cViewPr varScale="1">
        <p:scale>
          <a:sx n="75" d="100"/>
          <a:sy n="75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6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8E756-A7E5-4334-A3DD-55D8C7F8C2D2}" type="datetimeFigureOut">
              <a:rPr lang="en-US" smtClean="0"/>
              <a:pPr/>
              <a:t>11-Jun-11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DB47-F662-4205-A3B0-027FEC6FB6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E0C98-C200-439E-89B2-D1F27EB8D628}" type="datetimeFigureOut">
              <a:rPr lang="en-US" smtClean="0"/>
              <a:pPr/>
              <a:t>11-Jun-11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F50FA-0144-4D80-85CA-35CCE89E7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Tradeoff –</a:t>
            </a:r>
            <a:r>
              <a:rPr lang="en-US" baseline="0" dirty="0" smtClean="0"/>
              <a:t> already optimal weights for convergence (FMMC) is difficult (requires knowledge of the full graph)</a:t>
            </a:r>
            <a:endParaRPr lang="en-US" dirty="0" smtClean="0"/>
          </a:p>
          <a:p>
            <a:r>
              <a:rPr lang="en-US" dirty="0" smtClean="0"/>
              <a:t>Weight of a node is a sum of edge weights</a:t>
            </a:r>
          </a:p>
          <a:p>
            <a:r>
              <a:rPr lang="en-US" dirty="0" smtClean="0"/>
              <a:t>Two</a:t>
            </a:r>
            <a:r>
              <a:rPr lang="en-US" baseline="0" dirty="0" smtClean="0"/>
              <a:t> main issues: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Stratification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Quick convergence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* pilot RW actually estimates the </a:t>
            </a:r>
            <a:r>
              <a:rPr lang="en-US" sz="1200" i="1" dirty="0" smtClean="0"/>
              <a:t>relative</a:t>
            </a:r>
            <a:r>
              <a:rPr lang="en-US" sz="1200" dirty="0" smtClean="0"/>
              <a:t> volume  f^{</a:t>
            </a:r>
            <a:r>
              <a:rPr lang="en-US" sz="1200" dirty="0" err="1" smtClean="0"/>
              <a:t>vol</a:t>
            </a:r>
            <a:r>
              <a:rPr lang="en-US" sz="1200" dirty="0" smtClean="0"/>
              <a:t>}, which is enough, because if all edge weights are multiplied by</a:t>
            </a:r>
            <a:r>
              <a:rPr lang="en-US" sz="1200" baseline="0" dirty="0" smtClean="0"/>
              <a:t> a constant C then the WRW transition probabilities remain exactly the same.</a:t>
            </a:r>
            <a:endParaRPr lang="en-US" dirty="0" smtClean="0"/>
          </a:p>
          <a:p>
            <a:r>
              <a:rPr lang="en-US" dirty="0" smtClean="0"/>
              <a:t>This is still very general, but probably more details cannot fit in this presentation. </a:t>
            </a:r>
          </a:p>
          <a:p>
            <a:r>
              <a:rPr lang="en-US" dirty="0" smtClean="0"/>
              <a:t>Again, I would show it piece by piece (here row by row)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still very general, but probably more details cannot fit in this presentation. </a:t>
            </a:r>
          </a:p>
          <a:p>
            <a:r>
              <a:rPr lang="en-US" dirty="0" smtClean="0"/>
              <a:t>Again, I would show it piece by piece (here row by row)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still very general, but probably more details cannot fit in this presentation. </a:t>
            </a:r>
          </a:p>
          <a:p>
            <a:r>
              <a:rPr lang="en-US" dirty="0" smtClean="0"/>
              <a:t>Again, I would show it piece by piece (here row by row)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still very general, but probably more details cannot fit in this presentation. </a:t>
            </a:r>
          </a:p>
          <a:p>
            <a:r>
              <a:rPr lang="en-US" dirty="0" smtClean="0"/>
              <a:t>Again, I would show it piece by piece (here row by row)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still very general, but probably more details cannot fit in this presentation. </a:t>
            </a:r>
          </a:p>
          <a:p>
            <a:r>
              <a:rPr lang="en-US" dirty="0" smtClean="0"/>
              <a:t>Again, I would show it piece by piece (here row by row)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NRMSE – normalized root MSE,   </a:t>
            </a:r>
          </a:p>
          <a:p>
            <a:r>
              <a:rPr lang="en-US" dirty="0" smtClean="0"/>
              <a:t>Average NRMSE – normalized over all colleges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B2CEF-F6B4-4208-BA02-BA7EB5E548F6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still very general, but probably more details cannot fit in this presentation. </a:t>
            </a:r>
          </a:p>
          <a:p>
            <a:r>
              <a:rPr lang="en-US" dirty="0" smtClean="0"/>
              <a:t>Again, I would show it piece by piece (here row by row)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still very general, but probably more details cannot fit in this presentation. </a:t>
            </a:r>
          </a:p>
          <a:p>
            <a:r>
              <a:rPr lang="en-US" dirty="0" smtClean="0"/>
              <a:t>Again, I would show it piece by piece (here row by row)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still very general, but probably more details cannot fit in this presentation. </a:t>
            </a:r>
          </a:p>
          <a:p>
            <a:r>
              <a:rPr lang="en-US" dirty="0" smtClean="0"/>
              <a:t>Again, I would show it piece by piece (here row by row)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still very general, but probably more details cannot fit in this presentation. </a:t>
            </a:r>
          </a:p>
          <a:p>
            <a:r>
              <a:rPr lang="en-US" dirty="0" smtClean="0"/>
              <a:t>Again, I would show it piece by piece (here row by row)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still very general, but probably more details cannot fit in this presentation. </a:t>
            </a:r>
          </a:p>
          <a:p>
            <a:r>
              <a:rPr lang="en-US" dirty="0" smtClean="0"/>
              <a:t>Again, I would show it piece by piece (here row by row)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still very general, but probably more details cannot fit in this presentation. </a:t>
            </a:r>
          </a:p>
          <a:p>
            <a:r>
              <a:rPr lang="en-US" dirty="0" smtClean="0"/>
              <a:t>Again, I would show it piece by piece (here row by row)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en-US" sz="1200" dirty="0" smtClean="0">
                <a:latin typeface="+mn-lt"/>
              </a:rPr>
              <a:t>“resolution” of our system</a:t>
            </a:r>
          </a:p>
          <a:p>
            <a:pPr marL="228600" indent="-228600"/>
            <a:r>
              <a:rPr lang="en-US" sz="1200" dirty="0" smtClean="0">
                <a:latin typeface="+mn-lt"/>
              </a:rPr>
              <a:t>Gamma compared to the edge weights of the largest category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D4F3-A6FD-42C4-990C-E7AC8A624D36}" type="datetimeFigureOut">
              <a:rPr lang="en-US"/>
              <a:pPr>
                <a:defRPr/>
              </a:pPr>
              <a:t>11-Jun-11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7B05-A3EB-416B-97E7-519BEBC01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4318-3455-4D95-87CC-F86CDE527241}" type="datetimeFigureOut">
              <a:rPr lang="en-US"/>
              <a:pPr>
                <a:defRPr/>
              </a:pPr>
              <a:t>11-Jun-11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B58C-D2B8-4A5F-994E-6244AA304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BA71-9AF4-4099-B6D2-6E8281E99FC3}" type="datetimeFigureOut">
              <a:rPr lang="en-US"/>
              <a:pPr>
                <a:defRPr/>
              </a:pPr>
              <a:t>11-Jun-11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1CD3-E606-4643-9EE8-193DD47B1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B74E-BDF8-4809-B534-FFC151CCEB82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3A9A8-9C66-42FC-B7FB-B7F01757AD79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6A24-33A2-453B-964F-64FCA73E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0105-2458-4A96-9A83-DC926974686C}" type="datetimeFigureOut">
              <a:rPr lang="en-US"/>
              <a:pPr>
                <a:defRPr/>
              </a:pPr>
              <a:t>11-Jun-11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DBA8-EA1F-443F-909D-C7622D834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E336-27DA-413F-8FC3-81AD59AAA033}" type="datetimeFigureOut">
              <a:rPr lang="en-US"/>
              <a:pPr>
                <a:defRPr/>
              </a:pPr>
              <a:t>11-Jun-11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CD75-78CC-4B11-812B-66CC30A70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EF25-2CCB-4850-B576-018DCEF2194F}" type="datetimeFigureOut">
              <a:rPr lang="en-US"/>
              <a:pPr>
                <a:defRPr/>
              </a:pPr>
              <a:t>11-Jun-11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C516-166D-46E9-B1FE-F7868BE32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B095-4B1B-44E1-AB01-B242C6A3950D}" type="datetimeFigureOut">
              <a:rPr lang="en-US"/>
              <a:pPr>
                <a:defRPr/>
              </a:pPr>
              <a:t>11-Jun-11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0698-FAAB-4BF9-8655-A8000566C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4BC9-2042-4F76-BB0B-A1AF66A2C41C}" type="datetimeFigureOut">
              <a:rPr lang="en-US"/>
              <a:pPr>
                <a:defRPr/>
              </a:pPr>
              <a:t>11-Jun-11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A6FC-E70A-4654-8B7D-6824CC179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917A-E885-44C0-B335-D99B27E50929}" type="datetimeFigureOut">
              <a:rPr lang="en-US"/>
              <a:pPr>
                <a:defRPr/>
              </a:pPr>
              <a:t>11-Jun-11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053E-CB19-483C-8866-E9F50CA23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A38E-E904-4029-A6B3-8B94B3F69F88}" type="datetimeFigureOut">
              <a:rPr lang="en-US"/>
              <a:pPr>
                <a:defRPr/>
              </a:pPr>
              <a:t>11-Jun-11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0012-D112-4AA7-9B2E-D0F51663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F6DE3C-F52F-4659-9CA4-5CF047E110E3}" type="datetimeFigureOut">
              <a:rPr lang="en-US"/>
              <a:pPr>
                <a:defRPr/>
              </a:pPr>
              <a:t>11-Jun-11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D38228-E9EC-44B9-8CE5-4E3FB34AF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eosocialmap.com/" TargetMode="External"/><Relationship Id="rId2" Type="http://schemas.openxmlformats.org/officeDocument/2006/relationships/hyperlink" Target="http://odysseas.calit2.uci.edu/osn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50A8BB-DA04-4AC4-B0D9-21AF8BDD2A9A}" type="slidenum">
              <a:rPr lang="fr-CH" smtClean="0"/>
              <a:pPr/>
              <a:t>1</a:t>
            </a:fld>
            <a:endParaRPr lang="fr-CH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37127"/>
            <a:ext cx="9143999" cy="1876425"/>
          </a:xfrm>
        </p:spPr>
        <p:txBody>
          <a:bodyPr/>
          <a:lstStyle/>
          <a:p>
            <a:r>
              <a:rPr lang="en-US" sz="3600" dirty="0" smtClean="0"/>
              <a:t>Walking on a Graph with a Magnifying Glass</a:t>
            </a:r>
            <a:br>
              <a:rPr lang="en-US" sz="3600" dirty="0" smtClean="0"/>
            </a:br>
            <a:r>
              <a:rPr lang="en-US" sz="2800" dirty="0" smtClean="0"/>
              <a:t>Stratified Sampling via Weighted Random Walks</a:t>
            </a:r>
            <a:endParaRPr lang="fr-CH" sz="24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69950" y="3652880"/>
            <a:ext cx="7507288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fr-CH" sz="2400" b="1" dirty="0"/>
              <a:t>Maciej </a:t>
            </a:r>
            <a:r>
              <a:rPr lang="fr-CH" sz="2400" b="1" dirty="0" smtClean="0"/>
              <a:t>Kurant</a:t>
            </a:r>
          </a:p>
          <a:p>
            <a:pPr algn="ctr">
              <a:spcBef>
                <a:spcPct val="10000"/>
              </a:spcBef>
            </a:pPr>
            <a:r>
              <a:rPr lang="fr-CH" sz="2400" dirty="0" smtClean="0"/>
              <a:t>Minas Gjoka, Carter T. </a:t>
            </a:r>
            <a:r>
              <a:rPr lang="fr-CH" sz="2400" dirty="0" err="1" smtClean="0"/>
              <a:t>Butts</a:t>
            </a:r>
            <a:r>
              <a:rPr lang="fr-CH" sz="2400" dirty="0" smtClean="0"/>
              <a:t>, Athina Markopoulou</a:t>
            </a:r>
          </a:p>
          <a:p>
            <a:pPr algn="ctr">
              <a:spcBef>
                <a:spcPct val="10000"/>
              </a:spcBef>
            </a:pPr>
            <a:r>
              <a:rPr lang="fr-CH" sz="2400" i="1" dirty="0" err="1" smtClean="0"/>
              <a:t>University</a:t>
            </a:r>
            <a:r>
              <a:rPr lang="fr-CH" sz="2400" i="1" dirty="0" smtClean="0"/>
              <a:t> of </a:t>
            </a:r>
            <a:r>
              <a:rPr lang="fr-CH" sz="2400" i="1" dirty="0" err="1" smtClean="0"/>
              <a:t>California</a:t>
            </a:r>
            <a:r>
              <a:rPr lang="fr-CH" sz="2400" i="1" dirty="0" smtClean="0"/>
              <a:t>, Irvine</a:t>
            </a:r>
            <a:endParaRPr lang="fr-CH" sz="2400" i="1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0" y="6550223"/>
            <a:ext cx="7890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SIGMETRICS 2011, June 11th, San Jose</a:t>
            </a:r>
            <a:endParaRPr lang="en-US" sz="14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409825" y="696968"/>
            <a:ext cx="928688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472113" y="696968"/>
            <a:ext cx="928688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562" name="Picture 2" descr="C:\Users\Maciej\Desktop\Silly-Walk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27" y="-609600"/>
            <a:ext cx="7624073" cy="2248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81000" y="275502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W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hat if the nodes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equally important in our measurement?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6"/>
          <p:cNvGrpSpPr/>
          <p:nvPr/>
        </p:nvGrpSpPr>
        <p:grpSpPr>
          <a:xfrm>
            <a:off x="1491734" y="1159806"/>
            <a:ext cx="2533220" cy="1548361"/>
            <a:chOff x="469005" y="826866"/>
            <a:chExt cx="2679452" cy="1637741"/>
          </a:xfrm>
        </p:grpSpPr>
        <p:sp>
          <p:nvSpPr>
            <p:cNvPr id="27" name="Oval 57"/>
            <p:cNvSpPr>
              <a:spLocks noChangeArrowheads="1"/>
            </p:cNvSpPr>
            <p:nvPr/>
          </p:nvSpPr>
          <p:spPr bwMode="auto">
            <a:xfrm>
              <a:off x="1047296" y="2135491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57"/>
            <p:cNvSpPr>
              <a:spLocks noChangeArrowheads="1"/>
            </p:cNvSpPr>
            <p:nvPr/>
          </p:nvSpPr>
          <p:spPr bwMode="auto">
            <a:xfrm>
              <a:off x="529868" y="1377438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1112669" y="1622120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2961364" y="1518120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Oval 57"/>
            <p:cNvSpPr>
              <a:spLocks noChangeArrowheads="1"/>
            </p:cNvSpPr>
            <p:nvPr/>
          </p:nvSpPr>
          <p:spPr bwMode="auto">
            <a:xfrm>
              <a:off x="2114746" y="2227575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Oval 57"/>
            <p:cNvSpPr>
              <a:spLocks noChangeArrowheads="1"/>
            </p:cNvSpPr>
            <p:nvPr/>
          </p:nvSpPr>
          <p:spPr bwMode="auto">
            <a:xfrm>
              <a:off x="2816875" y="90833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57"/>
            <p:cNvSpPr>
              <a:spLocks noChangeArrowheads="1"/>
            </p:cNvSpPr>
            <p:nvPr/>
          </p:nvSpPr>
          <p:spPr bwMode="auto">
            <a:xfrm>
              <a:off x="469005" y="1889582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1969366" y="826866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1088144" y="92468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2385271" y="1281550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1555951" y="2292567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2504688" y="1881802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1912448" y="174997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57"/>
            <p:cNvSpPr>
              <a:spLocks noChangeArrowheads="1"/>
            </p:cNvSpPr>
            <p:nvPr/>
          </p:nvSpPr>
          <p:spPr bwMode="auto">
            <a:xfrm>
              <a:off x="1606355" y="1336726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166"/>
          <p:cNvGrpSpPr/>
          <p:nvPr/>
        </p:nvGrpSpPr>
        <p:grpSpPr>
          <a:xfrm>
            <a:off x="4496909" y="1114097"/>
            <a:ext cx="3161232" cy="1671146"/>
            <a:chOff x="4496909" y="1418897"/>
            <a:chExt cx="3161232" cy="1671146"/>
          </a:xfrm>
        </p:grpSpPr>
        <p:sp>
          <p:nvSpPr>
            <p:cNvPr id="24" name="Oval 57"/>
            <p:cNvSpPr>
              <a:spLocks noChangeArrowheads="1"/>
            </p:cNvSpPr>
            <p:nvPr/>
          </p:nvSpPr>
          <p:spPr bwMode="auto">
            <a:xfrm>
              <a:off x="5647930" y="2694405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auto">
            <a:xfrm>
              <a:off x="5709735" y="2209053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57"/>
            <p:cNvSpPr>
              <a:spLocks noChangeArrowheads="1"/>
            </p:cNvSpPr>
            <p:nvPr/>
          </p:nvSpPr>
          <p:spPr bwMode="auto">
            <a:xfrm>
              <a:off x="6657124" y="2781465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57"/>
            <p:cNvSpPr>
              <a:spLocks noChangeArrowheads="1"/>
            </p:cNvSpPr>
            <p:nvPr/>
          </p:nvSpPr>
          <p:spPr bwMode="auto">
            <a:xfrm>
              <a:off x="5686549" y="1549679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57"/>
            <p:cNvSpPr>
              <a:spLocks noChangeArrowheads="1"/>
            </p:cNvSpPr>
            <p:nvPr/>
          </p:nvSpPr>
          <p:spPr bwMode="auto">
            <a:xfrm>
              <a:off x="6912884" y="1887068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6176478" y="1939234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25825" y="1418897"/>
              <a:ext cx="2732316" cy="1671146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57"/>
            <p:cNvSpPr>
              <a:spLocks noChangeArrowheads="1"/>
            </p:cNvSpPr>
            <p:nvPr/>
          </p:nvSpPr>
          <p:spPr bwMode="auto">
            <a:xfrm>
              <a:off x="5158742" y="1977723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57"/>
            <p:cNvSpPr>
              <a:spLocks noChangeArrowheads="1"/>
            </p:cNvSpPr>
            <p:nvPr/>
          </p:nvSpPr>
          <p:spPr bwMode="auto">
            <a:xfrm>
              <a:off x="7457537" y="2110728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57"/>
            <p:cNvSpPr>
              <a:spLocks noChangeArrowheads="1"/>
            </p:cNvSpPr>
            <p:nvPr/>
          </p:nvSpPr>
          <p:spPr bwMode="auto">
            <a:xfrm>
              <a:off x="7320934" y="1534221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57"/>
            <p:cNvSpPr>
              <a:spLocks noChangeArrowheads="1"/>
            </p:cNvSpPr>
            <p:nvPr/>
          </p:nvSpPr>
          <p:spPr bwMode="auto">
            <a:xfrm>
              <a:off x="5101200" y="2461918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57"/>
            <p:cNvSpPr>
              <a:spLocks noChangeArrowheads="1"/>
            </p:cNvSpPr>
            <p:nvPr/>
          </p:nvSpPr>
          <p:spPr bwMode="auto">
            <a:xfrm>
              <a:off x="6519679" y="1457199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57"/>
            <p:cNvSpPr>
              <a:spLocks noChangeArrowheads="1"/>
            </p:cNvSpPr>
            <p:nvPr/>
          </p:nvSpPr>
          <p:spPr bwMode="auto">
            <a:xfrm>
              <a:off x="6128825" y="2842909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025784" y="2454563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6465867" y="2329928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2" name="Right Arrow 271"/>
            <p:cNvSpPr/>
            <p:nvPr/>
          </p:nvSpPr>
          <p:spPr>
            <a:xfrm>
              <a:off x="4496909" y="1899743"/>
              <a:ext cx="244366" cy="591207"/>
            </a:xfrm>
            <a:prstGeom prst="rightArrow">
              <a:avLst>
                <a:gd name="adj1" fmla="val 50000"/>
                <a:gd name="adj2" fmla="val 6290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Not all nodes are equal</a:t>
            </a:r>
            <a:endParaRPr lang="en-US" dirty="0"/>
          </a:p>
        </p:txBody>
      </p:sp>
      <p:grpSp>
        <p:nvGrpSpPr>
          <p:cNvPr id="4" name="Group 286"/>
          <p:cNvGrpSpPr/>
          <p:nvPr/>
        </p:nvGrpSpPr>
        <p:grpSpPr>
          <a:xfrm>
            <a:off x="7219736" y="1144109"/>
            <a:ext cx="500099" cy="939567"/>
            <a:chOff x="7219736" y="1448909"/>
            <a:chExt cx="500099" cy="939567"/>
          </a:xfrm>
        </p:grpSpPr>
        <p:sp>
          <p:nvSpPr>
            <p:cNvPr id="284" name="Oval 57"/>
            <p:cNvSpPr>
              <a:spLocks noChangeArrowheads="1"/>
            </p:cNvSpPr>
            <p:nvPr/>
          </p:nvSpPr>
          <p:spPr bwMode="auto">
            <a:xfrm>
              <a:off x="7356339" y="2025416"/>
              <a:ext cx="363496" cy="3630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5" name="Oval 57"/>
            <p:cNvSpPr>
              <a:spLocks noChangeArrowheads="1"/>
            </p:cNvSpPr>
            <p:nvPr/>
          </p:nvSpPr>
          <p:spPr bwMode="auto">
            <a:xfrm>
              <a:off x="7219736" y="1448909"/>
              <a:ext cx="363496" cy="3630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" name="Group 78"/>
          <p:cNvGrpSpPr/>
          <p:nvPr/>
        </p:nvGrpSpPr>
        <p:grpSpPr>
          <a:xfrm>
            <a:off x="1401472" y="2771554"/>
            <a:ext cx="2019645" cy="938401"/>
            <a:chOff x="1401472" y="3178833"/>
            <a:chExt cx="2019645" cy="938401"/>
          </a:xfrm>
        </p:grpSpPr>
        <p:sp>
          <p:nvSpPr>
            <p:cNvPr id="80" name="Oval 57"/>
            <p:cNvSpPr>
              <a:spLocks noChangeArrowheads="1"/>
            </p:cNvSpPr>
            <p:nvPr/>
          </p:nvSpPr>
          <p:spPr bwMode="auto">
            <a:xfrm>
              <a:off x="1502904" y="345835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81" name="Oval 57"/>
            <p:cNvSpPr>
              <a:spLocks noChangeArrowheads="1"/>
            </p:cNvSpPr>
            <p:nvPr/>
          </p:nvSpPr>
          <p:spPr bwMode="auto">
            <a:xfrm>
              <a:off x="1502904" y="366641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6" name="Group 58"/>
            <p:cNvGrpSpPr/>
            <p:nvPr/>
          </p:nvGrpSpPr>
          <p:grpSpPr>
            <a:xfrm>
              <a:off x="1502904" y="3809457"/>
              <a:ext cx="1414145" cy="307777"/>
              <a:chOff x="1502904" y="3134128"/>
              <a:chExt cx="1414145" cy="307777"/>
            </a:xfrm>
          </p:grpSpPr>
          <p:sp>
            <p:nvSpPr>
              <p:cNvPr id="86" name="Oval 57"/>
              <p:cNvSpPr>
                <a:spLocks noChangeArrowheads="1"/>
              </p:cNvSpPr>
              <p:nvPr/>
            </p:nvSpPr>
            <p:spPr bwMode="auto">
              <a:xfrm>
                <a:off x="1502904" y="3200380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630076" y="3134128"/>
                <a:ext cx="12869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irrelevant</a:t>
                </a:r>
                <a:endParaRPr lang="en-US" sz="1400" dirty="0">
                  <a:latin typeface="+mn-lt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630076" y="3383784"/>
              <a:ext cx="1286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important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30074" y="3587522"/>
              <a:ext cx="1791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(equally) important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01472" y="3178833"/>
              <a:ext cx="1672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Node categories: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4131129" y="2848126"/>
            <a:ext cx="4735352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Stratification</a:t>
            </a:r>
            <a:r>
              <a:rPr lang="en-US" sz="1400" dirty="0" smtClean="0">
                <a:latin typeface="+mn-lt"/>
              </a:rPr>
              <a:t> under Weighted Independence Sampler (WIS)</a:t>
            </a:r>
          </a:p>
          <a:p>
            <a:pPr algn="ctr"/>
            <a:r>
              <a:rPr lang="en-US" sz="1050" dirty="0" smtClean="0">
                <a:latin typeface="+mn-lt"/>
              </a:rPr>
              <a:t>(node size </a:t>
            </a:r>
            <a:r>
              <a:rPr lang="en-US" sz="1050" dirty="0">
                <a:latin typeface="+mn-lt"/>
              </a:rPr>
              <a:t>is proportional to its sampling </a:t>
            </a:r>
            <a:r>
              <a:rPr lang="en-US" sz="1050" dirty="0" smtClean="0">
                <a:latin typeface="+mn-lt"/>
              </a:rPr>
              <a:t>probability)</a:t>
            </a:r>
            <a:endParaRPr lang="en-US" sz="1050" dirty="0">
              <a:latin typeface="+mn-lt"/>
            </a:endParaRPr>
          </a:p>
        </p:txBody>
      </p:sp>
      <p:sp>
        <p:nvSpPr>
          <p:cNvPr id="5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68088E3-552B-45F3-B403-451587672333}" type="slidenum">
              <a:rPr lang="fr-CH" smtClean="0"/>
              <a:pPr/>
              <a:t>11</a:t>
            </a:fld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1744123" y="3920065"/>
            <a:ext cx="6214533" cy="25738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100" i="1" dirty="0"/>
          </a:p>
        </p:txBody>
      </p:sp>
      <p:sp>
        <p:nvSpPr>
          <p:cNvPr id="2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Not all nodes are equal</a:t>
            </a:r>
            <a:endParaRPr lang="en-US" dirty="0"/>
          </a:p>
        </p:txBody>
      </p:sp>
      <p:sp>
        <p:nvSpPr>
          <p:cNvPr id="5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68088E3-552B-45F3-B403-451587672333}" type="slidenum">
              <a:rPr lang="fr-CH" smtClean="0"/>
              <a:pPr/>
              <a:t>12</a:t>
            </a:fld>
            <a:endParaRPr lang="fr-CH" dirty="0" smtClean="0"/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1996310" y="4025900"/>
          <a:ext cx="5762625" cy="2438400"/>
        </p:xfrm>
        <a:graphic>
          <a:graphicData uri="http://schemas.openxmlformats.org/presentationml/2006/ole">
            <p:oleObj spid="_x0000_s236546" name="Equation" r:id="rId3" imgW="4863960" imgH="2057400" progId="Equation.3">
              <p:embed/>
            </p:oleObj>
          </a:graphicData>
        </a:graphic>
      </p:graphicFrame>
      <p:grpSp>
        <p:nvGrpSpPr>
          <p:cNvPr id="91" name="Group 266"/>
          <p:cNvGrpSpPr/>
          <p:nvPr/>
        </p:nvGrpSpPr>
        <p:grpSpPr>
          <a:xfrm>
            <a:off x="1491734" y="1159806"/>
            <a:ext cx="2533220" cy="1548361"/>
            <a:chOff x="469005" y="826866"/>
            <a:chExt cx="2679452" cy="1637741"/>
          </a:xfrm>
        </p:grpSpPr>
        <p:sp>
          <p:nvSpPr>
            <p:cNvPr id="92" name="Oval 57"/>
            <p:cNvSpPr>
              <a:spLocks noChangeArrowheads="1"/>
            </p:cNvSpPr>
            <p:nvPr/>
          </p:nvSpPr>
          <p:spPr bwMode="auto">
            <a:xfrm>
              <a:off x="1047296" y="2135491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" name="Oval 57"/>
            <p:cNvSpPr>
              <a:spLocks noChangeArrowheads="1"/>
            </p:cNvSpPr>
            <p:nvPr/>
          </p:nvSpPr>
          <p:spPr bwMode="auto">
            <a:xfrm>
              <a:off x="529868" y="1377438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" name="Oval 57"/>
            <p:cNvSpPr>
              <a:spLocks noChangeArrowheads="1"/>
            </p:cNvSpPr>
            <p:nvPr/>
          </p:nvSpPr>
          <p:spPr bwMode="auto">
            <a:xfrm>
              <a:off x="1112669" y="1622120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" name="Oval 57"/>
            <p:cNvSpPr>
              <a:spLocks noChangeArrowheads="1"/>
            </p:cNvSpPr>
            <p:nvPr/>
          </p:nvSpPr>
          <p:spPr bwMode="auto">
            <a:xfrm>
              <a:off x="2961364" y="1518120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6" name="Oval 57"/>
            <p:cNvSpPr>
              <a:spLocks noChangeArrowheads="1"/>
            </p:cNvSpPr>
            <p:nvPr/>
          </p:nvSpPr>
          <p:spPr bwMode="auto">
            <a:xfrm>
              <a:off x="2114746" y="2227575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" name="Oval 57"/>
            <p:cNvSpPr>
              <a:spLocks noChangeArrowheads="1"/>
            </p:cNvSpPr>
            <p:nvPr/>
          </p:nvSpPr>
          <p:spPr bwMode="auto">
            <a:xfrm>
              <a:off x="2816875" y="90833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" name="Oval 57"/>
            <p:cNvSpPr>
              <a:spLocks noChangeArrowheads="1"/>
            </p:cNvSpPr>
            <p:nvPr/>
          </p:nvSpPr>
          <p:spPr bwMode="auto">
            <a:xfrm>
              <a:off x="469005" y="1889582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9" name="Oval 57"/>
            <p:cNvSpPr>
              <a:spLocks noChangeArrowheads="1"/>
            </p:cNvSpPr>
            <p:nvPr/>
          </p:nvSpPr>
          <p:spPr bwMode="auto">
            <a:xfrm>
              <a:off x="1969366" y="826866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0" name="Oval 57"/>
            <p:cNvSpPr>
              <a:spLocks noChangeArrowheads="1"/>
            </p:cNvSpPr>
            <p:nvPr/>
          </p:nvSpPr>
          <p:spPr bwMode="auto">
            <a:xfrm>
              <a:off x="1088144" y="92468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1" name="Oval 57"/>
            <p:cNvSpPr>
              <a:spLocks noChangeArrowheads="1"/>
            </p:cNvSpPr>
            <p:nvPr/>
          </p:nvSpPr>
          <p:spPr bwMode="auto">
            <a:xfrm>
              <a:off x="2385271" y="1281550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" name="Oval 57"/>
            <p:cNvSpPr>
              <a:spLocks noChangeArrowheads="1"/>
            </p:cNvSpPr>
            <p:nvPr/>
          </p:nvSpPr>
          <p:spPr bwMode="auto">
            <a:xfrm>
              <a:off x="1555951" y="2292567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" name="Oval 57"/>
            <p:cNvSpPr>
              <a:spLocks noChangeArrowheads="1"/>
            </p:cNvSpPr>
            <p:nvPr/>
          </p:nvSpPr>
          <p:spPr bwMode="auto">
            <a:xfrm>
              <a:off x="2504688" y="1881802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" name="Oval 57"/>
            <p:cNvSpPr>
              <a:spLocks noChangeArrowheads="1"/>
            </p:cNvSpPr>
            <p:nvPr/>
          </p:nvSpPr>
          <p:spPr bwMode="auto">
            <a:xfrm>
              <a:off x="1912448" y="174997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" name="Oval 57"/>
            <p:cNvSpPr>
              <a:spLocks noChangeArrowheads="1"/>
            </p:cNvSpPr>
            <p:nvPr/>
          </p:nvSpPr>
          <p:spPr bwMode="auto">
            <a:xfrm>
              <a:off x="1606355" y="1336726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06" name="Group 166"/>
          <p:cNvGrpSpPr/>
          <p:nvPr/>
        </p:nvGrpSpPr>
        <p:grpSpPr>
          <a:xfrm>
            <a:off x="4496909" y="1114097"/>
            <a:ext cx="3161232" cy="1671146"/>
            <a:chOff x="4496909" y="1418897"/>
            <a:chExt cx="3161232" cy="1671146"/>
          </a:xfrm>
        </p:grpSpPr>
        <p:sp>
          <p:nvSpPr>
            <p:cNvPr id="107" name="Oval 57"/>
            <p:cNvSpPr>
              <a:spLocks noChangeArrowheads="1"/>
            </p:cNvSpPr>
            <p:nvPr/>
          </p:nvSpPr>
          <p:spPr bwMode="auto">
            <a:xfrm>
              <a:off x="5647930" y="2694405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8" name="Oval 57"/>
            <p:cNvSpPr>
              <a:spLocks noChangeArrowheads="1"/>
            </p:cNvSpPr>
            <p:nvPr/>
          </p:nvSpPr>
          <p:spPr bwMode="auto">
            <a:xfrm>
              <a:off x="5709735" y="2209053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9" name="Oval 57"/>
            <p:cNvSpPr>
              <a:spLocks noChangeArrowheads="1"/>
            </p:cNvSpPr>
            <p:nvPr/>
          </p:nvSpPr>
          <p:spPr bwMode="auto">
            <a:xfrm>
              <a:off x="6657124" y="2781465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0" name="Oval 57"/>
            <p:cNvSpPr>
              <a:spLocks noChangeArrowheads="1"/>
            </p:cNvSpPr>
            <p:nvPr/>
          </p:nvSpPr>
          <p:spPr bwMode="auto">
            <a:xfrm>
              <a:off x="5686549" y="1549679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1" name="Oval 57"/>
            <p:cNvSpPr>
              <a:spLocks noChangeArrowheads="1"/>
            </p:cNvSpPr>
            <p:nvPr/>
          </p:nvSpPr>
          <p:spPr bwMode="auto">
            <a:xfrm>
              <a:off x="6912884" y="1887068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2" name="Oval 57"/>
            <p:cNvSpPr>
              <a:spLocks noChangeArrowheads="1"/>
            </p:cNvSpPr>
            <p:nvPr/>
          </p:nvSpPr>
          <p:spPr bwMode="auto">
            <a:xfrm>
              <a:off x="6176478" y="1939234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925825" y="1418897"/>
              <a:ext cx="2732316" cy="1671146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57"/>
            <p:cNvSpPr>
              <a:spLocks noChangeArrowheads="1"/>
            </p:cNvSpPr>
            <p:nvPr/>
          </p:nvSpPr>
          <p:spPr bwMode="auto">
            <a:xfrm>
              <a:off x="5158742" y="1977723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5" name="Oval 57"/>
            <p:cNvSpPr>
              <a:spLocks noChangeArrowheads="1"/>
            </p:cNvSpPr>
            <p:nvPr/>
          </p:nvSpPr>
          <p:spPr bwMode="auto">
            <a:xfrm>
              <a:off x="7457537" y="2110728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6" name="Oval 57"/>
            <p:cNvSpPr>
              <a:spLocks noChangeArrowheads="1"/>
            </p:cNvSpPr>
            <p:nvPr/>
          </p:nvSpPr>
          <p:spPr bwMode="auto">
            <a:xfrm>
              <a:off x="7320934" y="1534221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7" name="Oval 57"/>
            <p:cNvSpPr>
              <a:spLocks noChangeArrowheads="1"/>
            </p:cNvSpPr>
            <p:nvPr/>
          </p:nvSpPr>
          <p:spPr bwMode="auto">
            <a:xfrm>
              <a:off x="5101200" y="2461918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8" name="Oval 57"/>
            <p:cNvSpPr>
              <a:spLocks noChangeArrowheads="1"/>
            </p:cNvSpPr>
            <p:nvPr/>
          </p:nvSpPr>
          <p:spPr bwMode="auto">
            <a:xfrm>
              <a:off x="6519679" y="1457199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9" name="Oval 57"/>
            <p:cNvSpPr>
              <a:spLocks noChangeArrowheads="1"/>
            </p:cNvSpPr>
            <p:nvPr/>
          </p:nvSpPr>
          <p:spPr bwMode="auto">
            <a:xfrm>
              <a:off x="6128825" y="2842909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0" name="Oval 57"/>
            <p:cNvSpPr>
              <a:spLocks noChangeArrowheads="1"/>
            </p:cNvSpPr>
            <p:nvPr/>
          </p:nvSpPr>
          <p:spPr bwMode="auto">
            <a:xfrm>
              <a:off x="7025784" y="2454563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6465867" y="2329928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2" name="Right Arrow 121"/>
            <p:cNvSpPr/>
            <p:nvPr/>
          </p:nvSpPr>
          <p:spPr>
            <a:xfrm>
              <a:off x="4496909" y="1899743"/>
              <a:ext cx="244366" cy="591207"/>
            </a:xfrm>
            <a:prstGeom prst="rightArrow">
              <a:avLst>
                <a:gd name="adj1" fmla="val 50000"/>
                <a:gd name="adj2" fmla="val 6290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286"/>
          <p:cNvGrpSpPr/>
          <p:nvPr/>
        </p:nvGrpSpPr>
        <p:grpSpPr>
          <a:xfrm>
            <a:off x="7219736" y="1144109"/>
            <a:ext cx="500099" cy="939567"/>
            <a:chOff x="7219736" y="1448909"/>
            <a:chExt cx="500099" cy="939567"/>
          </a:xfrm>
        </p:grpSpPr>
        <p:sp>
          <p:nvSpPr>
            <p:cNvPr id="124" name="Oval 57"/>
            <p:cNvSpPr>
              <a:spLocks noChangeArrowheads="1"/>
            </p:cNvSpPr>
            <p:nvPr/>
          </p:nvSpPr>
          <p:spPr bwMode="auto">
            <a:xfrm>
              <a:off x="7356339" y="2025416"/>
              <a:ext cx="363496" cy="3630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5" name="Oval 57"/>
            <p:cNvSpPr>
              <a:spLocks noChangeArrowheads="1"/>
            </p:cNvSpPr>
            <p:nvPr/>
          </p:nvSpPr>
          <p:spPr bwMode="auto">
            <a:xfrm>
              <a:off x="7219736" y="1448909"/>
              <a:ext cx="363496" cy="3630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26" name="Group 78"/>
          <p:cNvGrpSpPr/>
          <p:nvPr/>
        </p:nvGrpSpPr>
        <p:grpSpPr>
          <a:xfrm>
            <a:off x="1401472" y="2771554"/>
            <a:ext cx="2019645" cy="938401"/>
            <a:chOff x="1401472" y="3178833"/>
            <a:chExt cx="2019645" cy="938401"/>
          </a:xfrm>
        </p:grpSpPr>
        <p:sp>
          <p:nvSpPr>
            <p:cNvPr id="127" name="Oval 57"/>
            <p:cNvSpPr>
              <a:spLocks noChangeArrowheads="1"/>
            </p:cNvSpPr>
            <p:nvPr/>
          </p:nvSpPr>
          <p:spPr bwMode="auto">
            <a:xfrm>
              <a:off x="1502904" y="345835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28" name="Oval 57"/>
            <p:cNvSpPr>
              <a:spLocks noChangeArrowheads="1"/>
            </p:cNvSpPr>
            <p:nvPr/>
          </p:nvSpPr>
          <p:spPr bwMode="auto">
            <a:xfrm>
              <a:off x="1502904" y="366641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129" name="Group 58"/>
            <p:cNvGrpSpPr/>
            <p:nvPr/>
          </p:nvGrpSpPr>
          <p:grpSpPr>
            <a:xfrm>
              <a:off x="1502904" y="3809457"/>
              <a:ext cx="1414145" cy="307777"/>
              <a:chOff x="1502904" y="3134128"/>
              <a:chExt cx="1414145" cy="307777"/>
            </a:xfrm>
          </p:grpSpPr>
          <p:sp>
            <p:nvSpPr>
              <p:cNvPr id="133" name="Oval 57"/>
              <p:cNvSpPr>
                <a:spLocks noChangeArrowheads="1"/>
              </p:cNvSpPr>
              <p:nvPr/>
            </p:nvSpPr>
            <p:spPr bwMode="auto">
              <a:xfrm>
                <a:off x="1502904" y="3200380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630076" y="3134128"/>
                <a:ext cx="12869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irrelevant</a:t>
                </a:r>
                <a:endParaRPr lang="en-US" sz="1400" dirty="0">
                  <a:latin typeface="+mn-lt"/>
                </a:endParaRPr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1630076" y="3383784"/>
              <a:ext cx="1286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important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30074" y="3587522"/>
              <a:ext cx="1791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(equally) important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401472" y="3178833"/>
              <a:ext cx="1672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Node categories: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35" name="TextBox 19"/>
          <p:cNvSpPr txBox="1">
            <a:spLocks noChangeArrowheads="1"/>
          </p:cNvSpPr>
          <p:nvPr/>
        </p:nvSpPr>
        <p:spPr bwMode="auto">
          <a:xfrm>
            <a:off x="4131129" y="2848126"/>
            <a:ext cx="4735352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Stratification</a:t>
            </a:r>
            <a:r>
              <a:rPr lang="en-US" sz="1400" dirty="0" smtClean="0">
                <a:latin typeface="+mn-lt"/>
              </a:rPr>
              <a:t> under Weighted Independence Sampler (WIS)</a:t>
            </a:r>
          </a:p>
          <a:p>
            <a:pPr algn="ctr"/>
            <a:r>
              <a:rPr lang="en-US" sz="1050" dirty="0" smtClean="0">
                <a:latin typeface="+mn-lt"/>
              </a:rPr>
              <a:t>(node size </a:t>
            </a:r>
            <a:r>
              <a:rPr lang="en-US" sz="1050" dirty="0">
                <a:latin typeface="+mn-lt"/>
              </a:rPr>
              <a:t>is proportional to its sampling </a:t>
            </a:r>
            <a:r>
              <a:rPr lang="en-US" sz="1050" dirty="0" smtClean="0">
                <a:latin typeface="+mn-lt"/>
              </a:rPr>
              <a:t>probability)</a:t>
            </a:r>
            <a:endParaRPr lang="en-US" sz="10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Not all nodes are equal</a:t>
            </a:r>
            <a:endParaRPr lang="en-US" dirty="0"/>
          </a:p>
        </p:txBody>
      </p:sp>
      <p:cxnSp>
        <p:nvCxnSpPr>
          <p:cNvPr id="167" name="Straight Connector 166"/>
          <p:cNvCxnSpPr>
            <a:stCxn id="295" idx="0"/>
            <a:endCxn id="287" idx="4"/>
          </p:cNvCxnSpPr>
          <p:nvPr/>
        </p:nvCxnSpPr>
        <p:spPr bwMode="auto">
          <a:xfrm rot="16200000" flipV="1">
            <a:off x="2000119" y="4956990"/>
            <a:ext cx="404844" cy="11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297" idx="7"/>
            <a:endCxn id="270" idx="3"/>
          </p:cNvCxnSpPr>
          <p:nvPr/>
        </p:nvCxnSpPr>
        <p:spPr bwMode="auto">
          <a:xfrm rot="5400000" flipH="1" flipV="1">
            <a:off x="1397772" y="4426816"/>
            <a:ext cx="367024" cy="228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68" idx="4"/>
            <a:endCxn id="227" idx="0"/>
          </p:cNvCxnSpPr>
          <p:nvPr/>
        </p:nvCxnSpPr>
        <p:spPr bwMode="auto">
          <a:xfrm rot="16200000" flipH="1">
            <a:off x="2429542" y="4603807"/>
            <a:ext cx="399837" cy="136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270" idx="6"/>
            <a:endCxn id="268" idx="2"/>
          </p:cNvCxnSpPr>
          <p:nvPr/>
        </p:nvCxnSpPr>
        <p:spPr bwMode="auto">
          <a:xfrm>
            <a:off x="1834307" y="4299824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227" idx="3"/>
            <a:endCxn id="295" idx="7"/>
          </p:cNvCxnSpPr>
          <p:nvPr/>
        </p:nvCxnSpPr>
        <p:spPr bwMode="auto">
          <a:xfrm rot="5400000">
            <a:off x="2367466" y="4971924"/>
            <a:ext cx="216857" cy="31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295" idx="3"/>
            <a:endCxn id="267" idx="7"/>
          </p:cNvCxnSpPr>
          <p:nvPr/>
        </p:nvCxnSpPr>
        <p:spPr bwMode="auto">
          <a:xfrm rot="5400000">
            <a:off x="1973680" y="5340900"/>
            <a:ext cx="213944" cy="24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216" idx="7"/>
            <a:endCxn id="297" idx="3"/>
          </p:cNvCxnSpPr>
          <p:nvPr/>
        </p:nvCxnSpPr>
        <p:spPr bwMode="auto">
          <a:xfrm rot="5400000" flipH="1" flipV="1">
            <a:off x="1103871" y="4747988"/>
            <a:ext cx="156862" cy="339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216" idx="4"/>
            <a:endCxn id="186" idx="0"/>
          </p:cNvCxnSpPr>
          <p:nvPr/>
        </p:nvCxnSpPr>
        <p:spPr bwMode="auto">
          <a:xfrm rot="5400000">
            <a:off x="761207" y="5266952"/>
            <a:ext cx="308683" cy="68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87" idx="5"/>
            <a:endCxn id="216" idx="2"/>
          </p:cNvCxnSpPr>
          <p:nvPr/>
        </p:nvCxnSpPr>
        <p:spPr bwMode="auto">
          <a:xfrm rot="16200000" flipH="1">
            <a:off x="565103" y="4762273"/>
            <a:ext cx="180835" cy="411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187" idx="4"/>
            <a:endCxn id="269" idx="0"/>
          </p:cNvCxnSpPr>
          <p:nvPr/>
        </p:nvCxnSpPr>
        <p:spPr bwMode="auto">
          <a:xfrm rot="5400000">
            <a:off x="205915" y="5037184"/>
            <a:ext cx="321544" cy="5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269" idx="5"/>
            <a:endCxn id="186" idx="2"/>
          </p:cNvCxnSpPr>
          <p:nvPr/>
        </p:nvCxnSpPr>
        <p:spPr bwMode="auto">
          <a:xfrm rot="16200000" flipH="1">
            <a:off x="520330" y="5257647"/>
            <a:ext cx="163015" cy="39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86" idx="5"/>
            <a:endCxn id="288" idx="2"/>
          </p:cNvCxnSpPr>
          <p:nvPr/>
        </p:nvCxnSpPr>
        <p:spPr bwMode="auto">
          <a:xfrm rot="16200000" flipH="1">
            <a:off x="1064160" y="5469086"/>
            <a:ext cx="90998" cy="34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88" idx="6"/>
            <a:endCxn id="267" idx="2"/>
          </p:cNvCxnSpPr>
          <p:nvPr/>
        </p:nvCxnSpPr>
        <p:spPr bwMode="auto">
          <a:xfrm flipV="1">
            <a:off x="1443454" y="5631100"/>
            <a:ext cx="365453" cy="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71" idx="6"/>
            <a:endCxn id="270" idx="2"/>
          </p:cNvCxnSpPr>
          <p:nvPr/>
        </p:nvCxnSpPr>
        <p:spPr bwMode="auto">
          <a:xfrm flipV="1">
            <a:off x="1015215" y="4299824"/>
            <a:ext cx="656247" cy="9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271" idx="5"/>
            <a:endCxn id="297" idx="1"/>
          </p:cNvCxnSpPr>
          <p:nvPr/>
        </p:nvCxnSpPr>
        <p:spPr bwMode="auto">
          <a:xfrm rot="16200000" flipH="1">
            <a:off x="1039422" y="4411665"/>
            <a:ext cx="262577" cy="36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87" idx="7"/>
            <a:endCxn id="271" idx="3"/>
          </p:cNvCxnSpPr>
          <p:nvPr/>
        </p:nvCxnSpPr>
        <p:spPr bwMode="auto">
          <a:xfrm rot="5400000" flipH="1" flipV="1">
            <a:off x="506346" y="4404953"/>
            <a:ext cx="301067" cy="414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271" idx="4"/>
            <a:endCxn id="216" idx="0"/>
          </p:cNvCxnSpPr>
          <p:nvPr/>
        </p:nvCxnSpPr>
        <p:spPr bwMode="auto">
          <a:xfrm rot="16200000" flipH="1">
            <a:off x="697015" y="4717407"/>
            <a:ext cx="482703" cy="23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70" idx="5"/>
            <a:endCxn id="287" idx="1"/>
          </p:cNvCxnSpPr>
          <p:nvPr/>
        </p:nvCxnSpPr>
        <p:spPr bwMode="auto">
          <a:xfrm rot="16200000" flipH="1">
            <a:off x="1792058" y="4375729"/>
            <a:ext cx="314858" cy="278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297" idx="6"/>
            <a:endCxn id="287" idx="2"/>
          </p:cNvCxnSpPr>
          <p:nvPr/>
        </p:nvCxnSpPr>
        <p:spPr bwMode="auto">
          <a:xfrm flipV="1">
            <a:off x="1491108" y="4729694"/>
            <a:ext cx="573559" cy="5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57"/>
          <p:cNvSpPr>
            <a:spLocks noChangeArrowheads="1"/>
          </p:cNvSpPr>
          <p:nvPr/>
        </p:nvSpPr>
        <p:spPr bwMode="auto">
          <a:xfrm>
            <a:off x="799713" y="545570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" name="Oval 57"/>
          <p:cNvSpPr>
            <a:spLocks noChangeArrowheads="1"/>
          </p:cNvSpPr>
          <p:nvPr/>
        </p:nvSpPr>
        <p:spPr bwMode="auto">
          <a:xfrm>
            <a:off x="310524" y="4739023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6" name="Oval 57"/>
          <p:cNvSpPr>
            <a:spLocks noChangeArrowheads="1"/>
          </p:cNvSpPr>
          <p:nvPr/>
        </p:nvSpPr>
        <p:spPr bwMode="auto">
          <a:xfrm>
            <a:off x="861518" y="4970352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7" name="Oval 57"/>
          <p:cNvSpPr>
            <a:spLocks noChangeArrowheads="1"/>
          </p:cNvSpPr>
          <p:nvPr/>
        </p:nvSpPr>
        <p:spPr bwMode="auto">
          <a:xfrm>
            <a:off x="2609320" y="487202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7" name="Oval 57"/>
          <p:cNvSpPr>
            <a:spLocks noChangeArrowheads="1"/>
          </p:cNvSpPr>
          <p:nvPr/>
        </p:nvSpPr>
        <p:spPr bwMode="auto">
          <a:xfrm>
            <a:off x="1808907" y="5542764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8" name="Oval 57"/>
          <p:cNvSpPr>
            <a:spLocks noChangeArrowheads="1"/>
          </p:cNvSpPr>
          <p:nvPr/>
        </p:nvSpPr>
        <p:spPr bwMode="auto">
          <a:xfrm>
            <a:off x="2472717" y="429552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9" name="Oval 57"/>
          <p:cNvSpPr>
            <a:spLocks noChangeArrowheads="1"/>
          </p:cNvSpPr>
          <p:nvPr/>
        </p:nvSpPr>
        <p:spPr bwMode="auto">
          <a:xfrm>
            <a:off x="252983" y="5223217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0" name="Oval 57"/>
          <p:cNvSpPr>
            <a:spLocks noChangeArrowheads="1"/>
          </p:cNvSpPr>
          <p:nvPr/>
        </p:nvSpPr>
        <p:spPr bwMode="auto">
          <a:xfrm>
            <a:off x="1671461" y="421849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1" name="Oval 57"/>
          <p:cNvSpPr>
            <a:spLocks noChangeArrowheads="1"/>
          </p:cNvSpPr>
          <p:nvPr/>
        </p:nvSpPr>
        <p:spPr bwMode="auto">
          <a:xfrm>
            <a:off x="838332" y="431097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144640" y="4148685"/>
            <a:ext cx="2732316" cy="167114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>
            <a:stCxn id="296" idx="3"/>
            <a:endCxn id="288" idx="7"/>
          </p:cNvCxnSpPr>
          <p:nvPr/>
        </p:nvCxnSpPr>
        <p:spPr bwMode="auto">
          <a:xfrm rot="5400000">
            <a:off x="1338579" y="5323053"/>
            <a:ext cx="386002" cy="22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81"/>
          <p:cNvGrpSpPr/>
          <p:nvPr/>
        </p:nvGrpSpPr>
        <p:grpSpPr>
          <a:xfrm>
            <a:off x="1467259" y="4787199"/>
            <a:ext cx="621257" cy="329902"/>
            <a:chOff x="1614329" y="5015799"/>
            <a:chExt cx="621257" cy="329902"/>
          </a:xfrm>
        </p:grpSpPr>
        <p:cxnSp>
          <p:nvCxnSpPr>
            <p:cNvPr id="280" name="Straight Connector 279"/>
            <p:cNvCxnSpPr>
              <a:stCxn id="287" idx="3"/>
              <a:endCxn id="296" idx="7"/>
            </p:cNvCxnSpPr>
            <p:nvPr/>
          </p:nvCxnSpPr>
          <p:spPr bwMode="auto">
            <a:xfrm rot="5400000">
              <a:off x="1910691" y="5020806"/>
              <a:ext cx="329902" cy="3198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97" idx="5"/>
              <a:endCxn id="296" idx="1"/>
            </p:cNvCxnSpPr>
            <p:nvPr/>
          </p:nvCxnSpPr>
          <p:spPr bwMode="auto">
            <a:xfrm rot="16200000" flipH="1">
              <a:off x="1563608" y="5118686"/>
              <a:ext cx="277736" cy="176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Straight Connector 285"/>
          <p:cNvCxnSpPr>
            <a:stCxn id="296" idx="6"/>
            <a:endCxn id="295" idx="2"/>
          </p:cNvCxnSpPr>
          <p:nvPr/>
        </p:nvCxnSpPr>
        <p:spPr bwMode="auto">
          <a:xfrm>
            <a:off x="1794532" y="5179564"/>
            <a:ext cx="383035" cy="11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Oval 57"/>
          <p:cNvSpPr>
            <a:spLocks noChangeArrowheads="1"/>
          </p:cNvSpPr>
          <p:nvPr/>
        </p:nvSpPr>
        <p:spPr bwMode="auto">
          <a:xfrm>
            <a:off x="2064668" y="464836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8" name="Oval 57"/>
          <p:cNvSpPr>
            <a:spLocks noChangeArrowheads="1"/>
          </p:cNvSpPr>
          <p:nvPr/>
        </p:nvSpPr>
        <p:spPr bwMode="auto">
          <a:xfrm>
            <a:off x="1280608" y="5604209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5" name="Oval 57"/>
          <p:cNvSpPr>
            <a:spLocks noChangeArrowheads="1"/>
          </p:cNvSpPr>
          <p:nvPr/>
        </p:nvSpPr>
        <p:spPr bwMode="auto">
          <a:xfrm>
            <a:off x="2177568" y="521586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6" name="Oval 57"/>
          <p:cNvSpPr>
            <a:spLocks noChangeArrowheads="1"/>
          </p:cNvSpPr>
          <p:nvPr/>
        </p:nvSpPr>
        <p:spPr bwMode="auto">
          <a:xfrm>
            <a:off x="1617649" y="509122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" name="Oval 57"/>
          <p:cNvSpPr>
            <a:spLocks noChangeArrowheads="1"/>
          </p:cNvSpPr>
          <p:nvPr/>
        </p:nvSpPr>
        <p:spPr bwMode="auto">
          <a:xfrm>
            <a:off x="1328262" y="4700534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8" name="Oval 57"/>
          <p:cNvSpPr>
            <a:spLocks noChangeArrowheads="1"/>
          </p:cNvSpPr>
          <p:nvPr/>
        </p:nvSpPr>
        <p:spPr bwMode="auto">
          <a:xfrm>
            <a:off x="1567936" y="5043400"/>
            <a:ext cx="276630" cy="276296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9" name="TextBox 20"/>
          <p:cNvSpPr txBox="1">
            <a:spLocks noChangeArrowheads="1"/>
          </p:cNvSpPr>
          <p:nvPr/>
        </p:nvSpPr>
        <p:spPr bwMode="auto">
          <a:xfrm>
            <a:off x="232012" y="5877799"/>
            <a:ext cx="2661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But graph exploration </a:t>
            </a:r>
            <a:r>
              <a:rPr lang="en-US" sz="1400" dirty="0">
                <a:latin typeface="+mn-lt"/>
              </a:rPr>
              <a:t>techniques have to follow the links!</a:t>
            </a:r>
          </a:p>
        </p:txBody>
      </p:sp>
      <p:sp>
        <p:nvSpPr>
          <p:cNvPr id="381" name="TextBox 24"/>
          <p:cNvSpPr txBox="1">
            <a:spLocks noChangeArrowheads="1"/>
          </p:cNvSpPr>
          <p:nvPr/>
        </p:nvSpPr>
        <p:spPr bwMode="auto">
          <a:xfrm>
            <a:off x="6388998" y="5877908"/>
            <a:ext cx="275500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Trade-off between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ideal </a:t>
            </a:r>
            <a:r>
              <a:rPr lang="en-US" sz="1400" dirty="0">
                <a:latin typeface="+mn-lt"/>
              </a:rPr>
              <a:t>(WIS) </a:t>
            </a:r>
            <a:r>
              <a:rPr lang="en-US" sz="1400" dirty="0" smtClean="0">
                <a:latin typeface="+mn-lt"/>
              </a:rPr>
              <a:t>sampling weights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fast convergence </a:t>
            </a:r>
          </a:p>
        </p:txBody>
      </p:sp>
      <p:sp>
        <p:nvSpPr>
          <p:cNvPr id="380" name="TextBox 23"/>
          <p:cNvSpPr txBox="1">
            <a:spLocks noChangeArrowheads="1"/>
          </p:cNvSpPr>
          <p:nvPr/>
        </p:nvSpPr>
        <p:spPr bwMode="auto">
          <a:xfrm>
            <a:off x="3344993" y="5877799"/>
            <a:ext cx="25118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Enforcing WIS weights may lead to slow (or no) convergence</a:t>
            </a:r>
          </a:p>
        </p:txBody>
      </p:sp>
      <p:grpSp>
        <p:nvGrpSpPr>
          <p:cNvPr id="5" name="Group 466"/>
          <p:cNvGrpSpPr/>
          <p:nvPr/>
        </p:nvGrpSpPr>
        <p:grpSpPr>
          <a:xfrm>
            <a:off x="2966625" y="4148685"/>
            <a:ext cx="2998962" cy="1671146"/>
            <a:chOff x="3082163" y="4377285"/>
            <a:chExt cx="2998962" cy="1671146"/>
          </a:xfrm>
        </p:grpSpPr>
        <p:sp>
          <p:nvSpPr>
            <p:cNvPr id="318" name="Oval 57"/>
            <p:cNvSpPr>
              <a:spLocks noChangeArrowheads="1"/>
            </p:cNvSpPr>
            <p:nvPr/>
          </p:nvSpPr>
          <p:spPr bwMode="auto">
            <a:xfrm>
              <a:off x="3918587" y="568430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0" name="Oval 57"/>
            <p:cNvSpPr>
              <a:spLocks noChangeArrowheads="1"/>
            </p:cNvSpPr>
            <p:nvPr/>
          </p:nvSpPr>
          <p:spPr bwMode="auto">
            <a:xfrm>
              <a:off x="3980392" y="5198952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2" name="Oval 57"/>
            <p:cNvSpPr>
              <a:spLocks noChangeArrowheads="1"/>
            </p:cNvSpPr>
            <p:nvPr/>
          </p:nvSpPr>
          <p:spPr bwMode="auto">
            <a:xfrm>
              <a:off x="4927781" y="577136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6" name="Oval 57"/>
            <p:cNvSpPr>
              <a:spLocks noChangeArrowheads="1"/>
            </p:cNvSpPr>
            <p:nvPr/>
          </p:nvSpPr>
          <p:spPr bwMode="auto">
            <a:xfrm>
              <a:off x="3957206" y="453957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1" name="Oval 57"/>
            <p:cNvSpPr>
              <a:spLocks noChangeArrowheads="1"/>
            </p:cNvSpPr>
            <p:nvPr/>
          </p:nvSpPr>
          <p:spPr bwMode="auto">
            <a:xfrm>
              <a:off x="5183542" y="487696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5" name="Oval 57"/>
            <p:cNvSpPr>
              <a:spLocks noChangeArrowheads="1"/>
            </p:cNvSpPr>
            <p:nvPr/>
          </p:nvSpPr>
          <p:spPr bwMode="auto">
            <a:xfrm>
              <a:off x="4447136" y="4929134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3348809" y="4377285"/>
              <a:ext cx="2732316" cy="16711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/>
            <p:cNvCxnSpPr>
              <a:stCxn id="323" idx="4"/>
              <a:endCxn id="321" idx="0"/>
            </p:cNvCxnSpPr>
            <p:nvPr/>
          </p:nvCxnSpPr>
          <p:spPr bwMode="auto">
            <a:xfrm rot="16200000" flipH="1">
              <a:off x="5548416" y="4832407"/>
              <a:ext cx="399837" cy="136604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325" idx="6"/>
              <a:endCxn id="323" idx="2"/>
            </p:cNvCxnSpPr>
            <p:nvPr/>
          </p:nvCxnSpPr>
          <p:spPr bwMode="auto">
            <a:xfrm>
              <a:off x="4953181" y="4528424"/>
              <a:ext cx="638409" cy="84033"/>
            </a:xfrm>
            <a:prstGeom prst="line">
              <a:avLst/>
            </a:prstGeom>
            <a:ln w="889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321" idx="3"/>
              <a:endCxn id="333" idx="7"/>
            </p:cNvCxnSpPr>
            <p:nvPr/>
          </p:nvCxnSpPr>
          <p:spPr bwMode="auto">
            <a:xfrm rot="5400000">
              <a:off x="5486340" y="5200524"/>
              <a:ext cx="216857" cy="318659"/>
            </a:xfrm>
            <a:prstGeom prst="line">
              <a:avLst/>
            </a:prstGeom>
            <a:ln w="889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stCxn id="319" idx="4"/>
              <a:endCxn id="324" idx="0"/>
            </p:cNvCxnSpPr>
            <p:nvPr/>
          </p:nvCxnSpPr>
          <p:spPr bwMode="auto">
            <a:xfrm rot="5400000">
              <a:off x="3324789" y="5265784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57"/>
            <p:cNvSpPr>
              <a:spLocks noChangeArrowheads="1"/>
            </p:cNvSpPr>
            <p:nvPr/>
          </p:nvSpPr>
          <p:spPr bwMode="auto">
            <a:xfrm>
              <a:off x="3429398" y="4967623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1" name="Oval 57"/>
            <p:cNvSpPr>
              <a:spLocks noChangeArrowheads="1"/>
            </p:cNvSpPr>
            <p:nvPr/>
          </p:nvSpPr>
          <p:spPr bwMode="auto">
            <a:xfrm>
              <a:off x="5728194" y="510062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3" name="Oval 57"/>
            <p:cNvSpPr>
              <a:spLocks noChangeArrowheads="1"/>
            </p:cNvSpPr>
            <p:nvPr/>
          </p:nvSpPr>
          <p:spPr bwMode="auto">
            <a:xfrm>
              <a:off x="5591591" y="452412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4" name="Oval 57"/>
            <p:cNvSpPr>
              <a:spLocks noChangeArrowheads="1"/>
            </p:cNvSpPr>
            <p:nvPr/>
          </p:nvSpPr>
          <p:spPr bwMode="auto">
            <a:xfrm>
              <a:off x="3371857" y="545181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5" name="Oval 57"/>
            <p:cNvSpPr>
              <a:spLocks noChangeArrowheads="1"/>
            </p:cNvSpPr>
            <p:nvPr/>
          </p:nvSpPr>
          <p:spPr bwMode="auto">
            <a:xfrm>
              <a:off x="4790335" y="444709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328" name="Straight Connector 327"/>
            <p:cNvCxnSpPr>
              <a:stCxn id="334" idx="3"/>
              <a:endCxn id="332" idx="7"/>
            </p:cNvCxnSpPr>
            <p:nvPr/>
          </p:nvCxnSpPr>
          <p:spPr bwMode="auto">
            <a:xfrm rot="5400000">
              <a:off x="4457453" y="5551653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34" idx="6"/>
              <a:endCxn id="333" idx="2"/>
            </p:cNvCxnSpPr>
            <p:nvPr/>
          </p:nvCxnSpPr>
          <p:spPr bwMode="auto">
            <a:xfrm>
              <a:off x="4913406" y="5408164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Oval 57"/>
            <p:cNvSpPr>
              <a:spLocks noChangeArrowheads="1"/>
            </p:cNvSpPr>
            <p:nvPr/>
          </p:nvSpPr>
          <p:spPr bwMode="auto">
            <a:xfrm>
              <a:off x="4399482" y="583280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3" name="Oval 57"/>
            <p:cNvSpPr>
              <a:spLocks noChangeArrowheads="1"/>
            </p:cNvSpPr>
            <p:nvPr/>
          </p:nvSpPr>
          <p:spPr bwMode="auto">
            <a:xfrm>
              <a:off x="5296442" y="544446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4" name="Oval 57"/>
            <p:cNvSpPr>
              <a:spLocks noChangeArrowheads="1"/>
            </p:cNvSpPr>
            <p:nvPr/>
          </p:nvSpPr>
          <p:spPr bwMode="auto">
            <a:xfrm>
              <a:off x="4736523" y="531982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7" name="Right Arrow 376"/>
            <p:cNvSpPr/>
            <p:nvPr/>
          </p:nvSpPr>
          <p:spPr>
            <a:xfrm>
              <a:off x="3082163" y="4871541"/>
              <a:ext cx="244366" cy="591207"/>
            </a:xfrm>
            <a:prstGeom prst="rightArrow">
              <a:avLst>
                <a:gd name="adj1" fmla="val 50000"/>
                <a:gd name="adj2" fmla="val 6290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86"/>
            <p:cNvGrpSpPr/>
            <p:nvPr/>
          </p:nvGrpSpPr>
          <p:grpSpPr>
            <a:xfrm>
              <a:off x="5509177" y="4428592"/>
              <a:ext cx="500099" cy="939567"/>
              <a:chOff x="7219736" y="1448909"/>
              <a:chExt cx="500099" cy="939567"/>
            </a:xfrm>
          </p:grpSpPr>
          <p:sp>
            <p:nvSpPr>
              <p:cNvPr id="384" name="Oval 57"/>
              <p:cNvSpPr>
                <a:spLocks noChangeArrowheads="1"/>
              </p:cNvSpPr>
              <p:nvPr/>
            </p:nvSpPr>
            <p:spPr bwMode="auto">
              <a:xfrm>
                <a:off x="7356339" y="2025416"/>
                <a:ext cx="363496" cy="36306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5" name="Oval 57"/>
              <p:cNvSpPr>
                <a:spLocks noChangeArrowheads="1"/>
              </p:cNvSpPr>
              <p:nvPr/>
            </p:nvSpPr>
            <p:spPr bwMode="auto">
              <a:xfrm>
                <a:off x="7219736" y="1448909"/>
                <a:ext cx="363496" cy="36306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7" name="Group 467"/>
          <p:cNvGrpSpPr/>
          <p:nvPr/>
        </p:nvGrpSpPr>
        <p:grpSpPr>
          <a:xfrm>
            <a:off x="6064548" y="4209168"/>
            <a:ext cx="2899941" cy="1557692"/>
            <a:chOff x="6061841" y="4437768"/>
            <a:chExt cx="2899941" cy="1557692"/>
          </a:xfrm>
        </p:grpSpPr>
        <p:cxnSp>
          <p:nvCxnSpPr>
            <p:cNvPr id="340" name="Straight Connector 339"/>
            <p:cNvCxnSpPr>
              <a:stCxn id="362" idx="4"/>
              <a:endCxn id="360" idx="0"/>
            </p:cNvCxnSpPr>
            <p:nvPr/>
          </p:nvCxnSpPr>
          <p:spPr bwMode="auto">
            <a:xfrm rot="16200000" flipH="1">
              <a:off x="8523160" y="4832407"/>
              <a:ext cx="399837" cy="13660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stCxn id="364" idx="6"/>
              <a:endCxn id="362" idx="2"/>
            </p:cNvCxnSpPr>
            <p:nvPr/>
          </p:nvCxnSpPr>
          <p:spPr bwMode="auto">
            <a:xfrm>
              <a:off x="7927925" y="4528424"/>
              <a:ext cx="638409" cy="84033"/>
            </a:xfrm>
            <a:prstGeom prst="line">
              <a:avLst/>
            </a:prstGeom>
            <a:ln w="889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stCxn id="360" idx="3"/>
              <a:endCxn id="373" idx="7"/>
            </p:cNvCxnSpPr>
            <p:nvPr/>
          </p:nvCxnSpPr>
          <p:spPr bwMode="auto">
            <a:xfrm rot="5400000">
              <a:off x="8461084" y="5200524"/>
              <a:ext cx="216857" cy="318659"/>
            </a:xfrm>
            <a:prstGeom prst="line">
              <a:avLst/>
            </a:prstGeom>
            <a:ln w="889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57"/>
            <p:cNvSpPr>
              <a:spLocks noChangeArrowheads="1"/>
            </p:cNvSpPr>
            <p:nvPr/>
          </p:nvSpPr>
          <p:spPr bwMode="auto">
            <a:xfrm>
              <a:off x="6932536" y="5723464"/>
              <a:ext cx="84436" cy="843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" name="Oval 57"/>
            <p:cNvSpPr>
              <a:spLocks noChangeArrowheads="1"/>
            </p:cNvSpPr>
            <p:nvPr/>
          </p:nvSpPr>
          <p:spPr bwMode="auto">
            <a:xfrm>
              <a:off x="6404142" y="4967623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9" name="Oval 57"/>
            <p:cNvSpPr>
              <a:spLocks noChangeArrowheads="1"/>
            </p:cNvSpPr>
            <p:nvPr/>
          </p:nvSpPr>
          <p:spPr bwMode="auto">
            <a:xfrm>
              <a:off x="6997721" y="5241486"/>
              <a:ext cx="91714" cy="916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0" name="Oval 57"/>
            <p:cNvSpPr>
              <a:spLocks noChangeArrowheads="1"/>
            </p:cNvSpPr>
            <p:nvPr/>
          </p:nvSpPr>
          <p:spPr bwMode="auto">
            <a:xfrm>
              <a:off x="8702938" y="510062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1" name="Oval 57"/>
            <p:cNvSpPr>
              <a:spLocks noChangeArrowheads="1"/>
            </p:cNvSpPr>
            <p:nvPr/>
          </p:nvSpPr>
          <p:spPr bwMode="auto">
            <a:xfrm>
              <a:off x="7945110" y="5813898"/>
              <a:ext cx="91714" cy="916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2" name="Oval 57"/>
            <p:cNvSpPr>
              <a:spLocks noChangeArrowheads="1"/>
            </p:cNvSpPr>
            <p:nvPr/>
          </p:nvSpPr>
          <p:spPr bwMode="auto">
            <a:xfrm>
              <a:off x="8566335" y="452412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3" name="Oval 57"/>
            <p:cNvSpPr>
              <a:spLocks noChangeArrowheads="1"/>
            </p:cNvSpPr>
            <p:nvPr/>
          </p:nvSpPr>
          <p:spPr bwMode="auto">
            <a:xfrm>
              <a:off x="6346601" y="545181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4" name="Oval 57"/>
            <p:cNvSpPr>
              <a:spLocks noChangeArrowheads="1"/>
            </p:cNvSpPr>
            <p:nvPr/>
          </p:nvSpPr>
          <p:spPr bwMode="auto">
            <a:xfrm>
              <a:off x="7765079" y="444709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5" name="Oval 57"/>
            <p:cNvSpPr>
              <a:spLocks noChangeArrowheads="1"/>
            </p:cNvSpPr>
            <p:nvPr/>
          </p:nvSpPr>
          <p:spPr bwMode="auto">
            <a:xfrm>
              <a:off x="6974535" y="4582112"/>
              <a:ext cx="91714" cy="916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8" name="Group 464"/>
            <p:cNvGrpSpPr/>
            <p:nvPr/>
          </p:nvGrpSpPr>
          <p:grpSpPr>
            <a:xfrm>
              <a:off x="6974754" y="4660299"/>
              <a:ext cx="1235102" cy="1063165"/>
              <a:chOff x="6974754" y="4660299"/>
              <a:chExt cx="1235102" cy="1063165"/>
            </a:xfrm>
          </p:grpSpPr>
          <p:cxnSp>
            <p:nvCxnSpPr>
              <p:cNvPr id="344" name="Straight Connector 343"/>
              <p:cNvCxnSpPr>
                <a:stCxn id="359" idx="7"/>
                <a:endCxn id="375" idx="3"/>
              </p:cNvCxnSpPr>
              <p:nvPr/>
            </p:nvCxnSpPr>
            <p:spPr bwMode="auto">
              <a:xfrm rot="5400000" flipH="1" flipV="1">
                <a:off x="7167415" y="4948866"/>
                <a:ext cx="214624" cy="39744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stCxn id="359" idx="4"/>
                <a:endCxn id="357" idx="0"/>
              </p:cNvCxnSpPr>
              <p:nvPr/>
            </p:nvCxnSpPr>
            <p:spPr bwMode="auto">
              <a:xfrm rot="5400000">
                <a:off x="6813978" y="5493864"/>
                <a:ext cx="390376" cy="6882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>
                <a:stCxn id="365" idx="5"/>
                <a:endCxn id="375" idx="1"/>
              </p:cNvCxnSpPr>
              <p:nvPr/>
            </p:nvCxnSpPr>
            <p:spPr bwMode="auto">
              <a:xfrm rot="16200000" flipH="1">
                <a:off x="7102962" y="4610155"/>
                <a:ext cx="320344" cy="42063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>
                <a:stCxn id="365" idx="4"/>
                <a:endCxn id="359" idx="0"/>
              </p:cNvCxnSpPr>
              <p:nvPr/>
            </p:nvCxnSpPr>
            <p:spPr bwMode="auto">
              <a:xfrm rot="16200000" flipH="1">
                <a:off x="6748099" y="4946007"/>
                <a:ext cx="567772" cy="2318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>
                <a:stCxn id="375" idx="6"/>
                <a:endCxn id="371" idx="2"/>
              </p:cNvCxnSpPr>
              <p:nvPr/>
            </p:nvCxnSpPr>
            <p:spPr bwMode="auto">
              <a:xfrm flipV="1">
                <a:off x="7545521" y="4958294"/>
                <a:ext cx="651970" cy="521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>
                <a:stCxn id="371" idx="3"/>
                <a:endCxn id="374" idx="7"/>
              </p:cNvCxnSpPr>
              <p:nvPr/>
            </p:nvCxnSpPr>
            <p:spPr bwMode="auto">
              <a:xfrm rot="5400000">
                <a:off x="7857256" y="4993101"/>
                <a:ext cx="357590" cy="34761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63"/>
            <p:cNvGrpSpPr/>
            <p:nvPr/>
          </p:nvGrpSpPr>
          <p:grpSpPr>
            <a:xfrm>
              <a:off x="6435043" y="4528424"/>
              <a:ext cx="1917567" cy="1385711"/>
              <a:chOff x="6435043" y="4528424"/>
              <a:chExt cx="1917567" cy="1385711"/>
            </a:xfrm>
          </p:grpSpPr>
          <p:cxnSp>
            <p:nvCxnSpPr>
              <p:cNvPr id="338" name="Straight Connector 337"/>
              <p:cNvCxnSpPr>
                <a:stCxn id="373" idx="0"/>
                <a:endCxn id="371" idx="4"/>
              </p:cNvCxnSpPr>
              <p:nvPr/>
            </p:nvCxnSpPr>
            <p:spPr bwMode="auto">
              <a:xfrm rot="16200000" flipV="1">
                <a:off x="8074159" y="5166012"/>
                <a:ext cx="444001" cy="1129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>
                <a:stCxn id="375" idx="7"/>
                <a:endCxn id="364" idx="3"/>
              </p:cNvCxnSpPr>
              <p:nvPr/>
            </p:nvCxnSpPr>
            <p:spPr bwMode="auto">
              <a:xfrm rot="5400000" flipH="1" flipV="1">
                <a:off x="7463684" y="4655401"/>
                <a:ext cx="394714" cy="25577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>
                <a:stCxn id="373" idx="3"/>
                <a:endCxn id="361" idx="7"/>
              </p:cNvCxnSpPr>
              <p:nvPr/>
            </p:nvCxnSpPr>
            <p:spPr bwMode="auto">
              <a:xfrm rot="5400000">
                <a:off x="8037204" y="5569483"/>
                <a:ext cx="244020" cy="27164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>
                <a:stCxn id="358" idx="5"/>
                <a:endCxn id="359" idx="2"/>
              </p:cNvCxnSpPr>
              <p:nvPr/>
            </p:nvCxnSpPr>
            <p:spPr bwMode="auto">
              <a:xfrm rot="16200000" flipH="1">
                <a:off x="6680014" y="4969579"/>
                <a:ext cx="180833" cy="45458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>
                <a:stCxn id="358" idx="4"/>
                <a:endCxn id="363" idx="0"/>
              </p:cNvCxnSpPr>
              <p:nvPr/>
            </p:nvCxnSpPr>
            <p:spPr bwMode="auto">
              <a:xfrm rot="5400000">
                <a:off x="6299533" y="5265784"/>
                <a:ext cx="321544" cy="505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>
                <a:stCxn id="363" idx="5"/>
                <a:endCxn id="357" idx="2"/>
              </p:cNvCxnSpPr>
              <p:nvPr/>
            </p:nvCxnSpPr>
            <p:spPr bwMode="auto">
              <a:xfrm rot="16200000" flipH="1">
                <a:off x="6633550" y="5466644"/>
                <a:ext cx="163017" cy="4349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>
                <a:stCxn id="357" idx="5"/>
                <a:endCxn id="372" idx="2"/>
              </p:cNvCxnSpPr>
              <p:nvPr/>
            </p:nvCxnSpPr>
            <p:spPr bwMode="auto">
              <a:xfrm rot="16200000" flipH="1">
                <a:off x="7130073" y="5669981"/>
                <a:ext cx="118687" cy="36961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>
                <a:stCxn id="372" idx="6"/>
                <a:endCxn id="361" idx="2"/>
              </p:cNvCxnSpPr>
              <p:nvPr/>
            </p:nvCxnSpPr>
            <p:spPr bwMode="auto">
              <a:xfrm flipV="1">
                <a:off x="7537072" y="5859699"/>
                <a:ext cx="408038" cy="544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>
                <a:stCxn id="365" idx="6"/>
                <a:endCxn id="364" idx="2"/>
              </p:cNvCxnSpPr>
              <p:nvPr/>
            </p:nvCxnSpPr>
            <p:spPr bwMode="auto">
              <a:xfrm flipV="1">
                <a:off x="7066249" y="4528424"/>
                <a:ext cx="698830" cy="994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358" idx="7"/>
                <a:endCxn id="365" idx="3"/>
              </p:cNvCxnSpPr>
              <p:nvPr/>
            </p:nvCxnSpPr>
            <p:spPr bwMode="auto">
              <a:xfrm rot="5400000" flipH="1" flipV="1">
                <a:off x="6599981" y="4603458"/>
                <a:ext cx="331144" cy="4448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>
                <a:stCxn id="364" idx="5"/>
                <a:endCxn id="371" idx="1"/>
              </p:cNvCxnSpPr>
              <p:nvPr/>
            </p:nvCxnSpPr>
            <p:spPr bwMode="auto">
              <a:xfrm rot="16200000" flipH="1">
                <a:off x="7885692" y="4604313"/>
                <a:ext cx="342548" cy="30577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>
                <a:stCxn id="374" idx="3"/>
                <a:endCxn id="372" idx="7"/>
              </p:cNvCxnSpPr>
              <p:nvPr/>
            </p:nvCxnSpPr>
            <p:spPr bwMode="auto">
              <a:xfrm rot="5400000">
                <a:off x="7432197" y="5551653"/>
                <a:ext cx="386002" cy="2239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>
                <a:stCxn id="375" idx="5"/>
                <a:endCxn id="374" idx="1"/>
              </p:cNvCxnSpPr>
              <p:nvPr/>
            </p:nvCxnSpPr>
            <p:spPr bwMode="auto">
              <a:xfrm rot="16200000" flipH="1">
                <a:off x="7482451" y="5090981"/>
                <a:ext cx="305424" cy="2040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>
                <a:stCxn id="374" idx="6"/>
                <a:endCxn id="373" idx="2"/>
              </p:cNvCxnSpPr>
              <p:nvPr/>
            </p:nvCxnSpPr>
            <p:spPr bwMode="auto">
              <a:xfrm>
                <a:off x="7888150" y="5408164"/>
                <a:ext cx="383035" cy="1176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1" name="Oval 57"/>
            <p:cNvSpPr>
              <a:spLocks noChangeArrowheads="1"/>
            </p:cNvSpPr>
            <p:nvPr/>
          </p:nvSpPr>
          <p:spPr bwMode="auto">
            <a:xfrm>
              <a:off x="8197491" y="4916127"/>
              <a:ext cx="84436" cy="843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2" name="Oval 57"/>
            <p:cNvSpPr>
              <a:spLocks noChangeArrowheads="1"/>
            </p:cNvSpPr>
            <p:nvPr/>
          </p:nvSpPr>
          <p:spPr bwMode="auto">
            <a:xfrm>
              <a:off x="7374226" y="583280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3" name="Oval 57"/>
            <p:cNvSpPr>
              <a:spLocks noChangeArrowheads="1"/>
            </p:cNvSpPr>
            <p:nvPr/>
          </p:nvSpPr>
          <p:spPr bwMode="auto">
            <a:xfrm>
              <a:off x="8271186" y="544446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4" name="Oval 57"/>
            <p:cNvSpPr>
              <a:spLocks noChangeArrowheads="1"/>
            </p:cNvSpPr>
            <p:nvPr/>
          </p:nvSpPr>
          <p:spPr bwMode="auto">
            <a:xfrm>
              <a:off x="7711267" y="531982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5" name="Oval 57"/>
            <p:cNvSpPr>
              <a:spLocks noChangeArrowheads="1"/>
            </p:cNvSpPr>
            <p:nvPr/>
          </p:nvSpPr>
          <p:spPr bwMode="auto">
            <a:xfrm>
              <a:off x="7461085" y="4968293"/>
              <a:ext cx="84436" cy="843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90" name="Right Arrow 389"/>
            <p:cNvSpPr/>
            <p:nvPr/>
          </p:nvSpPr>
          <p:spPr>
            <a:xfrm>
              <a:off x="6061841" y="4871541"/>
              <a:ext cx="244366" cy="591207"/>
            </a:xfrm>
            <a:prstGeom prst="rightArrow">
              <a:avLst>
                <a:gd name="adj1" fmla="val 50000"/>
                <a:gd name="adj2" fmla="val 6290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86"/>
            <p:cNvGrpSpPr/>
            <p:nvPr/>
          </p:nvGrpSpPr>
          <p:grpSpPr>
            <a:xfrm>
              <a:off x="8461683" y="4437768"/>
              <a:ext cx="500099" cy="939567"/>
              <a:chOff x="7219736" y="1448909"/>
              <a:chExt cx="500099" cy="939567"/>
            </a:xfrm>
          </p:grpSpPr>
          <p:sp>
            <p:nvSpPr>
              <p:cNvPr id="394" name="Oval 57"/>
              <p:cNvSpPr>
                <a:spLocks noChangeArrowheads="1"/>
              </p:cNvSpPr>
              <p:nvPr/>
            </p:nvSpPr>
            <p:spPr bwMode="auto">
              <a:xfrm>
                <a:off x="7356339" y="2025416"/>
                <a:ext cx="363496" cy="36306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5" name="Oval 57"/>
              <p:cNvSpPr>
                <a:spLocks noChangeArrowheads="1"/>
              </p:cNvSpPr>
              <p:nvPr/>
            </p:nvSpPr>
            <p:spPr bwMode="auto">
              <a:xfrm>
                <a:off x="7219736" y="1448909"/>
                <a:ext cx="363496" cy="36306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6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3400" y="6318250"/>
            <a:ext cx="2133600" cy="365125"/>
          </a:xfrm>
          <a:noFill/>
        </p:spPr>
        <p:txBody>
          <a:bodyPr/>
          <a:lstStyle/>
          <a:p>
            <a:fld id="{D68088E3-552B-45F3-B403-451587672333}" type="slidenum">
              <a:rPr lang="fr-CH" smtClean="0"/>
              <a:pPr/>
              <a:t>13</a:t>
            </a:fld>
            <a:endParaRPr lang="fr-CH" dirty="0" smtClean="0"/>
          </a:p>
        </p:txBody>
      </p:sp>
      <p:sp>
        <p:nvSpPr>
          <p:cNvPr id="161" name="Line 5"/>
          <p:cNvSpPr>
            <a:spLocks noChangeShapeType="1"/>
          </p:cNvSpPr>
          <p:nvPr/>
        </p:nvSpPr>
        <p:spPr bwMode="auto">
          <a:xfrm flipH="1" flipV="1">
            <a:off x="-1" y="3894082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2" name="Group 211"/>
          <p:cNvGrpSpPr/>
          <p:nvPr/>
        </p:nvGrpSpPr>
        <p:grpSpPr>
          <a:xfrm>
            <a:off x="157656" y="3003336"/>
            <a:ext cx="1252028" cy="2600872"/>
            <a:chOff x="157656" y="3003336"/>
            <a:chExt cx="1252028" cy="2600872"/>
          </a:xfrm>
        </p:grpSpPr>
        <p:sp>
          <p:nvSpPr>
            <p:cNvPr id="190" name="Rounded Rectangle 189"/>
            <p:cNvSpPr/>
            <p:nvPr/>
          </p:nvSpPr>
          <p:spPr>
            <a:xfrm>
              <a:off x="157656" y="3003336"/>
              <a:ext cx="1119351" cy="1016876"/>
            </a:xfrm>
            <a:prstGeom prst="roundRect">
              <a:avLst/>
            </a:prstGeom>
            <a:ln w="254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/>
            </a:p>
          </p:txBody>
        </p:sp>
        <p:sp>
          <p:nvSpPr>
            <p:cNvPr id="193" name="TextBox 64"/>
            <p:cNvSpPr txBox="1">
              <a:spLocks noChangeArrowheads="1"/>
            </p:cNvSpPr>
            <p:nvPr/>
          </p:nvSpPr>
          <p:spPr bwMode="auto">
            <a:xfrm>
              <a:off x="181305" y="3006895"/>
              <a:ext cx="105628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200" b="1" dirty="0" smtClean="0"/>
                <a:t>Assumption</a:t>
              </a:r>
              <a:r>
                <a:rPr lang="en-US" sz="1200" dirty="0" smtClean="0"/>
                <a:t>: </a:t>
              </a:r>
            </a:p>
            <a:p>
              <a:pPr algn="ctr"/>
              <a:r>
                <a:rPr lang="en-US" sz="1200" dirty="0" smtClean="0"/>
                <a:t>On sampling a node, we learn categories of its neighbors.</a:t>
              </a:r>
            </a:p>
          </p:txBody>
        </p:sp>
        <p:cxnSp>
          <p:nvCxnSpPr>
            <p:cNvPr id="199" name="Curved Connector 64"/>
            <p:cNvCxnSpPr>
              <a:stCxn id="193" idx="2"/>
              <a:endCxn id="288" idx="0"/>
            </p:cNvCxnSpPr>
            <p:nvPr/>
          </p:nvCxnSpPr>
          <p:spPr>
            <a:xfrm rot="16200000" flipH="1">
              <a:off x="244915" y="4487092"/>
              <a:ext cx="1581651" cy="652581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urved Connector 64"/>
            <p:cNvCxnSpPr>
              <a:stCxn id="193" idx="2"/>
              <a:endCxn id="297" idx="0"/>
            </p:cNvCxnSpPr>
            <p:nvPr/>
          </p:nvCxnSpPr>
          <p:spPr>
            <a:xfrm rot="16200000" flipH="1">
              <a:off x="720579" y="4011428"/>
              <a:ext cx="677976" cy="70023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Freeform 107"/>
          <p:cNvSpPr>
            <a:spLocks/>
          </p:cNvSpPr>
          <p:nvPr/>
        </p:nvSpPr>
        <p:spPr bwMode="auto">
          <a:xfrm flipH="1">
            <a:off x="6102858" y="3916056"/>
            <a:ext cx="3078237" cy="1997079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  <a:gd name="connsiteX0" fmla="*/ 0 w 10000"/>
              <a:gd name="connsiteY0" fmla="*/ 5710 h 8973"/>
              <a:gd name="connsiteX1" fmla="*/ 8276 w 10000"/>
              <a:gd name="connsiteY1" fmla="*/ 8063 h 8973"/>
              <a:gd name="connsiteX2" fmla="*/ 8966 w 10000"/>
              <a:gd name="connsiteY2" fmla="*/ 1593 h 8973"/>
              <a:gd name="connsiteX3" fmla="*/ 3172 w 10000"/>
              <a:gd name="connsiteY3" fmla="*/ 1165 h 8973"/>
              <a:gd name="connsiteX4" fmla="*/ 3264 w 10000"/>
              <a:gd name="connsiteY4" fmla="*/ 8584 h 8973"/>
              <a:gd name="connsiteX0" fmla="*/ 0 w 10000"/>
              <a:gd name="connsiteY0" fmla="*/ 6364 h 10000"/>
              <a:gd name="connsiteX1" fmla="*/ 8276 w 10000"/>
              <a:gd name="connsiteY1" fmla="*/ 8986 h 10000"/>
              <a:gd name="connsiteX2" fmla="*/ 8966 w 10000"/>
              <a:gd name="connsiteY2" fmla="*/ 1775 h 10000"/>
              <a:gd name="connsiteX3" fmla="*/ 3172 w 10000"/>
              <a:gd name="connsiteY3" fmla="*/ 1298 h 10000"/>
              <a:gd name="connsiteX4" fmla="*/ 3264 w 10000"/>
              <a:gd name="connsiteY4" fmla="*/ 9566 h 10000"/>
              <a:gd name="connsiteX0" fmla="*/ 0 w 10000"/>
              <a:gd name="connsiteY0" fmla="*/ 6364 h 10000"/>
              <a:gd name="connsiteX1" fmla="*/ 8276 w 10000"/>
              <a:gd name="connsiteY1" fmla="*/ 8986 h 10000"/>
              <a:gd name="connsiteX2" fmla="*/ 8966 w 10000"/>
              <a:gd name="connsiteY2" fmla="*/ 1775 h 10000"/>
              <a:gd name="connsiteX3" fmla="*/ 3172 w 10000"/>
              <a:gd name="connsiteY3" fmla="*/ 1298 h 10000"/>
              <a:gd name="connsiteX4" fmla="*/ 3264 w 10000"/>
              <a:gd name="connsiteY4" fmla="*/ 9566 h 10000"/>
              <a:gd name="connsiteX0" fmla="*/ 0 w 10000"/>
              <a:gd name="connsiteY0" fmla="*/ 6562 h 10198"/>
              <a:gd name="connsiteX1" fmla="*/ 8276 w 10000"/>
              <a:gd name="connsiteY1" fmla="*/ 9184 h 10198"/>
              <a:gd name="connsiteX2" fmla="*/ 8966 w 10000"/>
              <a:gd name="connsiteY2" fmla="*/ 1973 h 10198"/>
              <a:gd name="connsiteX3" fmla="*/ 3032 w 10000"/>
              <a:gd name="connsiteY3" fmla="*/ 1298 h 10198"/>
              <a:gd name="connsiteX4" fmla="*/ 3264 w 10000"/>
              <a:gd name="connsiteY4" fmla="*/ 9764 h 10198"/>
              <a:gd name="connsiteX0" fmla="*/ 98 w 7758"/>
              <a:gd name="connsiteY0" fmla="*/ 7910 h 11546"/>
              <a:gd name="connsiteX1" fmla="*/ 6194 w 7758"/>
              <a:gd name="connsiteY1" fmla="*/ 9184 h 11546"/>
              <a:gd name="connsiteX2" fmla="*/ 6884 w 7758"/>
              <a:gd name="connsiteY2" fmla="*/ 1973 h 11546"/>
              <a:gd name="connsiteX3" fmla="*/ 950 w 7758"/>
              <a:gd name="connsiteY3" fmla="*/ 1298 h 11546"/>
              <a:gd name="connsiteX4" fmla="*/ 1182 w 7758"/>
              <a:gd name="connsiteY4" fmla="*/ 9764 h 11546"/>
              <a:gd name="connsiteX0" fmla="*/ 126 w 10000"/>
              <a:gd name="connsiteY0" fmla="*/ 6851 h 8811"/>
              <a:gd name="connsiteX1" fmla="*/ 7984 w 10000"/>
              <a:gd name="connsiteY1" fmla="*/ 7954 h 8811"/>
              <a:gd name="connsiteX2" fmla="*/ 8873 w 10000"/>
              <a:gd name="connsiteY2" fmla="*/ 1709 h 8811"/>
              <a:gd name="connsiteX3" fmla="*/ 1225 w 10000"/>
              <a:gd name="connsiteY3" fmla="*/ 1124 h 8811"/>
              <a:gd name="connsiteX4" fmla="*/ 1524 w 10000"/>
              <a:gd name="connsiteY4" fmla="*/ 8457 h 8811"/>
              <a:gd name="connsiteX0" fmla="*/ 126 w 10051"/>
              <a:gd name="connsiteY0" fmla="*/ 7776 h 10078"/>
              <a:gd name="connsiteX1" fmla="*/ 8293 w 10051"/>
              <a:gd name="connsiteY1" fmla="*/ 9105 h 10078"/>
              <a:gd name="connsiteX2" fmla="*/ 8873 w 10051"/>
              <a:gd name="connsiteY2" fmla="*/ 1940 h 10078"/>
              <a:gd name="connsiteX3" fmla="*/ 1225 w 10051"/>
              <a:gd name="connsiteY3" fmla="*/ 1276 h 10078"/>
              <a:gd name="connsiteX4" fmla="*/ 1524 w 10051"/>
              <a:gd name="connsiteY4" fmla="*/ 9598 h 10078"/>
              <a:gd name="connsiteX0" fmla="*/ 121 w 10020"/>
              <a:gd name="connsiteY0" fmla="*/ 7692 h 9909"/>
              <a:gd name="connsiteX1" fmla="*/ 8288 w 10020"/>
              <a:gd name="connsiteY1" fmla="*/ 9021 h 9909"/>
              <a:gd name="connsiteX2" fmla="*/ 8842 w 10020"/>
              <a:gd name="connsiteY2" fmla="*/ 2362 h 9909"/>
              <a:gd name="connsiteX3" fmla="*/ 1220 w 10020"/>
              <a:gd name="connsiteY3" fmla="*/ 1192 h 9909"/>
              <a:gd name="connsiteX4" fmla="*/ 1519 w 10020"/>
              <a:gd name="connsiteY4" fmla="*/ 9514 h 9909"/>
              <a:gd name="connsiteX0" fmla="*/ 121 w 10211"/>
              <a:gd name="connsiteY0" fmla="*/ 7763 h 10000"/>
              <a:gd name="connsiteX1" fmla="*/ 8760 w 10211"/>
              <a:gd name="connsiteY1" fmla="*/ 9104 h 10000"/>
              <a:gd name="connsiteX2" fmla="*/ 8824 w 10211"/>
              <a:gd name="connsiteY2" fmla="*/ 2384 h 10000"/>
              <a:gd name="connsiteX3" fmla="*/ 1218 w 10211"/>
              <a:gd name="connsiteY3" fmla="*/ 1203 h 10000"/>
              <a:gd name="connsiteX4" fmla="*/ 1516 w 10211"/>
              <a:gd name="connsiteY4" fmla="*/ 9601 h 10000"/>
              <a:gd name="connsiteX0" fmla="*/ 121 w 10047"/>
              <a:gd name="connsiteY0" fmla="*/ 7763 h 9961"/>
              <a:gd name="connsiteX1" fmla="*/ 8554 w 10047"/>
              <a:gd name="connsiteY1" fmla="*/ 9065 h 9961"/>
              <a:gd name="connsiteX2" fmla="*/ 8824 w 10047"/>
              <a:gd name="connsiteY2" fmla="*/ 2384 h 9961"/>
              <a:gd name="connsiteX3" fmla="*/ 1218 w 10047"/>
              <a:gd name="connsiteY3" fmla="*/ 1203 h 9961"/>
              <a:gd name="connsiteX4" fmla="*/ 1516 w 10047"/>
              <a:gd name="connsiteY4" fmla="*/ 9601 h 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7" h="9961">
                <a:moveTo>
                  <a:pt x="121" y="7763"/>
                </a:moveTo>
                <a:cubicBezTo>
                  <a:pt x="3451" y="9678"/>
                  <a:pt x="7104" y="9961"/>
                  <a:pt x="8554" y="9065"/>
                </a:cubicBezTo>
                <a:cubicBezTo>
                  <a:pt x="10005" y="8169"/>
                  <a:pt x="10047" y="3694"/>
                  <a:pt x="8824" y="2384"/>
                </a:cubicBezTo>
                <a:cubicBezTo>
                  <a:pt x="7601" y="1074"/>
                  <a:pt x="2436" y="0"/>
                  <a:pt x="1218" y="1203"/>
                </a:cubicBezTo>
                <a:cubicBezTo>
                  <a:pt x="0" y="2406"/>
                  <a:pt x="44" y="6816"/>
                  <a:pt x="1516" y="9601"/>
                </a:cubicBezTo>
              </a:path>
            </a:pathLst>
          </a:custGeom>
          <a:noFill/>
          <a:ln w="508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0" name="Group 266"/>
          <p:cNvGrpSpPr/>
          <p:nvPr/>
        </p:nvGrpSpPr>
        <p:grpSpPr>
          <a:xfrm>
            <a:off x="1491734" y="1159806"/>
            <a:ext cx="2533220" cy="1548361"/>
            <a:chOff x="469005" y="826866"/>
            <a:chExt cx="2679452" cy="1637741"/>
          </a:xfrm>
        </p:grpSpPr>
        <p:sp>
          <p:nvSpPr>
            <p:cNvPr id="201" name="Oval 57"/>
            <p:cNvSpPr>
              <a:spLocks noChangeArrowheads="1"/>
            </p:cNvSpPr>
            <p:nvPr/>
          </p:nvSpPr>
          <p:spPr bwMode="auto">
            <a:xfrm>
              <a:off x="1047296" y="2135491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2" name="Oval 57"/>
            <p:cNvSpPr>
              <a:spLocks noChangeArrowheads="1"/>
            </p:cNvSpPr>
            <p:nvPr/>
          </p:nvSpPr>
          <p:spPr bwMode="auto">
            <a:xfrm>
              <a:off x="529868" y="1377438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3" name="Oval 57"/>
            <p:cNvSpPr>
              <a:spLocks noChangeArrowheads="1"/>
            </p:cNvSpPr>
            <p:nvPr/>
          </p:nvSpPr>
          <p:spPr bwMode="auto">
            <a:xfrm>
              <a:off x="1112669" y="1622120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4" name="Oval 57"/>
            <p:cNvSpPr>
              <a:spLocks noChangeArrowheads="1"/>
            </p:cNvSpPr>
            <p:nvPr/>
          </p:nvSpPr>
          <p:spPr bwMode="auto">
            <a:xfrm>
              <a:off x="2961364" y="1518120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5" name="Oval 57"/>
            <p:cNvSpPr>
              <a:spLocks noChangeArrowheads="1"/>
            </p:cNvSpPr>
            <p:nvPr/>
          </p:nvSpPr>
          <p:spPr bwMode="auto">
            <a:xfrm>
              <a:off x="2114746" y="2227575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6" name="Oval 57"/>
            <p:cNvSpPr>
              <a:spLocks noChangeArrowheads="1"/>
            </p:cNvSpPr>
            <p:nvPr/>
          </p:nvSpPr>
          <p:spPr bwMode="auto">
            <a:xfrm>
              <a:off x="2816875" y="90833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7" name="Oval 57"/>
            <p:cNvSpPr>
              <a:spLocks noChangeArrowheads="1"/>
            </p:cNvSpPr>
            <p:nvPr/>
          </p:nvSpPr>
          <p:spPr bwMode="auto">
            <a:xfrm>
              <a:off x="469005" y="1889582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9" name="Oval 57"/>
            <p:cNvSpPr>
              <a:spLocks noChangeArrowheads="1"/>
            </p:cNvSpPr>
            <p:nvPr/>
          </p:nvSpPr>
          <p:spPr bwMode="auto">
            <a:xfrm>
              <a:off x="1969366" y="826866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0" name="Oval 57"/>
            <p:cNvSpPr>
              <a:spLocks noChangeArrowheads="1"/>
            </p:cNvSpPr>
            <p:nvPr/>
          </p:nvSpPr>
          <p:spPr bwMode="auto">
            <a:xfrm>
              <a:off x="1088144" y="92468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1" name="Oval 57"/>
            <p:cNvSpPr>
              <a:spLocks noChangeArrowheads="1"/>
            </p:cNvSpPr>
            <p:nvPr/>
          </p:nvSpPr>
          <p:spPr bwMode="auto">
            <a:xfrm>
              <a:off x="2385271" y="1281550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3" name="Oval 57"/>
            <p:cNvSpPr>
              <a:spLocks noChangeArrowheads="1"/>
            </p:cNvSpPr>
            <p:nvPr/>
          </p:nvSpPr>
          <p:spPr bwMode="auto">
            <a:xfrm>
              <a:off x="1555951" y="2292567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4" name="Oval 57"/>
            <p:cNvSpPr>
              <a:spLocks noChangeArrowheads="1"/>
            </p:cNvSpPr>
            <p:nvPr/>
          </p:nvSpPr>
          <p:spPr bwMode="auto">
            <a:xfrm>
              <a:off x="2504688" y="1881802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5" name="Oval 57"/>
            <p:cNvSpPr>
              <a:spLocks noChangeArrowheads="1"/>
            </p:cNvSpPr>
            <p:nvPr/>
          </p:nvSpPr>
          <p:spPr bwMode="auto">
            <a:xfrm>
              <a:off x="1912448" y="174997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7" name="Oval 57"/>
            <p:cNvSpPr>
              <a:spLocks noChangeArrowheads="1"/>
            </p:cNvSpPr>
            <p:nvPr/>
          </p:nvSpPr>
          <p:spPr bwMode="auto">
            <a:xfrm>
              <a:off x="1606355" y="1336726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218" name="Group 166"/>
          <p:cNvGrpSpPr/>
          <p:nvPr/>
        </p:nvGrpSpPr>
        <p:grpSpPr>
          <a:xfrm>
            <a:off x="4496909" y="1114097"/>
            <a:ext cx="3161232" cy="1671146"/>
            <a:chOff x="4496909" y="1418897"/>
            <a:chExt cx="3161232" cy="1671146"/>
          </a:xfrm>
        </p:grpSpPr>
        <p:sp>
          <p:nvSpPr>
            <p:cNvPr id="219" name="Oval 57"/>
            <p:cNvSpPr>
              <a:spLocks noChangeArrowheads="1"/>
            </p:cNvSpPr>
            <p:nvPr/>
          </p:nvSpPr>
          <p:spPr bwMode="auto">
            <a:xfrm>
              <a:off x="5647930" y="2694405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0" name="Oval 57"/>
            <p:cNvSpPr>
              <a:spLocks noChangeArrowheads="1"/>
            </p:cNvSpPr>
            <p:nvPr/>
          </p:nvSpPr>
          <p:spPr bwMode="auto">
            <a:xfrm>
              <a:off x="5709735" y="2209053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1" name="Oval 57"/>
            <p:cNvSpPr>
              <a:spLocks noChangeArrowheads="1"/>
            </p:cNvSpPr>
            <p:nvPr/>
          </p:nvSpPr>
          <p:spPr bwMode="auto">
            <a:xfrm>
              <a:off x="6657124" y="2781465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2" name="Oval 57"/>
            <p:cNvSpPr>
              <a:spLocks noChangeArrowheads="1"/>
            </p:cNvSpPr>
            <p:nvPr/>
          </p:nvSpPr>
          <p:spPr bwMode="auto">
            <a:xfrm>
              <a:off x="5686549" y="1549679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3" name="Oval 57"/>
            <p:cNvSpPr>
              <a:spLocks noChangeArrowheads="1"/>
            </p:cNvSpPr>
            <p:nvPr/>
          </p:nvSpPr>
          <p:spPr bwMode="auto">
            <a:xfrm>
              <a:off x="6912884" y="1887068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4" name="Oval 57"/>
            <p:cNvSpPr>
              <a:spLocks noChangeArrowheads="1"/>
            </p:cNvSpPr>
            <p:nvPr/>
          </p:nvSpPr>
          <p:spPr bwMode="auto">
            <a:xfrm>
              <a:off x="6176478" y="1939234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925825" y="1418897"/>
              <a:ext cx="2732316" cy="1671146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57"/>
            <p:cNvSpPr>
              <a:spLocks noChangeArrowheads="1"/>
            </p:cNvSpPr>
            <p:nvPr/>
          </p:nvSpPr>
          <p:spPr bwMode="auto">
            <a:xfrm>
              <a:off x="5158742" y="1977723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8" name="Oval 57"/>
            <p:cNvSpPr>
              <a:spLocks noChangeArrowheads="1"/>
            </p:cNvSpPr>
            <p:nvPr/>
          </p:nvSpPr>
          <p:spPr bwMode="auto">
            <a:xfrm>
              <a:off x="7457537" y="2110728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9" name="Oval 57"/>
            <p:cNvSpPr>
              <a:spLocks noChangeArrowheads="1"/>
            </p:cNvSpPr>
            <p:nvPr/>
          </p:nvSpPr>
          <p:spPr bwMode="auto">
            <a:xfrm>
              <a:off x="7320934" y="1534221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0" name="Oval 57"/>
            <p:cNvSpPr>
              <a:spLocks noChangeArrowheads="1"/>
            </p:cNvSpPr>
            <p:nvPr/>
          </p:nvSpPr>
          <p:spPr bwMode="auto">
            <a:xfrm>
              <a:off x="5101200" y="2461918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1" name="Oval 57"/>
            <p:cNvSpPr>
              <a:spLocks noChangeArrowheads="1"/>
            </p:cNvSpPr>
            <p:nvPr/>
          </p:nvSpPr>
          <p:spPr bwMode="auto">
            <a:xfrm>
              <a:off x="6519679" y="1457199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2" name="Oval 57"/>
            <p:cNvSpPr>
              <a:spLocks noChangeArrowheads="1"/>
            </p:cNvSpPr>
            <p:nvPr/>
          </p:nvSpPr>
          <p:spPr bwMode="auto">
            <a:xfrm>
              <a:off x="6128825" y="2842909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3" name="Oval 57"/>
            <p:cNvSpPr>
              <a:spLocks noChangeArrowheads="1"/>
            </p:cNvSpPr>
            <p:nvPr/>
          </p:nvSpPr>
          <p:spPr bwMode="auto">
            <a:xfrm>
              <a:off x="7025784" y="2454563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" name="Oval 234"/>
            <p:cNvSpPr>
              <a:spLocks noChangeArrowheads="1"/>
            </p:cNvSpPr>
            <p:nvPr/>
          </p:nvSpPr>
          <p:spPr bwMode="auto">
            <a:xfrm>
              <a:off x="6465867" y="2329928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6" name="Right Arrow 235"/>
            <p:cNvSpPr/>
            <p:nvPr/>
          </p:nvSpPr>
          <p:spPr>
            <a:xfrm>
              <a:off x="4496909" y="1899743"/>
              <a:ext cx="244366" cy="591207"/>
            </a:xfrm>
            <a:prstGeom prst="rightArrow">
              <a:avLst>
                <a:gd name="adj1" fmla="val 50000"/>
                <a:gd name="adj2" fmla="val 6290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86"/>
          <p:cNvGrpSpPr/>
          <p:nvPr/>
        </p:nvGrpSpPr>
        <p:grpSpPr>
          <a:xfrm>
            <a:off x="7219736" y="1144109"/>
            <a:ext cx="500099" cy="939567"/>
            <a:chOff x="7219736" y="1448909"/>
            <a:chExt cx="500099" cy="939567"/>
          </a:xfrm>
        </p:grpSpPr>
        <p:sp>
          <p:nvSpPr>
            <p:cNvPr id="238" name="Oval 57"/>
            <p:cNvSpPr>
              <a:spLocks noChangeArrowheads="1"/>
            </p:cNvSpPr>
            <p:nvPr/>
          </p:nvSpPr>
          <p:spPr bwMode="auto">
            <a:xfrm>
              <a:off x="7356339" y="2025416"/>
              <a:ext cx="363496" cy="3630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9" name="Oval 57"/>
            <p:cNvSpPr>
              <a:spLocks noChangeArrowheads="1"/>
            </p:cNvSpPr>
            <p:nvPr/>
          </p:nvSpPr>
          <p:spPr bwMode="auto">
            <a:xfrm>
              <a:off x="7219736" y="1448909"/>
              <a:ext cx="363496" cy="3630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40" name="Group 78"/>
          <p:cNvGrpSpPr/>
          <p:nvPr/>
        </p:nvGrpSpPr>
        <p:grpSpPr>
          <a:xfrm>
            <a:off x="1401472" y="2771554"/>
            <a:ext cx="2019645" cy="938401"/>
            <a:chOff x="1401472" y="3178833"/>
            <a:chExt cx="2019645" cy="938401"/>
          </a:xfrm>
        </p:grpSpPr>
        <p:sp>
          <p:nvSpPr>
            <p:cNvPr id="241" name="Oval 57"/>
            <p:cNvSpPr>
              <a:spLocks noChangeArrowheads="1"/>
            </p:cNvSpPr>
            <p:nvPr/>
          </p:nvSpPr>
          <p:spPr bwMode="auto">
            <a:xfrm>
              <a:off x="1502904" y="345835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42" name="Oval 57"/>
            <p:cNvSpPr>
              <a:spLocks noChangeArrowheads="1"/>
            </p:cNvSpPr>
            <p:nvPr/>
          </p:nvSpPr>
          <p:spPr bwMode="auto">
            <a:xfrm>
              <a:off x="1502904" y="366641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243" name="Group 58"/>
            <p:cNvGrpSpPr/>
            <p:nvPr/>
          </p:nvGrpSpPr>
          <p:grpSpPr>
            <a:xfrm>
              <a:off x="1502904" y="3809457"/>
              <a:ext cx="1414145" cy="307777"/>
              <a:chOff x="1502904" y="3134128"/>
              <a:chExt cx="1414145" cy="307777"/>
            </a:xfrm>
          </p:grpSpPr>
          <p:sp>
            <p:nvSpPr>
              <p:cNvPr id="247" name="Oval 57"/>
              <p:cNvSpPr>
                <a:spLocks noChangeArrowheads="1"/>
              </p:cNvSpPr>
              <p:nvPr/>
            </p:nvSpPr>
            <p:spPr bwMode="auto">
              <a:xfrm>
                <a:off x="1502904" y="3200380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1630076" y="3134128"/>
                <a:ext cx="12869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irrelevant</a:t>
                </a:r>
                <a:endParaRPr lang="en-US" sz="1400" dirty="0">
                  <a:latin typeface="+mn-lt"/>
                </a:endParaRPr>
              </a:p>
            </p:txBody>
          </p:sp>
        </p:grpSp>
        <p:sp>
          <p:nvSpPr>
            <p:cNvPr id="244" name="TextBox 243"/>
            <p:cNvSpPr txBox="1"/>
            <p:nvPr/>
          </p:nvSpPr>
          <p:spPr>
            <a:xfrm>
              <a:off x="1630076" y="3383784"/>
              <a:ext cx="1286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important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1630074" y="3587522"/>
              <a:ext cx="1791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(equally) important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1401472" y="3178833"/>
              <a:ext cx="1672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Node categories: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249" name="TextBox 19"/>
          <p:cNvSpPr txBox="1">
            <a:spLocks noChangeArrowheads="1"/>
          </p:cNvSpPr>
          <p:nvPr/>
        </p:nvSpPr>
        <p:spPr bwMode="auto">
          <a:xfrm>
            <a:off x="4131129" y="2848126"/>
            <a:ext cx="4735352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Stratification</a:t>
            </a:r>
            <a:r>
              <a:rPr lang="en-US" sz="1400" dirty="0" smtClean="0">
                <a:latin typeface="+mn-lt"/>
              </a:rPr>
              <a:t> under Weighted Independence Sampler (WIS)</a:t>
            </a:r>
          </a:p>
          <a:p>
            <a:pPr algn="ctr"/>
            <a:r>
              <a:rPr lang="en-US" sz="1050" dirty="0" smtClean="0">
                <a:latin typeface="+mn-lt"/>
              </a:rPr>
              <a:t>(node size </a:t>
            </a:r>
            <a:r>
              <a:rPr lang="en-US" sz="1050" dirty="0">
                <a:latin typeface="+mn-lt"/>
              </a:rPr>
              <a:t>is proportional to its sampling </a:t>
            </a:r>
            <a:r>
              <a:rPr lang="en-US" sz="1050" dirty="0" smtClean="0">
                <a:latin typeface="+mn-lt"/>
              </a:rPr>
              <a:t>probability)</a:t>
            </a:r>
            <a:endParaRPr lang="en-US" sz="1050" dirty="0">
              <a:latin typeface="+mn-lt"/>
            </a:endParaRPr>
          </a:p>
        </p:txBody>
      </p:sp>
      <p:grpSp>
        <p:nvGrpSpPr>
          <p:cNvPr id="258" name="Group 257"/>
          <p:cNvGrpSpPr/>
          <p:nvPr/>
        </p:nvGrpSpPr>
        <p:grpSpPr>
          <a:xfrm>
            <a:off x="2374900" y="6477001"/>
            <a:ext cx="4064000" cy="380999"/>
            <a:chOff x="2374900" y="6477001"/>
            <a:chExt cx="4064000" cy="380999"/>
          </a:xfrm>
        </p:grpSpPr>
        <p:sp>
          <p:nvSpPr>
            <p:cNvPr id="251" name="Rectangle 250"/>
            <p:cNvSpPr/>
            <p:nvPr/>
          </p:nvSpPr>
          <p:spPr>
            <a:xfrm>
              <a:off x="2374900" y="6581001"/>
              <a:ext cx="3479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1638" lvl="1" indent="-117475" algn="ctr"/>
              <a:r>
                <a:rPr lang="en-US" sz="1200" b="1" dirty="0" smtClean="0">
                  <a:latin typeface="+mn-lt"/>
                </a:rPr>
                <a:t>Fastest Mixing Markov Chain [Boyd et al. 2004]</a:t>
              </a:r>
            </a:p>
          </p:txBody>
        </p:sp>
        <p:cxnSp>
          <p:nvCxnSpPr>
            <p:cNvPr id="253" name="Straight Arrow Connector 252"/>
            <p:cNvCxnSpPr/>
            <p:nvPr/>
          </p:nvCxnSpPr>
          <p:spPr>
            <a:xfrm flipV="1">
              <a:off x="5778500" y="6477001"/>
              <a:ext cx="660400" cy="2425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  <p:bldP spid="298" grpId="0" animBg="1"/>
      <p:bldP spid="381" grpId="0"/>
      <p:bldP spid="380" grpId="0"/>
      <p:bldP spid="2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5904"/>
            <a:ext cx="8229600" cy="1143000"/>
          </a:xfrm>
        </p:spPr>
        <p:txBody>
          <a:bodyPr/>
          <a:lstStyle/>
          <a:p>
            <a:r>
              <a:rPr lang="en-US" dirty="0" smtClean="0"/>
              <a:t>Initialization: Pilot Random Walk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437526" y="746145"/>
            <a:ext cx="8143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Use classic Random Walk (RW)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7103"/>
          </a:xfrm>
        </p:spPr>
        <p:txBody>
          <a:bodyPr/>
          <a:lstStyle/>
          <a:p>
            <a:r>
              <a:rPr lang="en-US" dirty="0" smtClean="0"/>
              <a:t>Pilot Random Walk (RW)</a:t>
            </a:r>
            <a:endParaRPr lang="en-US" dirty="0"/>
          </a:p>
        </p:txBody>
      </p:sp>
      <p:grpSp>
        <p:nvGrpSpPr>
          <p:cNvPr id="2" name="Group 104"/>
          <p:cNvGrpSpPr/>
          <p:nvPr/>
        </p:nvGrpSpPr>
        <p:grpSpPr>
          <a:xfrm>
            <a:off x="3191565" y="3063420"/>
            <a:ext cx="2216686" cy="1354889"/>
            <a:chOff x="284245" y="2587037"/>
            <a:chExt cx="2533220" cy="1548362"/>
          </a:xfrm>
        </p:grpSpPr>
        <p:cxnSp>
          <p:nvCxnSpPr>
            <p:cNvPr id="45" name="Straight Connector 44"/>
            <p:cNvCxnSpPr>
              <a:stCxn id="80" idx="0"/>
              <a:endCxn id="78" idx="4"/>
            </p:cNvCxnSpPr>
            <p:nvPr/>
          </p:nvCxnSpPr>
          <p:spPr bwMode="auto">
            <a:xfrm rot="16200000" flipV="1">
              <a:off x="2031381" y="3325529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82" idx="7"/>
              <a:endCxn id="73" idx="3"/>
            </p:cNvCxnSpPr>
            <p:nvPr/>
          </p:nvCxnSpPr>
          <p:spPr bwMode="auto">
            <a:xfrm rot="5400000" flipH="1" flipV="1">
              <a:off x="1429034" y="2795355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71" idx="4"/>
              <a:endCxn id="69" idx="0"/>
            </p:cNvCxnSpPr>
            <p:nvPr/>
          </p:nvCxnSpPr>
          <p:spPr bwMode="auto">
            <a:xfrm rot="16200000" flipH="1">
              <a:off x="2460804" y="2972346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73" idx="6"/>
              <a:endCxn id="71" idx="2"/>
            </p:cNvCxnSpPr>
            <p:nvPr/>
          </p:nvCxnSpPr>
          <p:spPr bwMode="auto">
            <a:xfrm>
              <a:off x="1865569" y="2668363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9" idx="3"/>
              <a:endCxn id="80" idx="7"/>
            </p:cNvCxnSpPr>
            <p:nvPr/>
          </p:nvCxnSpPr>
          <p:spPr bwMode="auto">
            <a:xfrm rot="5400000">
              <a:off x="2398728" y="3340463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0" idx="3"/>
              <a:endCxn id="70" idx="7"/>
            </p:cNvCxnSpPr>
            <p:nvPr/>
          </p:nvCxnSpPr>
          <p:spPr bwMode="auto">
            <a:xfrm rot="5400000">
              <a:off x="2004942" y="3709439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8" idx="7"/>
              <a:endCxn id="82" idx="3"/>
            </p:cNvCxnSpPr>
            <p:nvPr/>
          </p:nvCxnSpPr>
          <p:spPr bwMode="auto">
            <a:xfrm rot="5400000" flipH="1" flipV="1">
              <a:off x="1135133" y="3116527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8" idx="4"/>
              <a:endCxn id="66" idx="0"/>
            </p:cNvCxnSpPr>
            <p:nvPr/>
          </p:nvCxnSpPr>
          <p:spPr bwMode="auto">
            <a:xfrm rot="5400000">
              <a:off x="792469" y="3635491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7" idx="5"/>
              <a:endCxn id="68" idx="2"/>
            </p:cNvCxnSpPr>
            <p:nvPr/>
          </p:nvCxnSpPr>
          <p:spPr bwMode="auto">
            <a:xfrm rot="16200000" flipH="1">
              <a:off x="596365" y="3130812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7" idx="4"/>
              <a:endCxn id="72" idx="0"/>
            </p:cNvCxnSpPr>
            <p:nvPr/>
          </p:nvCxnSpPr>
          <p:spPr bwMode="auto">
            <a:xfrm rot="5400000">
              <a:off x="237177" y="3405723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2" idx="5"/>
              <a:endCxn id="66" idx="2"/>
            </p:cNvCxnSpPr>
            <p:nvPr/>
          </p:nvCxnSpPr>
          <p:spPr bwMode="auto">
            <a:xfrm rot="16200000" flipH="1">
              <a:off x="551592" y="3626186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6" idx="5"/>
              <a:endCxn id="79" idx="2"/>
            </p:cNvCxnSpPr>
            <p:nvPr/>
          </p:nvCxnSpPr>
          <p:spPr bwMode="auto">
            <a:xfrm rot="16200000" flipH="1">
              <a:off x="1095422" y="3837625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9" idx="6"/>
              <a:endCxn id="70" idx="2"/>
            </p:cNvCxnSpPr>
            <p:nvPr/>
          </p:nvCxnSpPr>
          <p:spPr bwMode="auto">
            <a:xfrm flipV="1">
              <a:off x="1474716" y="3999639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4" idx="6"/>
              <a:endCxn id="73" idx="2"/>
            </p:cNvCxnSpPr>
            <p:nvPr/>
          </p:nvCxnSpPr>
          <p:spPr bwMode="auto">
            <a:xfrm flipV="1">
              <a:off x="1046477" y="2668363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4" idx="5"/>
              <a:endCxn id="82" idx="1"/>
            </p:cNvCxnSpPr>
            <p:nvPr/>
          </p:nvCxnSpPr>
          <p:spPr bwMode="auto">
            <a:xfrm rot="16200000" flipH="1">
              <a:off x="1070684" y="2780204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7" idx="7"/>
              <a:endCxn id="74" idx="3"/>
            </p:cNvCxnSpPr>
            <p:nvPr/>
          </p:nvCxnSpPr>
          <p:spPr bwMode="auto">
            <a:xfrm rot="5400000" flipH="1" flipV="1">
              <a:off x="537608" y="2773492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4" idx="4"/>
              <a:endCxn id="68" idx="0"/>
            </p:cNvCxnSpPr>
            <p:nvPr/>
          </p:nvCxnSpPr>
          <p:spPr bwMode="auto">
            <a:xfrm rot="16200000" flipH="1">
              <a:off x="728277" y="3085946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73" idx="5"/>
              <a:endCxn id="78" idx="1"/>
            </p:cNvCxnSpPr>
            <p:nvPr/>
          </p:nvCxnSpPr>
          <p:spPr bwMode="auto">
            <a:xfrm rot="16200000" flipH="1">
              <a:off x="1823320" y="2744268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6"/>
              <a:endCxn id="78" idx="2"/>
            </p:cNvCxnSpPr>
            <p:nvPr/>
          </p:nvCxnSpPr>
          <p:spPr bwMode="auto">
            <a:xfrm flipV="1">
              <a:off x="1522370" y="3098233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57"/>
            <p:cNvSpPr>
              <a:spLocks noChangeArrowheads="1"/>
            </p:cNvSpPr>
            <p:nvPr/>
          </p:nvSpPr>
          <p:spPr bwMode="auto">
            <a:xfrm>
              <a:off x="830975" y="3824244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57"/>
            <p:cNvSpPr>
              <a:spLocks noChangeArrowheads="1"/>
            </p:cNvSpPr>
            <p:nvPr/>
          </p:nvSpPr>
          <p:spPr bwMode="auto">
            <a:xfrm>
              <a:off x="341786" y="310756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57"/>
            <p:cNvSpPr>
              <a:spLocks noChangeArrowheads="1"/>
            </p:cNvSpPr>
            <p:nvPr/>
          </p:nvSpPr>
          <p:spPr bwMode="auto">
            <a:xfrm>
              <a:off x="892780" y="333889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57"/>
            <p:cNvSpPr>
              <a:spLocks noChangeArrowheads="1"/>
            </p:cNvSpPr>
            <p:nvPr/>
          </p:nvSpPr>
          <p:spPr bwMode="auto">
            <a:xfrm>
              <a:off x="2640582" y="324056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Oval 57"/>
            <p:cNvSpPr>
              <a:spLocks noChangeArrowheads="1"/>
            </p:cNvSpPr>
            <p:nvPr/>
          </p:nvSpPr>
          <p:spPr bwMode="auto">
            <a:xfrm>
              <a:off x="1840169" y="3911303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2503979" y="266406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Oval 57"/>
            <p:cNvSpPr>
              <a:spLocks noChangeArrowheads="1"/>
            </p:cNvSpPr>
            <p:nvPr/>
          </p:nvSpPr>
          <p:spPr bwMode="auto">
            <a:xfrm>
              <a:off x="284245" y="3591756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Oval 57"/>
            <p:cNvSpPr>
              <a:spLocks noChangeArrowheads="1"/>
            </p:cNvSpPr>
            <p:nvPr/>
          </p:nvSpPr>
          <p:spPr bwMode="auto">
            <a:xfrm>
              <a:off x="1702723" y="258703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" name="Oval 57"/>
            <p:cNvSpPr>
              <a:spLocks noChangeArrowheads="1"/>
            </p:cNvSpPr>
            <p:nvPr/>
          </p:nvSpPr>
          <p:spPr bwMode="auto">
            <a:xfrm>
              <a:off x="869594" y="267951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75" name="Straight Connector 74"/>
            <p:cNvCxnSpPr>
              <a:stCxn id="81" idx="3"/>
              <a:endCxn id="79" idx="7"/>
            </p:cNvCxnSpPr>
            <p:nvPr/>
          </p:nvCxnSpPr>
          <p:spPr bwMode="auto">
            <a:xfrm rot="5400000">
              <a:off x="1369841" y="3691592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81"/>
            <p:cNvGrpSpPr/>
            <p:nvPr/>
          </p:nvGrpSpPr>
          <p:grpSpPr>
            <a:xfrm>
              <a:off x="1498521" y="3155738"/>
              <a:ext cx="621257" cy="329902"/>
              <a:chOff x="1614329" y="5015799"/>
              <a:chExt cx="621257" cy="329902"/>
            </a:xfrm>
          </p:grpSpPr>
          <p:cxnSp>
            <p:nvCxnSpPr>
              <p:cNvPr id="83" name="Straight Connector 82"/>
              <p:cNvCxnSpPr>
                <a:stCxn id="78" idx="3"/>
                <a:endCxn id="81" idx="7"/>
              </p:cNvCxnSpPr>
              <p:nvPr/>
            </p:nvCxnSpPr>
            <p:spPr bwMode="auto">
              <a:xfrm rot="5400000">
                <a:off x="1910691" y="5020806"/>
                <a:ext cx="329902" cy="3198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2" idx="5"/>
                <a:endCxn id="81" idx="1"/>
              </p:cNvCxnSpPr>
              <p:nvPr/>
            </p:nvCxnSpPr>
            <p:spPr bwMode="auto">
              <a:xfrm rot="16200000" flipH="1">
                <a:off x="1563608" y="5118686"/>
                <a:ext cx="277736" cy="1762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>
              <a:stCxn id="81" idx="6"/>
              <a:endCxn id="80" idx="2"/>
            </p:cNvCxnSpPr>
            <p:nvPr/>
          </p:nvCxnSpPr>
          <p:spPr bwMode="auto">
            <a:xfrm>
              <a:off x="1825794" y="3548103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57"/>
            <p:cNvSpPr>
              <a:spLocks noChangeArrowheads="1"/>
            </p:cNvSpPr>
            <p:nvPr/>
          </p:nvSpPr>
          <p:spPr bwMode="auto">
            <a:xfrm>
              <a:off x="2095930" y="301690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" name="Oval 57"/>
            <p:cNvSpPr>
              <a:spLocks noChangeArrowheads="1"/>
            </p:cNvSpPr>
            <p:nvPr/>
          </p:nvSpPr>
          <p:spPr bwMode="auto">
            <a:xfrm>
              <a:off x="1311870" y="397274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" name="Oval 57"/>
            <p:cNvSpPr>
              <a:spLocks noChangeArrowheads="1"/>
            </p:cNvSpPr>
            <p:nvPr/>
          </p:nvSpPr>
          <p:spPr bwMode="auto">
            <a:xfrm>
              <a:off x="2208830" y="358440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" name="Oval 57"/>
            <p:cNvSpPr>
              <a:spLocks noChangeArrowheads="1"/>
            </p:cNvSpPr>
            <p:nvPr/>
          </p:nvSpPr>
          <p:spPr bwMode="auto">
            <a:xfrm>
              <a:off x="1648911" y="345976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" name="Oval 57"/>
            <p:cNvSpPr>
              <a:spLocks noChangeArrowheads="1"/>
            </p:cNvSpPr>
            <p:nvPr/>
          </p:nvSpPr>
          <p:spPr bwMode="auto">
            <a:xfrm>
              <a:off x="1359524" y="3069073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86" name="Oval 57"/>
          <p:cNvSpPr>
            <a:spLocks noChangeArrowheads="1"/>
          </p:cNvSpPr>
          <p:nvPr/>
        </p:nvSpPr>
        <p:spPr bwMode="auto">
          <a:xfrm>
            <a:off x="4105275" y="3459786"/>
            <a:ext cx="190964" cy="190734"/>
          </a:xfrm>
          <a:prstGeom prst="ellipse">
            <a:avLst/>
          </a:prstGeom>
          <a:noFill/>
          <a:ln w="50800">
            <a:solidFill>
              <a:schemeClr val="accent4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7223 -0.00856 L 0.03351 -0.06504 L 0.00086 0.00093 L 0.07171 -0.00903 L 0.08282 0.06783 L 0.04775 0.11065 L 0.0823 0.0669 L 0.12796 0.02315 L 0.11285 -0.05347 L 0.03386 -0.06504 L -0.00035 -0.00023 L -0.04862 -0.05254 L -0.04566 0.03797 L 5E-6 -0.00162 L -0.04653 0.03681 L -0.05278 0.10093 L -0.00487 0.12037 L 0.0283 0.04977 L 0.0823 0.0669 " pathEditMode="relative" rAng="0" ptsTypes="AAAAAAAAAAAAAAAAAAAA">
                                      <p:cBhvr>
                                        <p:cTn id="13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437526" y="746145"/>
            <a:ext cx="8143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Use classic Random Walk (RW)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Collect a list of existing relevant and irrelevant categories 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7103"/>
          </a:xfrm>
        </p:spPr>
        <p:txBody>
          <a:bodyPr/>
          <a:lstStyle/>
          <a:p>
            <a:r>
              <a:rPr lang="en-US" dirty="0" smtClean="0"/>
              <a:t>Pilot Random Walk (RW)</a:t>
            </a:r>
            <a:endParaRPr lang="en-US" dirty="0"/>
          </a:p>
        </p:txBody>
      </p:sp>
      <p:grpSp>
        <p:nvGrpSpPr>
          <p:cNvPr id="2" name="Group 104"/>
          <p:cNvGrpSpPr/>
          <p:nvPr/>
        </p:nvGrpSpPr>
        <p:grpSpPr>
          <a:xfrm>
            <a:off x="3191565" y="3063420"/>
            <a:ext cx="2216686" cy="1354889"/>
            <a:chOff x="284245" y="2587037"/>
            <a:chExt cx="2533220" cy="1548362"/>
          </a:xfrm>
        </p:grpSpPr>
        <p:cxnSp>
          <p:nvCxnSpPr>
            <p:cNvPr id="45" name="Straight Connector 44"/>
            <p:cNvCxnSpPr>
              <a:stCxn id="80" idx="0"/>
              <a:endCxn id="78" idx="4"/>
            </p:cNvCxnSpPr>
            <p:nvPr/>
          </p:nvCxnSpPr>
          <p:spPr bwMode="auto">
            <a:xfrm rot="16200000" flipV="1">
              <a:off x="2031381" y="3325529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82" idx="7"/>
              <a:endCxn id="73" idx="3"/>
            </p:cNvCxnSpPr>
            <p:nvPr/>
          </p:nvCxnSpPr>
          <p:spPr bwMode="auto">
            <a:xfrm rot="5400000" flipH="1" flipV="1">
              <a:off x="1429034" y="2795355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71" idx="4"/>
              <a:endCxn id="69" idx="0"/>
            </p:cNvCxnSpPr>
            <p:nvPr/>
          </p:nvCxnSpPr>
          <p:spPr bwMode="auto">
            <a:xfrm rot="16200000" flipH="1">
              <a:off x="2460804" y="2972346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73" idx="6"/>
              <a:endCxn id="71" idx="2"/>
            </p:cNvCxnSpPr>
            <p:nvPr/>
          </p:nvCxnSpPr>
          <p:spPr bwMode="auto">
            <a:xfrm>
              <a:off x="1865569" y="2668363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9" idx="3"/>
              <a:endCxn id="80" idx="7"/>
            </p:cNvCxnSpPr>
            <p:nvPr/>
          </p:nvCxnSpPr>
          <p:spPr bwMode="auto">
            <a:xfrm rot="5400000">
              <a:off x="2398728" y="3340463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0" idx="3"/>
              <a:endCxn id="70" idx="7"/>
            </p:cNvCxnSpPr>
            <p:nvPr/>
          </p:nvCxnSpPr>
          <p:spPr bwMode="auto">
            <a:xfrm rot="5400000">
              <a:off x="2004942" y="3709439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8" idx="7"/>
              <a:endCxn id="82" idx="3"/>
            </p:cNvCxnSpPr>
            <p:nvPr/>
          </p:nvCxnSpPr>
          <p:spPr bwMode="auto">
            <a:xfrm rot="5400000" flipH="1" flipV="1">
              <a:off x="1135133" y="3116527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8" idx="4"/>
              <a:endCxn id="66" idx="0"/>
            </p:cNvCxnSpPr>
            <p:nvPr/>
          </p:nvCxnSpPr>
          <p:spPr bwMode="auto">
            <a:xfrm rot="5400000">
              <a:off x="792469" y="3635491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7" idx="5"/>
              <a:endCxn id="68" idx="2"/>
            </p:cNvCxnSpPr>
            <p:nvPr/>
          </p:nvCxnSpPr>
          <p:spPr bwMode="auto">
            <a:xfrm rot="16200000" flipH="1">
              <a:off x="596365" y="3130812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7" idx="4"/>
              <a:endCxn id="72" idx="0"/>
            </p:cNvCxnSpPr>
            <p:nvPr/>
          </p:nvCxnSpPr>
          <p:spPr bwMode="auto">
            <a:xfrm rot="5400000">
              <a:off x="237177" y="3405723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2" idx="5"/>
              <a:endCxn id="66" idx="2"/>
            </p:cNvCxnSpPr>
            <p:nvPr/>
          </p:nvCxnSpPr>
          <p:spPr bwMode="auto">
            <a:xfrm rot="16200000" flipH="1">
              <a:off x="551592" y="3626186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6" idx="5"/>
              <a:endCxn id="79" idx="2"/>
            </p:cNvCxnSpPr>
            <p:nvPr/>
          </p:nvCxnSpPr>
          <p:spPr bwMode="auto">
            <a:xfrm rot="16200000" flipH="1">
              <a:off x="1095422" y="3837625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9" idx="6"/>
              <a:endCxn id="70" idx="2"/>
            </p:cNvCxnSpPr>
            <p:nvPr/>
          </p:nvCxnSpPr>
          <p:spPr bwMode="auto">
            <a:xfrm flipV="1">
              <a:off x="1474716" y="3999639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4" idx="6"/>
              <a:endCxn id="73" idx="2"/>
            </p:cNvCxnSpPr>
            <p:nvPr/>
          </p:nvCxnSpPr>
          <p:spPr bwMode="auto">
            <a:xfrm flipV="1">
              <a:off x="1046477" y="2668363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4" idx="5"/>
              <a:endCxn id="82" idx="1"/>
            </p:cNvCxnSpPr>
            <p:nvPr/>
          </p:nvCxnSpPr>
          <p:spPr bwMode="auto">
            <a:xfrm rot="16200000" flipH="1">
              <a:off x="1070684" y="2780204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7" idx="7"/>
              <a:endCxn id="74" idx="3"/>
            </p:cNvCxnSpPr>
            <p:nvPr/>
          </p:nvCxnSpPr>
          <p:spPr bwMode="auto">
            <a:xfrm rot="5400000" flipH="1" flipV="1">
              <a:off x="537608" y="2773492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4" idx="4"/>
              <a:endCxn id="68" idx="0"/>
            </p:cNvCxnSpPr>
            <p:nvPr/>
          </p:nvCxnSpPr>
          <p:spPr bwMode="auto">
            <a:xfrm rot="16200000" flipH="1">
              <a:off x="728277" y="3085946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73" idx="5"/>
              <a:endCxn id="78" idx="1"/>
            </p:cNvCxnSpPr>
            <p:nvPr/>
          </p:nvCxnSpPr>
          <p:spPr bwMode="auto">
            <a:xfrm rot="16200000" flipH="1">
              <a:off x="1823320" y="2744268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6"/>
              <a:endCxn id="78" idx="2"/>
            </p:cNvCxnSpPr>
            <p:nvPr/>
          </p:nvCxnSpPr>
          <p:spPr bwMode="auto">
            <a:xfrm flipV="1">
              <a:off x="1522370" y="3098233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57"/>
            <p:cNvSpPr>
              <a:spLocks noChangeArrowheads="1"/>
            </p:cNvSpPr>
            <p:nvPr/>
          </p:nvSpPr>
          <p:spPr bwMode="auto">
            <a:xfrm>
              <a:off x="830975" y="3824244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57"/>
            <p:cNvSpPr>
              <a:spLocks noChangeArrowheads="1"/>
            </p:cNvSpPr>
            <p:nvPr/>
          </p:nvSpPr>
          <p:spPr bwMode="auto">
            <a:xfrm>
              <a:off x="341786" y="310756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57"/>
            <p:cNvSpPr>
              <a:spLocks noChangeArrowheads="1"/>
            </p:cNvSpPr>
            <p:nvPr/>
          </p:nvSpPr>
          <p:spPr bwMode="auto">
            <a:xfrm>
              <a:off x="892780" y="333889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57"/>
            <p:cNvSpPr>
              <a:spLocks noChangeArrowheads="1"/>
            </p:cNvSpPr>
            <p:nvPr/>
          </p:nvSpPr>
          <p:spPr bwMode="auto">
            <a:xfrm>
              <a:off x="2640582" y="324056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Oval 57"/>
            <p:cNvSpPr>
              <a:spLocks noChangeArrowheads="1"/>
            </p:cNvSpPr>
            <p:nvPr/>
          </p:nvSpPr>
          <p:spPr bwMode="auto">
            <a:xfrm>
              <a:off x="1840169" y="3911303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2503979" y="266406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Oval 57"/>
            <p:cNvSpPr>
              <a:spLocks noChangeArrowheads="1"/>
            </p:cNvSpPr>
            <p:nvPr/>
          </p:nvSpPr>
          <p:spPr bwMode="auto">
            <a:xfrm>
              <a:off x="284245" y="3591756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Oval 57"/>
            <p:cNvSpPr>
              <a:spLocks noChangeArrowheads="1"/>
            </p:cNvSpPr>
            <p:nvPr/>
          </p:nvSpPr>
          <p:spPr bwMode="auto">
            <a:xfrm>
              <a:off x="1702723" y="258703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" name="Oval 57"/>
            <p:cNvSpPr>
              <a:spLocks noChangeArrowheads="1"/>
            </p:cNvSpPr>
            <p:nvPr/>
          </p:nvSpPr>
          <p:spPr bwMode="auto">
            <a:xfrm>
              <a:off x="869594" y="267951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75" name="Straight Connector 74"/>
            <p:cNvCxnSpPr>
              <a:stCxn id="81" idx="3"/>
              <a:endCxn id="79" idx="7"/>
            </p:cNvCxnSpPr>
            <p:nvPr/>
          </p:nvCxnSpPr>
          <p:spPr bwMode="auto">
            <a:xfrm rot="5400000">
              <a:off x="1369841" y="3691592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81"/>
            <p:cNvGrpSpPr/>
            <p:nvPr/>
          </p:nvGrpSpPr>
          <p:grpSpPr>
            <a:xfrm>
              <a:off x="1498521" y="3155738"/>
              <a:ext cx="621257" cy="329902"/>
              <a:chOff x="1614329" y="5015799"/>
              <a:chExt cx="621257" cy="329902"/>
            </a:xfrm>
          </p:grpSpPr>
          <p:cxnSp>
            <p:nvCxnSpPr>
              <p:cNvPr id="83" name="Straight Connector 82"/>
              <p:cNvCxnSpPr>
                <a:stCxn id="78" idx="3"/>
                <a:endCxn id="81" idx="7"/>
              </p:cNvCxnSpPr>
              <p:nvPr/>
            </p:nvCxnSpPr>
            <p:spPr bwMode="auto">
              <a:xfrm rot="5400000">
                <a:off x="1910691" y="5020806"/>
                <a:ext cx="329902" cy="3198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2" idx="5"/>
                <a:endCxn id="81" idx="1"/>
              </p:cNvCxnSpPr>
              <p:nvPr/>
            </p:nvCxnSpPr>
            <p:spPr bwMode="auto">
              <a:xfrm rot="16200000" flipH="1">
                <a:off x="1563608" y="5118686"/>
                <a:ext cx="277736" cy="1762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>
              <a:stCxn id="81" idx="6"/>
              <a:endCxn id="80" idx="2"/>
            </p:cNvCxnSpPr>
            <p:nvPr/>
          </p:nvCxnSpPr>
          <p:spPr bwMode="auto">
            <a:xfrm>
              <a:off x="1825794" y="3548103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57"/>
            <p:cNvSpPr>
              <a:spLocks noChangeArrowheads="1"/>
            </p:cNvSpPr>
            <p:nvPr/>
          </p:nvSpPr>
          <p:spPr bwMode="auto">
            <a:xfrm>
              <a:off x="2095930" y="301690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" name="Oval 57"/>
            <p:cNvSpPr>
              <a:spLocks noChangeArrowheads="1"/>
            </p:cNvSpPr>
            <p:nvPr/>
          </p:nvSpPr>
          <p:spPr bwMode="auto">
            <a:xfrm>
              <a:off x="1311870" y="397274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" name="Oval 57"/>
            <p:cNvSpPr>
              <a:spLocks noChangeArrowheads="1"/>
            </p:cNvSpPr>
            <p:nvPr/>
          </p:nvSpPr>
          <p:spPr bwMode="auto">
            <a:xfrm>
              <a:off x="2208830" y="358440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" name="Oval 57"/>
            <p:cNvSpPr>
              <a:spLocks noChangeArrowheads="1"/>
            </p:cNvSpPr>
            <p:nvPr/>
          </p:nvSpPr>
          <p:spPr bwMode="auto">
            <a:xfrm>
              <a:off x="1648911" y="345976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" name="Oval 57"/>
            <p:cNvSpPr>
              <a:spLocks noChangeArrowheads="1"/>
            </p:cNvSpPr>
            <p:nvPr/>
          </p:nvSpPr>
          <p:spPr bwMode="auto">
            <a:xfrm>
              <a:off x="1359524" y="3069073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437526" y="746145"/>
            <a:ext cx="8143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Use classic Random Walk (RW)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Collect a list of existing relevant and irrelevant categories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Estimate the </a:t>
            </a:r>
            <a:r>
              <a:rPr lang="en-US" sz="2000" b="1" dirty="0" smtClean="0"/>
              <a:t>relative volume</a:t>
            </a:r>
            <a:r>
              <a:rPr lang="en-US" sz="2000" i="1" dirty="0" smtClean="0"/>
              <a:t>        </a:t>
            </a:r>
            <a:r>
              <a:rPr lang="en-US" sz="2000" dirty="0" smtClean="0"/>
              <a:t>of each category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993" y="2318613"/>
            <a:ext cx="527029" cy="34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7103"/>
          </a:xfrm>
        </p:spPr>
        <p:txBody>
          <a:bodyPr/>
          <a:lstStyle/>
          <a:p>
            <a:r>
              <a:rPr lang="en-US" dirty="0" smtClean="0"/>
              <a:t>Pilot Random Walk (RW)</a:t>
            </a:r>
            <a:endParaRPr lang="en-US" dirty="0"/>
          </a:p>
        </p:txBody>
      </p:sp>
      <p:grpSp>
        <p:nvGrpSpPr>
          <p:cNvPr id="44" name="Group 104"/>
          <p:cNvGrpSpPr/>
          <p:nvPr/>
        </p:nvGrpSpPr>
        <p:grpSpPr>
          <a:xfrm>
            <a:off x="3191565" y="3063420"/>
            <a:ext cx="2216686" cy="1354889"/>
            <a:chOff x="284245" y="2587037"/>
            <a:chExt cx="2533220" cy="1548362"/>
          </a:xfrm>
        </p:grpSpPr>
        <p:cxnSp>
          <p:nvCxnSpPr>
            <p:cNvPr id="45" name="Straight Connector 44"/>
            <p:cNvCxnSpPr>
              <a:stCxn id="80" idx="0"/>
              <a:endCxn id="78" idx="4"/>
            </p:cNvCxnSpPr>
            <p:nvPr/>
          </p:nvCxnSpPr>
          <p:spPr bwMode="auto">
            <a:xfrm rot="16200000" flipV="1">
              <a:off x="2031381" y="3325529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82" idx="7"/>
              <a:endCxn id="73" idx="3"/>
            </p:cNvCxnSpPr>
            <p:nvPr/>
          </p:nvCxnSpPr>
          <p:spPr bwMode="auto">
            <a:xfrm rot="5400000" flipH="1" flipV="1">
              <a:off x="1429034" y="2795355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71" idx="4"/>
              <a:endCxn id="69" idx="0"/>
            </p:cNvCxnSpPr>
            <p:nvPr/>
          </p:nvCxnSpPr>
          <p:spPr bwMode="auto">
            <a:xfrm rot="16200000" flipH="1">
              <a:off x="2460804" y="2972346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73" idx="6"/>
              <a:endCxn id="71" idx="2"/>
            </p:cNvCxnSpPr>
            <p:nvPr/>
          </p:nvCxnSpPr>
          <p:spPr bwMode="auto">
            <a:xfrm>
              <a:off x="1865569" y="2668363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9" idx="3"/>
              <a:endCxn id="80" idx="7"/>
            </p:cNvCxnSpPr>
            <p:nvPr/>
          </p:nvCxnSpPr>
          <p:spPr bwMode="auto">
            <a:xfrm rot="5400000">
              <a:off x="2398728" y="3340463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0" idx="3"/>
              <a:endCxn id="70" idx="7"/>
            </p:cNvCxnSpPr>
            <p:nvPr/>
          </p:nvCxnSpPr>
          <p:spPr bwMode="auto">
            <a:xfrm rot="5400000">
              <a:off x="2004942" y="3709439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8" idx="7"/>
              <a:endCxn id="82" idx="3"/>
            </p:cNvCxnSpPr>
            <p:nvPr/>
          </p:nvCxnSpPr>
          <p:spPr bwMode="auto">
            <a:xfrm rot="5400000" flipH="1" flipV="1">
              <a:off x="1135133" y="3116527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8" idx="4"/>
              <a:endCxn id="66" idx="0"/>
            </p:cNvCxnSpPr>
            <p:nvPr/>
          </p:nvCxnSpPr>
          <p:spPr bwMode="auto">
            <a:xfrm rot="5400000">
              <a:off x="792469" y="3635491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7" idx="5"/>
              <a:endCxn id="68" idx="2"/>
            </p:cNvCxnSpPr>
            <p:nvPr/>
          </p:nvCxnSpPr>
          <p:spPr bwMode="auto">
            <a:xfrm rot="16200000" flipH="1">
              <a:off x="596365" y="3130812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7" idx="4"/>
              <a:endCxn id="72" idx="0"/>
            </p:cNvCxnSpPr>
            <p:nvPr/>
          </p:nvCxnSpPr>
          <p:spPr bwMode="auto">
            <a:xfrm rot="5400000">
              <a:off x="237177" y="3405723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2" idx="5"/>
              <a:endCxn id="66" idx="2"/>
            </p:cNvCxnSpPr>
            <p:nvPr/>
          </p:nvCxnSpPr>
          <p:spPr bwMode="auto">
            <a:xfrm rot="16200000" flipH="1">
              <a:off x="551592" y="3626186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6" idx="5"/>
              <a:endCxn id="79" idx="2"/>
            </p:cNvCxnSpPr>
            <p:nvPr/>
          </p:nvCxnSpPr>
          <p:spPr bwMode="auto">
            <a:xfrm rot="16200000" flipH="1">
              <a:off x="1095422" y="3837625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9" idx="6"/>
              <a:endCxn id="70" idx="2"/>
            </p:cNvCxnSpPr>
            <p:nvPr/>
          </p:nvCxnSpPr>
          <p:spPr bwMode="auto">
            <a:xfrm flipV="1">
              <a:off x="1474716" y="3999639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4" idx="6"/>
              <a:endCxn id="73" idx="2"/>
            </p:cNvCxnSpPr>
            <p:nvPr/>
          </p:nvCxnSpPr>
          <p:spPr bwMode="auto">
            <a:xfrm flipV="1">
              <a:off x="1046477" y="2668363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4" idx="5"/>
              <a:endCxn id="82" idx="1"/>
            </p:cNvCxnSpPr>
            <p:nvPr/>
          </p:nvCxnSpPr>
          <p:spPr bwMode="auto">
            <a:xfrm rot="16200000" flipH="1">
              <a:off x="1070684" y="2780204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7" idx="7"/>
              <a:endCxn id="74" idx="3"/>
            </p:cNvCxnSpPr>
            <p:nvPr/>
          </p:nvCxnSpPr>
          <p:spPr bwMode="auto">
            <a:xfrm rot="5400000" flipH="1" flipV="1">
              <a:off x="537608" y="2773492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4" idx="4"/>
              <a:endCxn id="68" idx="0"/>
            </p:cNvCxnSpPr>
            <p:nvPr/>
          </p:nvCxnSpPr>
          <p:spPr bwMode="auto">
            <a:xfrm rot="16200000" flipH="1">
              <a:off x="728277" y="3085946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73" idx="5"/>
              <a:endCxn id="78" idx="1"/>
            </p:cNvCxnSpPr>
            <p:nvPr/>
          </p:nvCxnSpPr>
          <p:spPr bwMode="auto">
            <a:xfrm rot="16200000" flipH="1">
              <a:off x="1823320" y="2744268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82" idx="6"/>
              <a:endCxn id="78" idx="2"/>
            </p:cNvCxnSpPr>
            <p:nvPr/>
          </p:nvCxnSpPr>
          <p:spPr bwMode="auto">
            <a:xfrm flipV="1">
              <a:off x="1522370" y="3098233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57"/>
            <p:cNvSpPr>
              <a:spLocks noChangeArrowheads="1"/>
            </p:cNvSpPr>
            <p:nvPr/>
          </p:nvSpPr>
          <p:spPr bwMode="auto">
            <a:xfrm>
              <a:off x="830975" y="3824244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57"/>
            <p:cNvSpPr>
              <a:spLocks noChangeArrowheads="1"/>
            </p:cNvSpPr>
            <p:nvPr/>
          </p:nvSpPr>
          <p:spPr bwMode="auto">
            <a:xfrm>
              <a:off x="341786" y="310756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57"/>
            <p:cNvSpPr>
              <a:spLocks noChangeArrowheads="1"/>
            </p:cNvSpPr>
            <p:nvPr/>
          </p:nvSpPr>
          <p:spPr bwMode="auto">
            <a:xfrm>
              <a:off x="892780" y="333889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57"/>
            <p:cNvSpPr>
              <a:spLocks noChangeArrowheads="1"/>
            </p:cNvSpPr>
            <p:nvPr/>
          </p:nvSpPr>
          <p:spPr bwMode="auto">
            <a:xfrm>
              <a:off x="2640582" y="324056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Oval 57"/>
            <p:cNvSpPr>
              <a:spLocks noChangeArrowheads="1"/>
            </p:cNvSpPr>
            <p:nvPr/>
          </p:nvSpPr>
          <p:spPr bwMode="auto">
            <a:xfrm>
              <a:off x="1840169" y="3911303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2503979" y="266406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Oval 57"/>
            <p:cNvSpPr>
              <a:spLocks noChangeArrowheads="1"/>
            </p:cNvSpPr>
            <p:nvPr/>
          </p:nvSpPr>
          <p:spPr bwMode="auto">
            <a:xfrm>
              <a:off x="284245" y="3591756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Oval 57"/>
            <p:cNvSpPr>
              <a:spLocks noChangeArrowheads="1"/>
            </p:cNvSpPr>
            <p:nvPr/>
          </p:nvSpPr>
          <p:spPr bwMode="auto">
            <a:xfrm>
              <a:off x="1702723" y="258703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" name="Oval 57"/>
            <p:cNvSpPr>
              <a:spLocks noChangeArrowheads="1"/>
            </p:cNvSpPr>
            <p:nvPr/>
          </p:nvSpPr>
          <p:spPr bwMode="auto">
            <a:xfrm>
              <a:off x="869594" y="267951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75" name="Straight Connector 74"/>
            <p:cNvCxnSpPr>
              <a:stCxn id="81" idx="3"/>
              <a:endCxn id="79" idx="7"/>
            </p:cNvCxnSpPr>
            <p:nvPr/>
          </p:nvCxnSpPr>
          <p:spPr bwMode="auto">
            <a:xfrm rot="5400000">
              <a:off x="1369841" y="3691592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381"/>
            <p:cNvGrpSpPr/>
            <p:nvPr/>
          </p:nvGrpSpPr>
          <p:grpSpPr>
            <a:xfrm>
              <a:off x="1498521" y="3155738"/>
              <a:ext cx="621257" cy="329902"/>
              <a:chOff x="1614329" y="5015799"/>
              <a:chExt cx="621257" cy="329902"/>
            </a:xfrm>
          </p:grpSpPr>
          <p:cxnSp>
            <p:nvCxnSpPr>
              <p:cNvPr id="83" name="Straight Connector 82"/>
              <p:cNvCxnSpPr>
                <a:stCxn id="78" idx="3"/>
                <a:endCxn id="81" idx="7"/>
              </p:cNvCxnSpPr>
              <p:nvPr/>
            </p:nvCxnSpPr>
            <p:spPr bwMode="auto">
              <a:xfrm rot="5400000">
                <a:off x="1910691" y="5020806"/>
                <a:ext cx="329902" cy="3198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2" idx="5"/>
                <a:endCxn id="81" idx="1"/>
              </p:cNvCxnSpPr>
              <p:nvPr/>
            </p:nvCxnSpPr>
            <p:spPr bwMode="auto">
              <a:xfrm rot="16200000" flipH="1">
                <a:off x="1563608" y="5118686"/>
                <a:ext cx="277736" cy="1762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>
              <a:stCxn id="81" idx="6"/>
              <a:endCxn id="80" idx="2"/>
            </p:cNvCxnSpPr>
            <p:nvPr/>
          </p:nvCxnSpPr>
          <p:spPr bwMode="auto">
            <a:xfrm>
              <a:off x="1825794" y="3548103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57"/>
            <p:cNvSpPr>
              <a:spLocks noChangeArrowheads="1"/>
            </p:cNvSpPr>
            <p:nvPr/>
          </p:nvSpPr>
          <p:spPr bwMode="auto">
            <a:xfrm>
              <a:off x="2095930" y="301690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" name="Oval 57"/>
            <p:cNvSpPr>
              <a:spLocks noChangeArrowheads="1"/>
            </p:cNvSpPr>
            <p:nvPr/>
          </p:nvSpPr>
          <p:spPr bwMode="auto">
            <a:xfrm>
              <a:off x="1311870" y="397274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" name="Oval 57"/>
            <p:cNvSpPr>
              <a:spLocks noChangeArrowheads="1"/>
            </p:cNvSpPr>
            <p:nvPr/>
          </p:nvSpPr>
          <p:spPr bwMode="auto">
            <a:xfrm>
              <a:off x="2208830" y="358440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" name="Oval 57"/>
            <p:cNvSpPr>
              <a:spLocks noChangeArrowheads="1"/>
            </p:cNvSpPr>
            <p:nvPr/>
          </p:nvSpPr>
          <p:spPr bwMode="auto">
            <a:xfrm>
              <a:off x="1648911" y="345976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" name="Oval 57"/>
            <p:cNvSpPr>
              <a:spLocks noChangeArrowheads="1"/>
            </p:cNvSpPr>
            <p:nvPr/>
          </p:nvSpPr>
          <p:spPr bwMode="auto">
            <a:xfrm>
              <a:off x="1359524" y="3069073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437526" y="746145"/>
            <a:ext cx="8143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Use classic Random Walk (RW)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Collect a list of existing relevant and irrelevant categories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Estimate the </a:t>
            </a:r>
            <a:r>
              <a:rPr lang="en-US" sz="2000" b="1" dirty="0" smtClean="0"/>
              <a:t>relative volume</a:t>
            </a:r>
            <a:r>
              <a:rPr lang="en-US" sz="2000" i="1" dirty="0" smtClean="0"/>
              <a:t>        </a:t>
            </a:r>
            <a:r>
              <a:rPr lang="en-US" sz="2000" dirty="0" smtClean="0"/>
              <a:t>of each category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993" y="2318613"/>
            <a:ext cx="527029" cy="34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7103"/>
          </a:xfrm>
        </p:spPr>
        <p:txBody>
          <a:bodyPr/>
          <a:lstStyle/>
          <a:p>
            <a:r>
              <a:rPr lang="en-US" dirty="0" smtClean="0"/>
              <a:t>Pilot Random Walk (RW)</a:t>
            </a:r>
            <a:endParaRPr lang="en-US" dirty="0"/>
          </a:p>
        </p:txBody>
      </p:sp>
      <p:grpSp>
        <p:nvGrpSpPr>
          <p:cNvPr id="2" name="Group 104"/>
          <p:cNvGrpSpPr/>
          <p:nvPr/>
        </p:nvGrpSpPr>
        <p:grpSpPr>
          <a:xfrm>
            <a:off x="3191565" y="3063420"/>
            <a:ext cx="2216686" cy="1354889"/>
            <a:chOff x="284245" y="2587037"/>
            <a:chExt cx="2533220" cy="1548362"/>
          </a:xfrm>
        </p:grpSpPr>
        <p:cxnSp>
          <p:nvCxnSpPr>
            <p:cNvPr id="54" name="Straight Connector 53"/>
            <p:cNvCxnSpPr>
              <a:stCxn id="91" idx="0"/>
              <a:endCxn id="89" idx="4"/>
            </p:cNvCxnSpPr>
            <p:nvPr/>
          </p:nvCxnSpPr>
          <p:spPr bwMode="auto">
            <a:xfrm rot="16200000" flipV="1">
              <a:off x="2031381" y="3325529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93" idx="7"/>
              <a:endCxn id="81" idx="3"/>
            </p:cNvCxnSpPr>
            <p:nvPr/>
          </p:nvCxnSpPr>
          <p:spPr bwMode="auto">
            <a:xfrm rot="5400000" flipH="1" flipV="1">
              <a:off x="1429034" y="2795355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9" idx="4"/>
              <a:endCxn id="76" idx="0"/>
            </p:cNvCxnSpPr>
            <p:nvPr/>
          </p:nvCxnSpPr>
          <p:spPr bwMode="auto">
            <a:xfrm rot="16200000" flipH="1">
              <a:off x="2460804" y="2972346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1" idx="6"/>
              <a:endCxn id="79" idx="2"/>
            </p:cNvCxnSpPr>
            <p:nvPr/>
          </p:nvCxnSpPr>
          <p:spPr bwMode="auto">
            <a:xfrm>
              <a:off x="1865569" y="2668363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6" idx="3"/>
              <a:endCxn id="91" idx="7"/>
            </p:cNvCxnSpPr>
            <p:nvPr/>
          </p:nvCxnSpPr>
          <p:spPr bwMode="auto">
            <a:xfrm rot="5400000">
              <a:off x="2398728" y="3340463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91" idx="3"/>
              <a:endCxn id="77" idx="7"/>
            </p:cNvCxnSpPr>
            <p:nvPr/>
          </p:nvCxnSpPr>
          <p:spPr bwMode="auto">
            <a:xfrm rot="5400000">
              <a:off x="2004942" y="3709439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5" idx="7"/>
              <a:endCxn id="93" idx="3"/>
            </p:cNvCxnSpPr>
            <p:nvPr/>
          </p:nvCxnSpPr>
          <p:spPr bwMode="auto">
            <a:xfrm rot="5400000" flipH="1" flipV="1">
              <a:off x="1135133" y="3116527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5" idx="4"/>
              <a:endCxn id="73" idx="0"/>
            </p:cNvCxnSpPr>
            <p:nvPr/>
          </p:nvCxnSpPr>
          <p:spPr bwMode="auto">
            <a:xfrm rot="5400000">
              <a:off x="792469" y="3635491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4" idx="5"/>
              <a:endCxn id="75" idx="2"/>
            </p:cNvCxnSpPr>
            <p:nvPr/>
          </p:nvCxnSpPr>
          <p:spPr bwMode="auto">
            <a:xfrm rot="16200000" flipH="1">
              <a:off x="596365" y="3130812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4" idx="4"/>
              <a:endCxn id="80" idx="0"/>
            </p:cNvCxnSpPr>
            <p:nvPr/>
          </p:nvCxnSpPr>
          <p:spPr bwMode="auto">
            <a:xfrm rot="5400000">
              <a:off x="237177" y="3405723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0" idx="5"/>
              <a:endCxn id="73" idx="2"/>
            </p:cNvCxnSpPr>
            <p:nvPr/>
          </p:nvCxnSpPr>
          <p:spPr bwMode="auto">
            <a:xfrm rot="16200000" flipH="1">
              <a:off x="551592" y="3626186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73" idx="5"/>
              <a:endCxn id="90" idx="2"/>
            </p:cNvCxnSpPr>
            <p:nvPr/>
          </p:nvCxnSpPr>
          <p:spPr bwMode="auto">
            <a:xfrm rot="16200000" flipH="1">
              <a:off x="1095422" y="3837625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0" idx="6"/>
              <a:endCxn id="77" idx="2"/>
            </p:cNvCxnSpPr>
            <p:nvPr/>
          </p:nvCxnSpPr>
          <p:spPr bwMode="auto">
            <a:xfrm flipV="1">
              <a:off x="1474716" y="3999639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82" idx="6"/>
              <a:endCxn id="81" idx="2"/>
            </p:cNvCxnSpPr>
            <p:nvPr/>
          </p:nvCxnSpPr>
          <p:spPr bwMode="auto">
            <a:xfrm flipV="1">
              <a:off x="1046477" y="2668363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82" idx="5"/>
              <a:endCxn id="93" idx="1"/>
            </p:cNvCxnSpPr>
            <p:nvPr/>
          </p:nvCxnSpPr>
          <p:spPr bwMode="auto">
            <a:xfrm rot="16200000" flipH="1">
              <a:off x="1070684" y="2780204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4" idx="7"/>
              <a:endCxn id="82" idx="3"/>
            </p:cNvCxnSpPr>
            <p:nvPr/>
          </p:nvCxnSpPr>
          <p:spPr bwMode="auto">
            <a:xfrm rot="5400000" flipH="1" flipV="1">
              <a:off x="537608" y="2773492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2" idx="4"/>
              <a:endCxn id="75" idx="0"/>
            </p:cNvCxnSpPr>
            <p:nvPr/>
          </p:nvCxnSpPr>
          <p:spPr bwMode="auto">
            <a:xfrm rot="16200000" flipH="1">
              <a:off x="728277" y="3085946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81" idx="5"/>
              <a:endCxn id="89" idx="1"/>
            </p:cNvCxnSpPr>
            <p:nvPr/>
          </p:nvCxnSpPr>
          <p:spPr bwMode="auto">
            <a:xfrm rot="16200000" flipH="1">
              <a:off x="1823320" y="2744268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93" idx="6"/>
              <a:endCxn id="89" idx="2"/>
            </p:cNvCxnSpPr>
            <p:nvPr/>
          </p:nvCxnSpPr>
          <p:spPr bwMode="auto">
            <a:xfrm flipV="1">
              <a:off x="1522370" y="3098233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57"/>
            <p:cNvSpPr>
              <a:spLocks noChangeArrowheads="1"/>
            </p:cNvSpPr>
            <p:nvPr/>
          </p:nvSpPr>
          <p:spPr bwMode="auto">
            <a:xfrm>
              <a:off x="830975" y="3824244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" name="Oval 57"/>
            <p:cNvSpPr>
              <a:spLocks noChangeArrowheads="1"/>
            </p:cNvSpPr>
            <p:nvPr/>
          </p:nvSpPr>
          <p:spPr bwMode="auto">
            <a:xfrm>
              <a:off x="341786" y="310756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" name="Oval 57"/>
            <p:cNvSpPr>
              <a:spLocks noChangeArrowheads="1"/>
            </p:cNvSpPr>
            <p:nvPr/>
          </p:nvSpPr>
          <p:spPr bwMode="auto">
            <a:xfrm>
              <a:off x="892780" y="333889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Oval 57"/>
            <p:cNvSpPr>
              <a:spLocks noChangeArrowheads="1"/>
            </p:cNvSpPr>
            <p:nvPr/>
          </p:nvSpPr>
          <p:spPr bwMode="auto">
            <a:xfrm>
              <a:off x="2640582" y="324056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7" name="Oval 57"/>
            <p:cNvSpPr>
              <a:spLocks noChangeArrowheads="1"/>
            </p:cNvSpPr>
            <p:nvPr/>
          </p:nvSpPr>
          <p:spPr bwMode="auto">
            <a:xfrm>
              <a:off x="1840169" y="3911303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" name="Oval 57"/>
            <p:cNvSpPr>
              <a:spLocks noChangeArrowheads="1"/>
            </p:cNvSpPr>
            <p:nvPr/>
          </p:nvSpPr>
          <p:spPr bwMode="auto">
            <a:xfrm>
              <a:off x="2503979" y="266406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" name="Oval 57"/>
            <p:cNvSpPr>
              <a:spLocks noChangeArrowheads="1"/>
            </p:cNvSpPr>
            <p:nvPr/>
          </p:nvSpPr>
          <p:spPr bwMode="auto">
            <a:xfrm>
              <a:off x="284245" y="3591756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" name="Oval 57"/>
            <p:cNvSpPr>
              <a:spLocks noChangeArrowheads="1"/>
            </p:cNvSpPr>
            <p:nvPr/>
          </p:nvSpPr>
          <p:spPr bwMode="auto">
            <a:xfrm>
              <a:off x="1702723" y="258703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" name="Oval 57"/>
            <p:cNvSpPr>
              <a:spLocks noChangeArrowheads="1"/>
            </p:cNvSpPr>
            <p:nvPr/>
          </p:nvSpPr>
          <p:spPr bwMode="auto">
            <a:xfrm>
              <a:off x="869594" y="267951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84" name="Straight Connector 83"/>
            <p:cNvCxnSpPr>
              <a:stCxn id="92" idx="3"/>
              <a:endCxn id="90" idx="7"/>
            </p:cNvCxnSpPr>
            <p:nvPr/>
          </p:nvCxnSpPr>
          <p:spPr bwMode="auto">
            <a:xfrm rot="5400000">
              <a:off x="1369841" y="3691592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81"/>
            <p:cNvGrpSpPr/>
            <p:nvPr/>
          </p:nvGrpSpPr>
          <p:grpSpPr>
            <a:xfrm>
              <a:off x="1498521" y="3155738"/>
              <a:ext cx="621257" cy="329902"/>
              <a:chOff x="1614329" y="5015799"/>
              <a:chExt cx="621257" cy="329902"/>
            </a:xfrm>
          </p:grpSpPr>
          <p:cxnSp>
            <p:nvCxnSpPr>
              <p:cNvPr id="86" name="Straight Connector 85"/>
              <p:cNvCxnSpPr>
                <a:stCxn id="89" idx="3"/>
                <a:endCxn id="92" idx="7"/>
              </p:cNvCxnSpPr>
              <p:nvPr/>
            </p:nvCxnSpPr>
            <p:spPr bwMode="auto">
              <a:xfrm rot="5400000">
                <a:off x="1910691" y="5020806"/>
                <a:ext cx="329902" cy="3198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93" idx="5"/>
                <a:endCxn id="92" idx="1"/>
              </p:cNvCxnSpPr>
              <p:nvPr/>
            </p:nvCxnSpPr>
            <p:spPr bwMode="auto">
              <a:xfrm rot="16200000" flipH="1">
                <a:off x="1563608" y="5118686"/>
                <a:ext cx="277736" cy="1762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/>
            <p:cNvCxnSpPr>
              <a:stCxn id="92" idx="6"/>
              <a:endCxn id="91" idx="2"/>
            </p:cNvCxnSpPr>
            <p:nvPr/>
          </p:nvCxnSpPr>
          <p:spPr bwMode="auto">
            <a:xfrm>
              <a:off x="1825794" y="3548103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57"/>
            <p:cNvSpPr>
              <a:spLocks noChangeArrowheads="1"/>
            </p:cNvSpPr>
            <p:nvPr/>
          </p:nvSpPr>
          <p:spPr bwMode="auto">
            <a:xfrm>
              <a:off x="2095930" y="301690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" name="Oval 57"/>
            <p:cNvSpPr>
              <a:spLocks noChangeArrowheads="1"/>
            </p:cNvSpPr>
            <p:nvPr/>
          </p:nvSpPr>
          <p:spPr bwMode="auto">
            <a:xfrm>
              <a:off x="1311870" y="397274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" name="Oval 57"/>
            <p:cNvSpPr>
              <a:spLocks noChangeArrowheads="1"/>
            </p:cNvSpPr>
            <p:nvPr/>
          </p:nvSpPr>
          <p:spPr bwMode="auto">
            <a:xfrm>
              <a:off x="2208830" y="358440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" name="Oval 57"/>
            <p:cNvSpPr>
              <a:spLocks noChangeArrowheads="1"/>
            </p:cNvSpPr>
            <p:nvPr/>
          </p:nvSpPr>
          <p:spPr bwMode="auto">
            <a:xfrm>
              <a:off x="1648911" y="345976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" name="Oval 57"/>
            <p:cNvSpPr>
              <a:spLocks noChangeArrowheads="1"/>
            </p:cNvSpPr>
            <p:nvPr/>
          </p:nvSpPr>
          <p:spPr bwMode="auto">
            <a:xfrm>
              <a:off x="1359524" y="3069073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aphicFrame>
        <p:nvGraphicFramePr>
          <p:cNvPr id="103" name="Object 102"/>
          <p:cNvGraphicFramePr>
            <a:graphicFrameLocks noChangeAspect="1"/>
          </p:cNvGraphicFramePr>
          <p:nvPr/>
        </p:nvGraphicFramePr>
        <p:xfrm>
          <a:off x="677986" y="2835605"/>
          <a:ext cx="1643184" cy="1960367"/>
        </p:xfrm>
        <a:graphic>
          <a:graphicData uri="http://schemas.openxmlformats.org/presentationml/2006/ole">
            <p:oleObj spid="_x0000_s189442" name="Equation" r:id="rId5" imgW="1231560" imgH="1473120" progId="Equation.3">
              <p:embed/>
            </p:oleObj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/>
        </p:nvGraphicFramePr>
        <p:xfrm>
          <a:off x="5469671" y="2890927"/>
          <a:ext cx="3223221" cy="1651366"/>
        </p:xfrm>
        <a:graphic>
          <a:graphicData uri="http://schemas.openxmlformats.org/presentationml/2006/ole">
            <p:oleObj spid="_x0000_s189443" name="Equation" r:id="rId6" imgW="2158920" imgH="1104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437526" y="746145"/>
            <a:ext cx="8143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Use classic Random Walk (RW)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Collect a list of existing relevant and irrelevant categories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Estimate the </a:t>
            </a:r>
            <a:r>
              <a:rPr lang="en-US" sz="2000" b="1" dirty="0" smtClean="0"/>
              <a:t>relative volume</a:t>
            </a:r>
            <a:r>
              <a:rPr lang="en-US" sz="2000" i="1" dirty="0" smtClean="0"/>
              <a:t>        </a:t>
            </a:r>
            <a:r>
              <a:rPr lang="en-US" sz="2000" dirty="0" smtClean="0"/>
              <a:t>of each category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993" y="2318613"/>
            <a:ext cx="527029" cy="34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399703"/>
            <a:ext cx="2133600" cy="365125"/>
          </a:xfrm>
          <a:noFill/>
        </p:spPr>
        <p:txBody>
          <a:bodyPr/>
          <a:lstStyle/>
          <a:p>
            <a:fld id="{D68088E3-552B-45F3-B403-451587672333}" type="slidenum">
              <a:rPr lang="fr-CH" smtClean="0"/>
              <a:pPr/>
              <a:t>19</a:t>
            </a:fld>
            <a:endParaRPr lang="fr-CH" dirty="0" smtClean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7103"/>
          </a:xfrm>
        </p:spPr>
        <p:txBody>
          <a:bodyPr/>
          <a:lstStyle/>
          <a:p>
            <a:r>
              <a:rPr lang="en-US" dirty="0" smtClean="0"/>
              <a:t>Pilot Random Walk (RW)</a:t>
            </a:r>
            <a:endParaRPr lang="en-US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015" y="5227246"/>
            <a:ext cx="5261562" cy="123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6230958" y="5147432"/>
            <a:ext cx="27553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B0F0"/>
                </a:solidFill>
              </a:rPr>
              <a:t>Efficient!</a:t>
            </a:r>
          </a:p>
          <a:p>
            <a:pPr marL="117475" indent="-117475">
              <a:buFont typeface="Arial" pitchFamily="34" charset="0"/>
              <a:buChar char="•"/>
            </a:pPr>
            <a:endParaRPr lang="en-US" sz="1200" dirty="0" smtClean="0">
              <a:solidFill>
                <a:srgbClr val="00B0F0"/>
              </a:solidFill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B0F0"/>
                </a:solidFill>
              </a:rPr>
              <a:t>No need to visit </a:t>
            </a:r>
            <a:r>
              <a:rPr lang="en-US" sz="1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b="1" i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aseline="-25000" dirty="0" smtClean="0">
                <a:solidFill>
                  <a:srgbClr val="00B0F0"/>
                </a:solidFill>
              </a:rPr>
              <a:t> </a:t>
            </a:r>
            <a:r>
              <a:rPr lang="en-US" sz="1200" dirty="0" smtClean="0">
                <a:solidFill>
                  <a:srgbClr val="00B0F0"/>
                </a:solidFill>
              </a:rPr>
              <a:t>at all!</a:t>
            </a:r>
          </a:p>
          <a:p>
            <a:pPr marL="117475" indent="-117475">
              <a:buFont typeface="Arial" pitchFamily="34" charset="0"/>
              <a:buChar char="•"/>
            </a:pPr>
            <a:endParaRPr lang="en-US" sz="1200" dirty="0" smtClean="0">
              <a:solidFill>
                <a:srgbClr val="00B0F0"/>
              </a:solidFill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B0F0"/>
                </a:solidFill>
              </a:rPr>
              <a:t>Estimation errors do not bias the ultimate measurement result (but they may increase its variance)</a:t>
            </a:r>
          </a:p>
          <a:p>
            <a:pPr>
              <a:buFont typeface="Arial" pitchFamily="34" charset="0"/>
              <a:buChar char="•"/>
            </a:pPr>
            <a:endParaRPr lang="en-US" sz="1200" baseline="-25000" dirty="0">
              <a:solidFill>
                <a:srgbClr val="00B0F0"/>
              </a:solidFill>
            </a:endParaRPr>
          </a:p>
        </p:txBody>
      </p:sp>
      <p:grpSp>
        <p:nvGrpSpPr>
          <p:cNvPr id="2" name="Group 104"/>
          <p:cNvGrpSpPr/>
          <p:nvPr/>
        </p:nvGrpSpPr>
        <p:grpSpPr>
          <a:xfrm>
            <a:off x="3191565" y="3063420"/>
            <a:ext cx="2216686" cy="1354889"/>
            <a:chOff x="284245" y="2587037"/>
            <a:chExt cx="2533220" cy="1548362"/>
          </a:xfrm>
        </p:grpSpPr>
        <p:cxnSp>
          <p:nvCxnSpPr>
            <p:cNvPr id="54" name="Straight Connector 53"/>
            <p:cNvCxnSpPr>
              <a:stCxn id="91" idx="0"/>
              <a:endCxn id="89" idx="4"/>
            </p:cNvCxnSpPr>
            <p:nvPr/>
          </p:nvCxnSpPr>
          <p:spPr bwMode="auto">
            <a:xfrm rot="16200000" flipV="1">
              <a:off x="2031381" y="3325529"/>
              <a:ext cx="404844" cy="112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93" idx="7"/>
              <a:endCxn id="81" idx="3"/>
            </p:cNvCxnSpPr>
            <p:nvPr/>
          </p:nvCxnSpPr>
          <p:spPr bwMode="auto">
            <a:xfrm rot="5400000" flipH="1" flipV="1">
              <a:off x="1429034" y="2795355"/>
              <a:ext cx="367024" cy="22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9" idx="4"/>
              <a:endCxn id="76" idx="0"/>
            </p:cNvCxnSpPr>
            <p:nvPr/>
          </p:nvCxnSpPr>
          <p:spPr bwMode="auto">
            <a:xfrm rot="16200000" flipH="1">
              <a:off x="2460804" y="2972346"/>
              <a:ext cx="399837" cy="136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1" idx="6"/>
              <a:endCxn id="79" idx="2"/>
            </p:cNvCxnSpPr>
            <p:nvPr/>
          </p:nvCxnSpPr>
          <p:spPr bwMode="auto">
            <a:xfrm>
              <a:off x="1865569" y="2668363"/>
              <a:ext cx="638409" cy="8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6" idx="3"/>
              <a:endCxn id="91" idx="7"/>
            </p:cNvCxnSpPr>
            <p:nvPr/>
          </p:nvCxnSpPr>
          <p:spPr bwMode="auto">
            <a:xfrm rot="5400000">
              <a:off x="2398728" y="3340463"/>
              <a:ext cx="216857" cy="318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91" idx="3"/>
              <a:endCxn id="77" idx="7"/>
            </p:cNvCxnSpPr>
            <p:nvPr/>
          </p:nvCxnSpPr>
          <p:spPr bwMode="auto">
            <a:xfrm rot="5400000">
              <a:off x="2004942" y="3709439"/>
              <a:ext cx="213944" cy="24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5" idx="7"/>
              <a:endCxn id="93" idx="3"/>
            </p:cNvCxnSpPr>
            <p:nvPr/>
          </p:nvCxnSpPr>
          <p:spPr bwMode="auto">
            <a:xfrm rot="5400000" flipH="1" flipV="1">
              <a:off x="1135133" y="3116527"/>
              <a:ext cx="156862" cy="339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5" idx="4"/>
              <a:endCxn id="73" idx="0"/>
            </p:cNvCxnSpPr>
            <p:nvPr/>
          </p:nvCxnSpPr>
          <p:spPr bwMode="auto">
            <a:xfrm rot="5400000">
              <a:off x="792469" y="3635491"/>
              <a:ext cx="308683" cy="68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4" idx="5"/>
              <a:endCxn id="75" idx="2"/>
            </p:cNvCxnSpPr>
            <p:nvPr/>
          </p:nvCxnSpPr>
          <p:spPr bwMode="auto">
            <a:xfrm rot="16200000" flipH="1">
              <a:off x="596365" y="3130812"/>
              <a:ext cx="180835" cy="411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4" idx="4"/>
              <a:endCxn id="80" idx="0"/>
            </p:cNvCxnSpPr>
            <p:nvPr/>
          </p:nvCxnSpPr>
          <p:spPr bwMode="auto">
            <a:xfrm rot="5400000">
              <a:off x="237177" y="3405723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0" idx="5"/>
              <a:endCxn id="73" idx="2"/>
            </p:cNvCxnSpPr>
            <p:nvPr/>
          </p:nvCxnSpPr>
          <p:spPr bwMode="auto">
            <a:xfrm rot="16200000" flipH="1">
              <a:off x="551592" y="3626186"/>
              <a:ext cx="163015" cy="39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73" idx="5"/>
              <a:endCxn id="90" idx="2"/>
            </p:cNvCxnSpPr>
            <p:nvPr/>
          </p:nvCxnSpPr>
          <p:spPr bwMode="auto">
            <a:xfrm rot="16200000" flipH="1">
              <a:off x="1095422" y="3837625"/>
              <a:ext cx="90998" cy="341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0" idx="6"/>
              <a:endCxn id="77" idx="2"/>
            </p:cNvCxnSpPr>
            <p:nvPr/>
          </p:nvCxnSpPr>
          <p:spPr bwMode="auto">
            <a:xfrm flipV="1">
              <a:off x="1474716" y="3999639"/>
              <a:ext cx="365453" cy="54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82" idx="6"/>
              <a:endCxn id="81" idx="2"/>
            </p:cNvCxnSpPr>
            <p:nvPr/>
          </p:nvCxnSpPr>
          <p:spPr bwMode="auto">
            <a:xfrm flipV="1">
              <a:off x="1046477" y="2668363"/>
              <a:ext cx="656247" cy="9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82" idx="5"/>
              <a:endCxn id="93" idx="1"/>
            </p:cNvCxnSpPr>
            <p:nvPr/>
          </p:nvCxnSpPr>
          <p:spPr bwMode="auto">
            <a:xfrm rot="16200000" flipH="1">
              <a:off x="1070684" y="2780204"/>
              <a:ext cx="262577" cy="3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4" idx="7"/>
              <a:endCxn id="82" idx="3"/>
            </p:cNvCxnSpPr>
            <p:nvPr/>
          </p:nvCxnSpPr>
          <p:spPr bwMode="auto">
            <a:xfrm rot="5400000" flipH="1" flipV="1">
              <a:off x="537608" y="2773492"/>
              <a:ext cx="301067" cy="414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2" idx="4"/>
              <a:endCxn id="75" idx="0"/>
            </p:cNvCxnSpPr>
            <p:nvPr/>
          </p:nvCxnSpPr>
          <p:spPr bwMode="auto">
            <a:xfrm rot="16200000" flipH="1">
              <a:off x="728277" y="3085946"/>
              <a:ext cx="482703" cy="23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81" idx="5"/>
              <a:endCxn id="89" idx="1"/>
            </p:cNvCxnSpPr>
            <p:nvPr/>
          </p:nvCxnSpPr>
          <p:spPr bwMode="auto">
            <a:xfrm rot="16200000" flipH="1">
              <a:off x="1823320" y="2744268"/>
              <a:ext cx="314858" cy="278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93" idx="6"/>
              <a:endCxn id="89" idx="2"/>
            </p:cNvCxnSpPr>
            <p:nvPr/>
          </p:nvCxnSpPr>
          <p:spPr bwMode="auto">
            <a:xfrm flipV="1">
              <a:off x="1522370" y="3098233"/>
              <a:ext cx="573559" cy="5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57"/>
            <p:cNvSpPr>
              <a:spLocks noChangeArrowheads="1"/>
            </p:cNvSpPr>
            <p:nvPr/>
          </p:nvSpPr>
          <p:spPr bwMode="auto">
            <a:xfrm>
              <a:off x="830975" y="3824244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" name="Oval 57"/>
            <p:cNvSpPr>
              <a:spLocks noChangeArrowheads="1"/>
            </p:cNvSpPr>
            <p:nvPr/>
          </p:nvSpPr>
          <p:spPr bwMode="auto">
            <a:xfrm>
              <a:off x="341786" y="310756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" name="Oval 57"/>
            <p:cNvSpPr>
              <a:spLocks noChangeArrowheads="1"/>
            </p:cNvSpPr>
            <p:nvPr/>
          </p:nvSpPr>
          <p:spPr bwMode="auto">
            <a:xfrm>
              <a:off x="892780" y="333889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Oval 57"/>
            <p:cNvSpPr>
              <a:spLocks noChangeArrowheads="1"/>
            </p:cNvSpPr>
            <p:nvPr/>
          </p:nvSpPr>
          <p:spPr bwMode="auto">
            <a:xfrm>
              <a:off x="2640582" y="324056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7" name="Oval 57"/>
            <p:cNvSpPr>
              <a:spLocks noChangeArrowheads="1"/>
            </p:cNvSpPr>
            <p:nvPr/>
          </p:nvSpPr>
          <p:spPr bwMode="auto">
            <a:xfrm>
              <a:off x="1840169" y="3911303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" name="Oval 57"/>
            <p:cNvSpPr>
              <a:spLocks noChangeArrowheads="1"/>
            </p:cNvSpPr>
            <p:nvPr/>
          </p:nvSpPr>
          <p:spPr bwMode="auto">
            <a:xfrm>
              <a:off x="2503979" y="266406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" name="Oval 57"/>
            <p:cNvSpPr>
              <a:spLocks noChangeArrowheads="1"/>
            </p:cNvSpPr>
            <p:nvPr/>
          </p:nvSpPr>
          <p:spPr bwMode="auto">
            <a:xfrm>
              <a:off x="284245" y="3591756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" name="Oval 57"/>
            <p:cNvSpPr>
              <a:spLocks noChangeArrowheads="1"/>
            </p:cNvSpPr>
            <p:nvPr/>
          </p:nvSpPr>
          <p:spPr bwMode="auto">
            <a:xfrm>
              <a:off x="1702723" y="258703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" name="Oval 57"/>
            <p:cNvSpPr>
              <a:spLocks noChangeArrowheads="1"/>
            </p:cNvSpPr>
            <p:nvPr/>
          </p:nvSpPr>
          <p:spPr bwMode="auto">
            <a:xfrm>
              <a:off x="869594" y="267951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84" name="Straight Connector 83"/>
            <p:cNvCxnSpPr>
              <a:stCxn id="92" idx="3"/>
              <a:endCxn id="90" idx="7"/>
            </p:cNvCxnSpPr>
            <p:nvPr/>
          </p:nvCxnSpPr>
          <p:spPr bwMode="auto">
            <a:xfrm rot="5400000">
              <a:off x="1369841" y="3691592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81"/>
            <p:cNvGrpSpPr/>
            <p:nvPr/>
          </p:nvGrpSpPr>
          <p:grpSpPr>
            <a:xfrm>
              <a:off x="1498521" y="3155738"/>
              <a:ext cx="621257" cy="329902"/>
              <a:chOff x="1614329" y="5015799"/>
              <a:chExt cx="621257" cy="329902"/>
            </a:xfrm>
          </p:grpSpPr>
          <p:cxnSp>
            <p:nvCxnSpPr>
              <p:cNvPr id="86" name="Straight Connector 85"/>
              <p:cNvCxnSpPr>
                <a:stCxn id="89" idx="3"/>
                <a:endCxn id="92" idx="7"/>
              </p:cNvCxnSpPr>
              <p:nvPr/>
            </p:nvCxnSpPr>
            <p:spPr bwMode="auto">
              <a:xfrm rot="5400000">
                <a:off x="1910691" y="5020806"/>
                <a:ext cx="329902" cy="3198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93" idx="5"/>
                <a:endCxn id="92" idx="1"/>
              </p:cNvCxnSpPr>
              <p:nvPr/>
            </p:nvCxnSpPr>
            <p:spPr bwMode="auto">
              <a:xfrm rot="16200000" flipH="1">
                <a:off x="1563608" y="5118686"/>
                <a:ext cx="277736" cy="1762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/>
            <p:cNvCxnSpPr>
              <a:stCxn id="92" idx="6"/>
              <a:endCxn id="91" idx="2"/>
            </p:cNvCxnSpPr>
            <p:nvPr/>
          </p:nvCxnSpPr>
          <p:spPr bwMode="auto">
            <a:xfrm>
              <a:off x="1825794" y="3548103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57"/>
            <p:cNvSpPr>
              <a:spLocks noChangeArrowheads="1"/>
            </p:cNvSpPr>
            <p:nvPr/>
          </p:nvSpPr>
          <p:spPr bwMode="auto">
            <a:xfrm>
              <a:off x="2095930" y="3016907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" name="Oval 57"/>
            <p:cNvSpPr>
              <a:spLocks noChangeArrowheads="1"/>
            </p:cNvSpPr>
            <p:nvPr/>
          </p:nvSpPr>
          <p:spPr bwMode="auto">
            <a:xfrm>
              <a:off x="1311870" y="397274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" name="Oval 57"/>
            <p:cNvSpPr>
              <a:spLocks noChangeArrowheads="1"/>
            </p:cNvSpPr>
            <p:nvPr/>
          </p:nvSpPr>
          <p:spPr bwMode="auto">
            <a:xfrm>
              <a:off x="2208830" y="3584401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" name="Oval 57"/>
            <p:cNvSpPr>
              <a:spLocks noChangeArrowheads="1"/>
            </p:cNvSpPr>
            <p:nvPr/>
          </p:nvSpPr>
          <p:spPr bwMode="auto">
            <a:xfrm>
              <a:off x="1648911" y="345976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" name="Oval 57"/>
            <p:cNvSpPr>
              <a:spLocks noChangeArrowheads="1"/>
            </p:cNvSpPr>
            <p:nvPr/>
          </p:nvSpPr>
          <p:spPr bwMode="auto">
            <a:xfrm>
              <a:off x="1359524" y="3069073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aphicFrame>
        <p:nvGraphicFramePr>
          <p:cNvPr id="103" name="Object 102"/>
          <p:cNvGraphicFramePr>
            <a:graphicFrameLocks noChangeAspect="1"/>
          </p:cNvGraphicFramePr>
          <p:nvPr/>
        </p:nvGraphicFramePr>
        <p:xfrm>
          <a:off x="677986" y="2835605"/>
          <a:ext cx="1643184" cy="1960367"/>
        </p:xfrm>
        <a:graphic>
          <a:graphicData uri="http://schemas.openxmlformats.org/presentationml/2006/ole">
            <p:oleObj spid="_x0000_s190466" name="Equation" r:id="rId6" imgW="1231560" imgH="1473120" progId="Equation.3">
              <p:embed/>
            </p:oleObj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/>
        </p:nvGraphicFramePr>
        <p:xfrm>
          <a:off x="5469671" y="2890927"/>
          <a:ext cx="3223221" cy="1651366"/>
        </p:xfrm>
        <a:graphic>
          <a:graphicData uri="http://schemas.openxmlformats.org/presentationml/2006/ole">
            <p:oleObj spid="_x0000_s190467" name="Equation" r:id="rId7" imgW="2158920" imgH="1104840" progId="Equation.3">
              <p:embed/>
            </p:oleObj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609602" y="5041330"/>
            <a:ext cx="2555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RW-based estimator:</a:t>
            </a:r>
            <a:endParaRPr lang="en-US" sz="1600" dirty="0"/>
          </a:p>
        </p:txBody>
      </p:sp>
      <p:sp>
        <p:nvSpPr>
          <p:cNvPr id="108" name="Right Brace 107"/>
          <p:cNvSpPr/>
          <p:nvPr/>
        </p:nvSpPr>
        <p:spPr>
          <a:xfrm rot="16200000">
            <a:off x="4776951" y="4713887"/>
            <a:ext cx="271956" cy="1604142"/>
          </a:xfrm>
          <a:prstGeom prst="rightBrac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3909848" y="5061169"/>
            <a:ext cx="196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F0"/>
                </a:solidFill>
              </a:rPr>
              <a:t># of neighbors of </a:t>
            </a:r>
            <a:r>
              <a:rPr lang="en-US" sz="1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200" dirty="0" smtClean="0">
                <a:solidFill>
                  <a:srgbClr val="00B0F0"/>
                </a:solidFill>
              </a:rPr>
              <a:t> in </a:t>
            </a:r>
            <a:r>
              <a:rPr lang="en-US" sz="1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b="1" i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 </a:t>
            </a:r>
            <a:r>
              <a:rPr lang="en-US" sz="1200" dirty="0" smtClean="0">
                <a:solidFill>
                  <a:srgbClr val="00B0F0"/>
                </a:solidFill>
              </a:rPr>
              <a:t>: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09642" y="6471393"/>
            <a:ext cx="1730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F0"/>
                </a:solidFill>
              </a:rPr>
              <a:t>The size of sample </a:t>
            </a:r>
            <a:r>
              <a:rPr lang="en-US" sz="1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1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" name="Straight Arrow Connector 111"/>
          <p:cNvCxnSpPr>
            <a:stCxn id="110" idx="0"/>
          </p:cNvCxnSpPr>
          <p:nvPr/>
        </p:nvCxnSpPr>
        <p:spPr>
          <a:xfrm rot="16200000" flipV="1">
            <a:off x="1932349" y="6328782"/>
            <a:ext cx="283430" cy="1791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9493D2-1CA9-4301-ADCC-B858203CA70F}" type="slidenum">
              <a:rPr lang="fr-CH" smtClean="0"/>
              <a:pPr/>
              <a:t>2</a:t>
            </a:fld>
            <a:endParaRPr lang="fr-CH" smtClean="0"/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583324" y="6292578"/>
            <a:ext cx="7890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(over 15% of world’s population, and over 50% of world’s Internet users !)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580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Online Social Networks (OSNs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922338" y="2090411"/>
          <a:ext cx="1454150" cy="596900"/>
        </p:xfrm>
        <a:graphic>
          <a:graphicData uri="http://schemas.openxmlformats.org/presentationml/2006/ole">
            <p:oleObj spid="_x0000_s65538" r:id="rId3" imgW="3149206" imgH="1294781" progId="">
              <p:embed/>
            </p:oleObj>
          </a:graphicData>
        </a:graphic>
      </p:graphicFrame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038" y="1342698"/>
            <a:ext cx="15779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038" y="2766686"/>
            <a:ext cx="2622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813" y="3385811"/>
            <a:ext cx="12207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3810000" y="5481311"/>
            <a:ext cx="5105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    &gt; 1 </a:t>
            </a:r>
            <a:r>
              <a:rPr lang="en-US" sz="3600" dirty="0"/>
              <a:t>billion users</a:t>
            </a:r>
            <a:endParaRPr lang="en-US" sz="4400" dirty="0"/>
          </a:p>
        </p:txBody>
      </p:sp>
      <p:sp>
        <p:nvSpPr>
          <p:cNvPr id="1034" name="Line 17"/>
          <p:cNvSpPr>
            <a:spLocks noChangeShapeType="1"/>
          </p:cNvSpPr>
          <p:nvPr/>
        </p:nvSpPr>
        <p:spPr bwMode="auto">
          <a:xfrm flipV="1">
            <a:off x="838200" y="5457498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Text Box 19"/>
          <p:cNvSpPr txBox="1">
            <a:spLocks noChangeArrowheads="1"/>
          </p:cNvSpPr>
          <p:nvPr/>
        </p:nvSpPr>
        <p:spPr bwMode="auto">
          <a:xfrm>
            <a:off x="444060" y="5686098"/>
            <a:ext cx="211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dirty="0" smtClean="0"/>
              <a:t> </a:t>
            </a:r>
            <a:r>
              <a:rPr lang="en-US" dirty="0" smtClean="0"/>
              <a:t>October 2010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038600" y="1444298"/>
          <a:ext cx="4648200" cy="3860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0"/>
                <a:gridCol w="2324100"/>
              </a:tblGrid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500</a:t>
                      </a:r>
                      <a:r>
                        <a:rPr lang="en-US" sz="3000" baseline="0" dirty="0" smtClean="0"/>
                        <a:t> million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200 million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9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130 million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12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100 million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43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75 million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10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75 million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29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4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085898"/>
            <a:ext cx="27193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755823"/>
            <a:ext cx="1949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TextBox 26"/>
          <p:cNvSpPr txBox="1">
            <a:spLocks noChangeArrowheads="1"/>
          </p:cNvSpPr>
          <p:nvPr/>
        </p:nvSpPr>
        <p:spPr bwMode="auto">
          <a:xfrm>
            <a:off x="4724400" y="809298"/>
            <a:ext cx="990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/>
              <a:t>Size</a:t>
            </a:r>
          </a:p>
        </p:txBody>
      </p:sp>
      <p:sp>
        <p:nvSpPr>
          <p:cNvPr id="1052" name="Line 17"/>
          <p:cNvSpPr>
            <a:spLocks noChangeShapeType="1"/>
          </p:cNvSpPr>
          <p:nvPr/>
        </p:nvSpPr>
        <p:spPr bwMode="auto">
          <a:xfrm flipV="1">
            <a:off x="4343400" y="1266498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TextBox 28"/>
          <p:cNvSpPr txBox="1">
            <a:spLocks noChangeArrowheads="1"/>
          </p:cNvSpPr>
          <p:nvPr/>
        </p:nvSpPr>
        <p:spPr bwMode="auto">
          <a:xfrm>
            <a:off x="6705600" y="809298"/>
            <a:ext cx="1905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   Traffic</a:t>
            </a:r>
          </a:p>
        </p:txBody>
      </p:sp>
      <p:sp>
        <p:nvSpPr>
          <p:cNvPr id="1054" name="Line 17"/>
          <p:cNvSpPr>
            <a:spLocks noChangeShapeType="1"/>
          </p:cNvSpPr>
          <p:nvPr/>
        </p:nvSpPr>
        <p:spPr bwMode="auto">
          <a:xfrm flipV="1">
            <a:off x="6705600" y="1266498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5904"/>
            <a:ext cx="8229600" cy="1143000"/>
          </a:xfrm>
        </p:spPr>
        <p:txBody>
          <a:bodyPr/>
          <a:lstStyle/>
          <a:p>
            <a:r>
              <a:rPr lang="en-US" dirty="0" smtClean="0"/>
              <a:t>Stratified Weighted Random Walk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52228" name="Picture 4" descr="C:\Users\Maciej\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4484" y="2957515"/>
            <a:ext cx="2041898" cy="742950"/>
          </a:xfrm>
          <a:prstGeom prst="rect">
            <a:avLst/>
          </a:prstGeom>
          <a:noFill/>
        </p:spPr>
      </p:pic>
      <p:pic>
        <p:nvPicPr>
          <p:cNvPr id="52230" name="Picture 6" descr="C:\Users\Maciej\Pictures\Pictur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9766" y="2322845"/>
            <a:ext cx="2328862" cy="734672"/>
          </a:xfrm>
          <a:prstGeom prst="rect">
            <a:avLst/>
          </a:prstGeom>
          <a:noFill/>
        </p:spPr>
      </p:pic>
      <p:sp>
        <p:nvSpPr>
          <p:cNvPr id="78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07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68088E3-552B-45F3-B403-451587672333}" type="slidenum">
              <a:rPr lang="fr-CH" smtClean="0"/>
              <a:pPr/>
              <a:t>21</a:t>
            </a:fld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51934" y="1438850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Category weights optimal under WIS</a:t>
            </a:r>
            <a:endParaRPr lang="en-US" sz="1100" dirty="0"/>
          </a:p>
        </p:txBody>
      </p:sp>
      <p:sp>
        <p:nvSpPr>
          <p:cNvPr id="6312" name="TextBox 16"/>
          <p:cNvSpPr txBox="1">
            <a:spLocks noChangeArrowheads="1"/>
          </p:cNvSpPr>
          <p:nvPr/>
        </p:nvSpPr>
        <p:spPr bwMode="auto">
          <a:xfrm>
            <a:off x="5512125" y="988081"/>
            <a:ext cx="30243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Stratified sampling theory </a:t>
            </a:r>
          </a:p>
          <a:p>
            <a:pPr algn="ctr"/>
            <a:r>
              <a:rPr lang="en-US" sz="1600" b="1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</a:t>
            </a:r>
          </a:p>
          <a:p>
            <a:pPr algn="ctr"/>
            <a:r>
              <a:rPr lang="en-US" sz="1400" dirty="0" smtClean="0">
                <a:latin typeface="+mn-lt"/>
              </a:rPr>
              <a:t>Information collected by pilot RW</a:t>
            </a:r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1" name="Down Arrow 10"/>
          <p:cNvSpPr/>
          <p:nvPr/>
        </p:nvSpPr>
        <p:spPr>
          <a:xfrm>
            <a:off x="1073250" y="1039697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711"/>
          <p:cNvGrpSpPr/>
          <p:nvPr/>
        </p:nvGrpSpPr>
        <p:grpSpPr>
          <a:xfrm>
            <a:off x="3444626" y="1607527"/>
            <a:ext cx="952500" cy="454154"/>
            <a:chOff x="3444626" y="1936139"/>
            <a:chExt cx="952500" cy="454154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444626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139951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1" name="Rectangle 710"/>
            <p:cNvSpPr/>
            <p:nvPr/>
          </p:nvSpPr>
          <p:spPr bwMode="auto">
            <a:xfrm>
              <a:off x="3800226" y="2381149"/>
              <a:ext cx="257175" cy="914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Circular Arrow 76"/>
          <p:cNvSpPr/>
          <p:nvPr/>
        </p:nvSpPr>
        <p:spPr>
          <a:xfrm rot="5620366">
            <a:off x="4244824" y="520451"/>
            <a:ext cx="1510211" cy="1594568"/>
          </a:xfrm>
          <a:prstGeom prst="circularArrow">
            <a:avLst>
              <a:gd name="adj1" fmla="val 10450"/>
              <a:gd name="adj2" fmla="val 993309"/>
              <a:gd name="adj3" fmla="val 851113"/>
              <a:gd name="adj4" fmla="val 10600943"/>
              <a:gd name="adj5" fmla="val 110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07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  <p:sp>
        <p:nvSpPr>
          <p:cNvPr id="5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68088E3-552B-45F3-B403-451587672333}" type="slidenum">
              <a:rPr lang="fr-CH" smtClean="0"/>
              <a:pPr/>
              <a:t>22</a:t>
            </a:fld>
            <a:endParaRPr lang="fr-CH" dirty="0" smtClean="0"/>
          </a:p>
        </p:txBody>
      </p:sp>
      <p:grpSp>
        <p:nvGrpSpPr>
          <p:cNvPr id="70" name="Group 69"/>
          <p:cNvGrpSpPr/>
          <p:nvPr/>
        </p:nvGrpSpPr>
        <p:grpSpPr>
          <a:xfrm>
            <a:off x="3445586" y="1623766"/>
            <a:ext cx="245516" cy="414585"/>
            <a:chOff x="3445586" y="1623766"/>
            <a:chExt cx="245516" cy="414585"/>
          </a:xfrm>
        </p:grpSpPr>
        <p:sp>
          <p:nvSpPr>
            <p:cNvPr id="71" name="Oval 70"/>
            <p:cNvSpPr/>
            <p:nvPr/>
          </p:nvSpPr>
          <p:spPr>
            <a:xfrm>
              <a:off x="3602748" y="1842841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455111" y="1954760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607511" y="1949997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526549" y="190237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455111" y="184522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531310" y="179521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602748" y="1735685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457492" y="174282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528929" y="168567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445586" y="1628529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607511" y="162376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157580" y="1611860"/>
            <a:ext cx="219157" cy="438230"/>
            <a:chOff x="4157580" y="1611860"/>
            <a:chExt cx="219157" cy="438230"/>
          </a:xfrm>
        </p:grpSpPr>
        <p:sp>
          <p:nvSpPr>
            <p:cNvPr id="84" name="Oval 83"/>
            <p:cNvSpPr/>
            <p:nvPr/>
          </p:nvSpPr>
          <p:spPr>
            <a:xfrm>
              <a:off x="4157580" y="1611860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159961" y="1833314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/>
          <p:cNvSpPr/>
          <p:nvPr/>
        </p:nvSpPr>
        <p:spPr bwMode="auto">
          <a:xfrm>
            <a:off x="4152900" y="2755106"/>
            <a:ext cx="252413" cy="435769"/>
          </a:xfrm>
          <a:prstGeom prst="rect">
            <a:avLst/>
          </a:prstGeom>
          <a:noFill/>
          <a:ln w="6350" cmpd="sng">
            <a:solidFill>
              <a:srgbClr val="FF0000"/>
            </a:solidFill>
            <a:prstDash val="sysDot"/>
          </a:ln>
          <a:effectLst>
            <a:outerShdw dist="23000"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9" name="Group 338"/>
          <p:cNvGrpSpPr/>
          <p:nvPr/>
        </p:nvGrpSpPr>
        <p:grpSpPr>
          <a:xfrm>
            <a:off x="4491791" y="3809999"/>
            <a:ext cx="2847472" cy="2919663"/>
            <a:chOff x="5959643" y="3809999"/>
            <a:chExt cx="2847472" cy="2919663"/>
          </a:xfrm>
        </p:grpSpPr>
        <p:sp>
          <p:nvSpPr>
            <p:cNvPr id="330" name="Rounded Rectangle 329"/>
            <p:cNvSpPr/>
            <p:nvPr/>
          </p:nvSpPr>
          <p:spPr>
            <a:xfrm>
              <a:off x="5959643" y="3809999"/>
              <a:ext cx="2847472" cy="291966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/>
            </a:p>
          </p:txBody>
        </p:sp>
        <p:sp>
          <p:nvSpPr>
            <p:cNvPr id="6160" name="TextBox 64"/>
            <p:cNvSpPr txBox="1">
              <a:spLocks noChangeArrowheads="1"/>
            </p:cNvSpPr>
            <p:nvPr/>
          </p:nvSpPr>
          <p:spPr bwMode="auto">
            <a:xfrm>
              <a:off x="6497053" y="3853352"/>
              <a:ext cx="173530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Problem 2:   </a:t>
              </a:r>
            </a:p>
            <a:p>
              <a:pPr algn="ctr"/>
              <a:r>
                <a:rPr lang="en-US" sz="1600" dirty="0" smtClean="0">
                  <a:latin typeface="+mn-lt"/>
                </a:rPr>
                <a:t>“Black holes”</a:t>
              </a:r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6260934" y="4453659"/>
              <a:ext cx="2221136" cy="1346921"/>
              <a:chOff x="5972176" y="4005599"/>
              <a:chExt cx="2221136" cy="1346921"/>
            </a:xfrm>
          </p:grpSpPr>
          <p:cxnSp>
            <p:nvCxnSpPr>
              <p:cNvPr id="265" name="Straight Connector 264"/>
              <p:cNvCxnSpPr>
                <a:stCxn id="275" idx="4"/>
                <a:endCxn id="272" idx="0"/>
              </p:cNvCxnSpPr>
              <p:nvPr/>
            </p:nvCxnSpPr>
            <p:spPr bwMode="auto">
              <a:xfrm rot="16200000" flipH="1">
                <a:off x="7771367" y="4391115"/>
                <a:ext cx="330514" cy="112920"/>
              </a:xfrm>
              <a:prstGeom prst="line">
                <a:avLst/>
              </a:prstGeom>
              <a:ln w="2413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>
                <a:stCxn id="278" idx="6"/>
                <a:endCxn id="275" idx="2"/>
              </p:cNvCxnSpPr>
              <p:nvPr/>
            </p:nvCxnSpPr>
            <p:spPr bwMode="auto">
              <a:xfrm>
                <a:off x="7279333" y="4139836"/>
                <a:ext cx="527723" cy="69464"/>
              </a:xfrm>
              <a:prstGeom prst="line">
                <a:avLst/>
              </a:prstGeom>
              <a:ln w="1270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>
                <a:stCxn id="272" idx="3"/>
                <a:endCxn id="286" idx="7"/>
              </p:cNvCxnSpPr>
              <p:nvPr/>
            </p:nvCxnSpPr>
            <p:spPr bwMode="auto">
              <a:xfrm rot="5400000">
                <a:off x="7720054" y="4695409"/>
                <a:ext cx="179259" cy="263411"/>
              </a:xfrm>
              <a:prstGeom prst="line">
                <a:avLst/>
              </a:prstGeom>
              <a:ln w="1270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Oval 57"/>
              <p:cNvSpPr>
                <a:spLocks noChangeArrowheads="1"/>
              </p:cNvSpPr>
              <p:nvPr/>
            </p:nvSpPr>
            <p:spPr bwMode="auto">
              <a:xfrm>
                <a:off x="6456523" y="5127682"/>
                <a:ext cx="69797" cy="6971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0" name="Oval 57"/>
              <p:cNvSpPr>
                <a:spLocks noChangeArrowheads="1"/>
              </p:cNvSpPr>
              <p:nvPr/>
            </p:nvSpPr>
            <p:spPr bwMode="auto">
              <a:xfrm>
                <a:off x="6019741" y="4502888"/>
                <a:ext cx="134612" cy="1344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1" name="Oval 57"/>
              <p:cNvSpPr>
                <a:spLocks noChangeArrowheads="1"/>
              </p:cNvSpPr>
              <p:nvPr/>
            </p:nvSpPr>
            <p:spPr bwMode="auto">
              <a:xfrm>
                <a:off x="6510406" y="4729269"/>
                <a:ext cx="75813" cy="7572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2" name="Oval 57"/>
              <p:cNvSpPr>
                <a:spLocks noChangeArrowheads="1"/>
              </p:cNvSpPr>
              <p:nvPr/>
            </p:nvSpPr>
            <p:spPr bwMode="auto">
              <a:xfrm>
                <a:off x="7919976" y="4612832"/>
                <a:ext cx="146215" cy="14603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4" name="Oval 57"/>
              <p:cNvSpPr>
                <a:spLocks noChangeArrowheads="1"/>
              </p:cNvSpPr>
              <p:nvPr/>
            </p:nvSpPr>
            <p:spPr bwMode="auto">
              <a:xfrm>
                <a:off x="7293539" y="5202437"/>
                <a:ext cx="75813" cy="7572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5" name="Oval 57"/>
              <p:cNvSpPr>
                <a:spLocks noChangeArrowheads="1"/>
              </p:cNvSpPr>
              <p:nvPr/>
            </p:nvSpPr>
            <p:spPr bwMode="auto">
              <a:xfrm>
                <a:off x="7807057" y="4136279"/>
                <a:ext cx="146215" cy="14603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6" name="Oval 57"/>
              <p:cNvSpPr>
                <a:spLocks noChangeArrowheads="1"/>
              </p:cNvSpPr>
              <p:nvPr/>
            </p:nvSpPr>
            <p:spPr bwMode="auto">
              <a:xfrm>
                <a:off x="5972176" y="4903133"/>
                <a:ext cx="146215" cy="14603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8" name="Oval 57"/>
              <p:cNvSpPr>
                <a:spLocks noChangeArrowheads="1"/>
              </p:cNvSpPr>
              <p:nvPr/>
            </p:nvSpPr>
            <p:spPr bwMode="auto">
              <a:xfrm>
                <a:off x="7144721" y="4072610"/>
                <a:ext cx="134612" cy="1344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9" name="Oval 57"/>
              <p:cNvSpPr>
                <a:spLocks noChangeArrowheads="1"/>
              </p:cNvSpPr>
              <p:nvPr/>
            </p:nvSpPr>
            <p:spPr bwMode="auto">
              <a:xfrm>
                <a:off x="6491240" y="4184216"/>
                <a:ext cx="75813" cy="7572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280" name="Group 464"/>
              <p:cNvGrpSpPr/>
              <p:nvPr/>
            </p:nvGrpSpPr>
            <p:grpSpPr>
              <a:xfrm>
                <a:off x="6491421" y="4248847"/>
                <a:ext cx="1020962" cy="878835"/>
                <a:chOff x="6974754" y="4660299"/>
                <a:chExt cx="1235102" cy="1063165"/>
              </a:xfrm>
            </p:grpSpPr>
            <p:cxnSp>
              <p:nvCxnSpPr>
                <p:cNvPr id="308" name="Straight Connector 307"/>
                <p:cNvCxnSpPr>
                  <a:stCxn id="271" idx="7"/>
                  <a:endCxn id="288" idx="3"/>
                </p:cNvCxnSpPr>
                <p:nvPr/>
              </p:nvCxnSpPr>
              <p:spPr bwMode="auto">
                <a:xfrm rot="5400000" flipH="1" flipV="1">
                  <a:off x="7167415" y="4948866"/>
                  <a:ext cx="214624" cy="39744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>
                  <a:stCxn id="271" idx="4"/>
                  <a:endCxn id="269" idx="0"/>
                </p:cNvCxnSpPr>
                <p:nvPr/>
              </p:nvCxnSpPr>
              <p:spPr bwMode="auto">
                <a:xfrm rot="5400000">
                  <a:off x="6813978" y="5493864"/>
                  <a:ext cx="390376" cy="68824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>
                  <a:stCxn id="279" idx="5"/>
                  <a:endCxn id="288" idx="1"/>
                </p:cNvCxnSpPr>
                <p:nvPr/>
              </p:nvCxnSpPr>
              <p:spPr bwMode="auto">
                <a:xfrm rot="16200000" flipH="1">
                  <a:off x="7102962" y="4610155"/>
                  <a:ext cx="320344" cy="42063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>
                  <a:stCxn id="279" idx="4"/>
                  <a:endCxn id="271" idx="0"/>
                </p:cNvCxnSpPr>
                <p:nvPr/>
              </p:nvCxnSpPr>
              <p:spPr bwMode="auto">
                <a:xfrm rot="16200000" flipH="1">
                  <a:off x="6748099" y="4946007"/>
                  <a:ext cx="567772" cy="2318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>
                  <a:stCxn id="288" idx="6"/>
                  <a:endCxn id="283" idx="2"/>
                </p:cNvCxnSpPr>
                <p:nvPr/>
              </p:nvCxnSpPr>
              <p:spPr bwMode="auto">
                <a:xfrm flipV="1">
                  <a:off x="7545521" y="4958294"/>
                  <a:ext cx="651970" cy="5216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>
                  <a:stCxn id="283" idx="3"/>
                  <a:endCxn id="287" idx="7"/>
                </p:cNvCxnSpPr>
                <p:nvPr/>
              </p:nvCxnSpPr>
              <p:spPr bwMode="auto">
                <a:xfrm rot="5400000">
                  <a:off x="7857256" y="4993101"/>
                  <a:ext cx="357590" cy="34761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463"/>
              <p:cNvGrpSpPr/>
              <p:nvPr/>
            </p:nvGrpSpPr>
            <p:grpSpPr>
              <a:xfrm>
                <a:off x="6045284" y="4139836"/>
                <a:ext cx="1585103" cy="1145459"/>
                <a:chOff x="6435043" y="4528424"/>
                <a:chExt cx="1917567" cy="1385711"/>
              </a:xfrm>
            </p:grpSpPr>
            <p:cxnSp>
              <p:nvCxnSpPr>
                <p:cNvPr id="293" name="Straight Connector 292"/>
                <p:cNvCxnSpPr>
                  <a:stCxn id="286" idx="0"/>
                  <a:endCxn id="283" idx="4"/>
                </p:cNvCxnSpPr>
                <p:nvPr/>
              </p:nvCxnSpPr>
              <p:spPr bwMode="auto">
                <a:xfrm rot="16200000" flipV="1">
                  <a:off x="8074159" y="5166012"/>
                  <a:ext cx="444001" cy="1129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>
                  <a:stCxn id="288" idx="7"/>
                  <a:endCxn id="278" idx="3"/>
                </p:cNvCxnSpPr>
                <p:nvPr/>
              </p:nvCxnSpPr>
              <p:spPr bwMode="auto">
                <a:xfrm rot="5400000" flipH="1" flipV="1">
                  <a:off x="7463684" y="4655401"/>
                  <a:ext cx="394714" cy="25577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>
                  <a:stCxn id="286" idx="3"/>
                  <a:endCxn id="274" idx="7"/>
                </p:cNvCxnSpPr>
                <p:nvPr/>
              </p:nvCxnSpPr>
              <p:spPr bwMode="auto">
                <a:xfrm rot="5400000">
                  <a:off x="8037204" y="5569483"/>
                  <a:ext cx="244020" cy="27164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>
                  <a:stCxn id="270" idx="5"/>
                  <a:endCxn id="271" idx="2"/>
                </p:cNvCxnSpPr>
                <p:nvPr/>
              </p:nvCxnSpPr>
              <p:spPr bwMode="auto">
                <a:xfrm rot="16200000" flipH="1">
                  <a:off x="6680014" y="4969579"/>
                  <a:ext cx="180833" cy="45458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>
                  <a:stCxn id="270" idx="4"/>
                  <a:endCxn id="276" idx="0"/>
                </p:cNvCxnSpPr>
                <p:nvPr/>
              </p:nvCxnSpPr>
              <p:spPr bwMode="auto">
                <a:xfrm rot="5400000">
                  <a:off x="6299533" y="5265784"/>
                  <a:ext cx="321544" cy="5052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>
                  <a:stCxn id="276" idx="5"/>
                  <a:endCxn id="269" idx="2"/>
                </p:cNvCxnSpPr>
                <p:nvPr/>
              </p:nvCxnSpPr>
              <p:spPr bwMode="auto">
                <a:xfrm rot="16200000" flipH="1">
                  <a:off x="6633550" y="5466644"/>
                  <a:ext cx="163017" cy="43495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>
                  <a:stCxn id="269" idx="5"/>
                  <a:endCxn id="284" idx="2"/>
                </p:cNvCxnSpPr>
                <p:nvPr/>
              </p:nvCxnSpPr>
              <p:spPr bwMode="auto">
                <a:xfrm rot="16200000" flipH="1">
                  <a:off x="7130073" y="5669981"/>
                  <a:ext cx="118687" cy="36961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>
                  <a:stCxn id="284" idx="6"/>
                  <a:endCxn id="274" idx="2"/>
                </p:cNvCxnSpPr>
                <p:nvPr/>
              </p:nvCxnSpPr>
              <p:spPr bwMode="auto">
                <a:xfrm flipV="1">
                  <a:off x="7537072" y="5859699"/>
                  <a:ext cx="408038" cy="5443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>
                  <a:stCxn id="279" idx="6"/>
                  <a:endCxn id="278" idx="2"/>
                </p:cNvCxnSpPr>
                <p:nvPr/>
              </p:nvCxnSpPr>
              <p:spPr bwMode="auto">
                <a:xfrm flipV="1">
                  <a:off x="7066249" y="4528424"/>
                  <a:ext cx="698830" cy="9948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>
                  <a:stCxn id="270" idx="7"/>
                  <a:endCxn id="279" idx="3"/>
                </p:cNvCxnSpPr>
                <p:nvPr/>
              </p:nvCxnSpPr>
              <p:spPr bwMode="auto">
                <a:xfrm rot="5400000" flipH="1" flipV="1">
                  <a:off x="6599981" y="4603458"/>
                  <a:ext cx="331144" cy="44482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>
                  <a:stCxn id="278" idx="5"/>
                  <a:endCxn id="283" idx="1"/>
                </p:cNvCxnSpPr>
                <p:nvPr/>
              </p:nvCxnSpPr>
              <p:spPr bwMode="auto">
                <a:xfrm rot="16200000" flipH="1">
                  <a:off x="7885692" y="4604313"/>
                  <a:ext cx="342548" cy="30577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>
                  <a:stCxn id="287" idx="3"/>
                  <a:endCxn id="284" idx="7"/>
                </p:cNvCxnSpPr>
                <p:nvPr/>
              </p:nvCxnSpPr>
              <p:spPr bwMode="auto">
                <a:xfrm rot="5400000">
                  <a:off x="7432197" y="5551653"/>
                  <a:ext cx="386002" cy="2239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>
                  <a:stCxn id="288" idx="5"/>
                  <a:endCxn id="287" idx="1"/>
                </p:cNvCxnSpPr>
                <p:nvPr/>
              </p:nvCxnSpPr>
              <p:spPr bwMode="auto">
                <a:xfrm rot="16200000" flipH="1">
                  <a:off x="7482451" y="5090981"/>
                  <a:ext cx="305424" cy="2040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>
                  <a:stCxn id="287" idx="6"/>
                  <a:endCxn id="286" idx="2"/>
                </p:cNvCxnSpPr>
                <p:nvPr/>
              </p:nvCxnSpPr>
              <p:spPr bwMode="auto">
                <a:xfrm>
                  <a:off x="7888150" y="5408164"/>
                  <a:ext cx="383035" cy="1176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3" name="Oval 57"/>
              <p:cNvSpPr>
                <a:spLocks noChangeArrowheads="1"/>
              </p:cNvSpPr>
              <p:nvPr/>
            </p:nvSpPr>
            <p:spPr bwMode="auto">
              <a:xfrm>
                <a:off x="7502162" y="4460320"/>
                <a:ext cx="69797" cy="6971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4" name="Oval 57"/>
              <p:cNvSpPr>
                <a:spLocks noChangeArrowheads="1"/>
              </p:cNvSpPr>
              <p:nvPr/>
            </p:nvSpPr>
            <p:spPr bwMode="auto">
              <a:xfrm>
                <a:off x="6821633" y="5218069"/>
                <a:ext cx="134612" cy="1344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6" name="Oval 57"/>
              <p:cNvSpPr>
                <a:spLocks noChangeArrowheads="1"/>
              </p:cNvSpPr>
              <p:nvPr/>
            </p:nvSpPr>
            <p:spPr bwMode="auto">
              <a:xfrm>
                <a:off x="7563080" y="4897053"/>
                <a:ext cx="134612" cy="1344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7" name="Oval 57"/>
              <p:cNvSpPr>
                <a:spLocks noChangeArrowheads="1"/>
              </p:cNvSpPr>
              <p:nvPr/>
            </p:nvSpPr>
            <p:spPr bwMode="auto">
              <a:xfrm>
                <a:off x="7100239" y="4794028"/>
                <a:ext cx="146215" cy="14603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8" name="Oval 57"/>
              <p:cNvSpPr>
                <a:spLocks noChangeArrowheads="1"/>
              </p:cNvSpPr>
              <p:nvPr/>
            </p:nvSpPr>
            <p:spPr bwMode="auto">
              <a:xfrm>
                <a:off x="6893433" y="4503441"/>
                <a:ext cx="69797" cy="6971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91" name="Oval 57"/>
              <p:cNvSpPr>
                <a:spLocks noChangeArrowheads="1"/>
              </p:cNvSpPr>
              <p:nvPr/>
            </p:nvSpPr>
            <p:spPr bwMode="auto">
              <a:xfrm>
                <a:off x="7774098" y="4482152"/>
                <a:ext cx="419214" cy="41871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2" name="Oval 57"/>
              <p:cNvSpPr>
                <a:spLocks noChangeArrowheads="1"/>
              </p:cNvSpPr>
              <p:nvPr/>
            </p:nvSpPr>
            <p:spPr bwMode="auto">
              <a:xfrm>
                <a:off x="7661179" y="4005599"/>
                <a:ext cx="419214" cy="41871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51934" y="1438850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Category weights optimal under WIS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351934" y="2590706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Modified category weights</a:t>
            </a:r>
            <a:endParaRPr lang="en-US" sz="1100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3457326" y="2741184"/>
            <a:ext cx="257175" cy="4524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9144000" y="3906504"/>
          <a:ext cx="4606925" cy="1443037"/>
        </p:xfrm>
        <a:graphic>
          <a:graphicData uri="http://schemas.openxmlformats.org/presentationml/2006/ole">
            <p:oleObj spid="_x0000_s53250" name="Equation" r:id="rId4" imgW="2108160" imgH="660240" progId="Equation.3">
              <p:embed/>
            </p:oleObj>
          </a:graphicData>
        </a:graphic>
      </p:graphicFrame>
      <p:pic>
        <p:nvPicPr>
          <p:cNvPr id="52228" name="Picture 4" descr="C:\Users\Maciej\Pictures\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37534" y="5872165"/>
            <a:ext cx="2041898" cy="74295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073250" y="1039697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73250" y="2190666"/>
            <a:ext cx="609600" cy="25806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 bwMode="auto">
          <a:xfrm>
            <a:off x="3444626" y="1607527"/>
            <a:ext cx="257175" cy="4492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 bwMode="auto">
          <a:xfrm>
            <a:off x="4139951" y="1607527"/>
            <a:ext cx="257175" cy="44926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1" name="Rectangle 710"/>
          <p:cNvSpPr/>
          <p:nvPr/>
        </p:nvSpPr>
        <p:spPr bwMode="auto">
          <a:xfrm>
            <a:off x="3800226" y="2052537"/>
            <a:ext cx="257175" cy="91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13" name="Object 3"/>
          <p:cNvGraphicFramePr>
            <a:graphicFrameLocks noChangeAspect="1"/>
          </p:cNvGraphicFramePr>
          <p:nvPr/>
        </p:nvGraphicFramePr>
        <p:xfrm>
          <a:off x="9332510" y="2137984"/>
          <a:ext cx="3995738" cy="1443037"/>
        </p:xfrm>
        <a:graphic>
          <a:graphicData uri="http://schemas.openxmlformats.org/presentationml/2006/ole">
            <p:oleObj spid="_x0000_s53251" name="Equation" r:id="rId6" imgW="1828800" imgH="660240" progId="Equation.3">
              <p:embed/>
            </p:oleObj>
          </a:graphicData>
        </a:graphic>
      </p:graphicFrame>
      <p:pic>
        <p:nvPicPr>
          <p:cNvPr id="52230" name="Picture 6" descr="C:\Users\Maciej\Pictures\Pictur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72816" y="5237495"/>
            <a:ext cx="2328862" cy="734672"/>
          </a:xfrm>
          <a:prstGeom prst="rect">
            <a:avLst/>
          </a:prstGeom>
          <a:noFill/>
        </p:spPr>
      </p:pic>
      <p:grpSp>
        <p:nvGrpSpPr>
          <p:cNvPr id="338" name="Group 337"/>
          <p:cNvGrpSpPr/>
          <p:nvPr/>
        </p:nvGrpSpPr>
        <p:grpSpPr>
          <a:xfrm>
            <a:off x="1018673" y="3809999"/>
            <a:ext cx="2767263" cy="2919663"/>
            <a:chOff x="2887579" y="3809999"/>
            <a:chExt cx="2767263" cy="2919663"/>
          </a:xfrm>
        </p:grpSpPr>
        <p:sp>
          <p:nvSpPr>
            <p:cNvPr id="327" name="Rounded Rectangle 326"/>
            <p:cNvSpPr/>
            <p:nvPr/>
          </p:nvSpPr>
          <p:spPr>
            <a:xfrm>
              <a:off x="2887579" y="3809999"/>
              <a:ext cx="2767263" cy="291966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/>
            </a:p>
          </p:txBody>
        </p:sp>
        <p:sp>
          <p:nvSpPr>
            <p:cNvPr id="230" name="TextBox 64"/>
            <p:cNvSpPr txBox="1">
              <a:spLocks noChangeArrowheads="1"/>
            </p:cNvSpPr>
            <p:nvPr/>
          </p:nvSpPr>
          <p:spPr bwMode="auto">
            <a:xfrm>
              <a:off x="3039978" y="3853352"/>
              <a:ext cx="24464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Problem 1:  </a:t>
              </a:r>
            </a:p>
            <a:p>
              <a:pPr algn="ctr"/>
              <a:r>
                <a:rPr lang="en-US" sz="1600" dirty="0" smtClean="0">
                  <a:latin typeface="+mn-lt"/>
                </a:rPr>
                <a:t>Poor or no connectivity</a:t>
              </a:r>
            </a:p>
          </p:txBody>
        </p:sp>
        <p:grpSp>
          <p:nvGrpSpPr>
            <p:cNvPr id="328" name="Group 327"/>
            <p:cNvGrpSpPr/>
            <p:nvPr/>
          </p:nvGrpSpPr>
          <p:grpSpPr>
            <a:xfrm>
              <a:off x="3146258" y="4452056"/>
              <a:ext cx="2283996" cy="1415784"/>
              <a:chOff x="2857500" y="4003996"/>
              <a:chExt cx="2283996" cy="1415784"/>
            </a:xfrm>
          </p:grpSpPr>
          <p:sp>
            <p:nvSpPr>
              <p:cNvPr id="233" name="Oval 57"/>
              <p:cNvSpPr>
                <a:spLocks noChangeArrowheads="1"/>
              </p:cNvSpPr>
              <p:nvPr/>
            </p:nvSpPr>
            <p:spPr bwMode="auto">
              <a:xfrm>
                <a:off x="3332832" y="5116011"/>
                <a:ext cx="135853" cy="1356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4" name="Oval 57"/>
              <p:cNvSpPr>
                <a:spLocks noChangeArrowheads="1"/>
              </p:cNvSpPr>
              <p:nvPr/>
            </p:nvSpPr>
            <p:spPr bwMode="auto">
              <a:xfrm>
                <a:off x="3384393" y="4711110"/>
                <a:ext cx="147563" cy="14738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" name="Oval 57"/>
              <p:cNvSpPr>
                <a:spLocks noChangeArrowheads="1"/>
              </p:cNvSpPr>
              <p:nvPr/>
            </p:nvSpPr>
            <p:spPr bwMode="auto">
              <a:xfrm>
                <a:off x="4174744" y="5188639"/>
                <a:ext cx="147563" cy="14738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6" name="Oval 57"/>
              <p:cNvSpPr>
                <a:spLocks noChangeArrowheads="1"/>
              </p:cNvSpPr>
              <p:nvPr/>
            </p:nvSpPr>
            <p:spPr bwMode="auto">
              <a:xfrm>
                <a:off x="3365050" y="4161033"/>
                <a:ext cx="147563" cy="14738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7" name="Oval 57"/>
              <p:cNvSpPr>
                <a:spLocks noChangeArrowheads="1"/>
              </p:cNvSpPr>
              <p:nvPr/>
            </p:nvSpPr>
            <p:spPr bwMode="auto">
              <a:xfrm>
                <a:off x="4388110" y="4442497"/>
                <a:ext cx="135853" cy="1356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8" name="Oval 57"/>
              <p:cNvSpPr>
                <a:spLocks noChangeArrowheads="1"/>
              </p:cNvSpPr>
              <p:nvPr/>
            </p:nvSpPr>
            <p:spPr bwMode="auto">
              <a:xfrm>
                <a:off x="3773770" y="4486016"/>
                <a:ext cx="135853" cy="1356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2857500" y="4025641"/>
                <a:ext cx="2279411" cy="139413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>
                <a:stCxn id="246" idx="4"/>
                <a:endCxn id="245" idx="0"/>
              </p:cNvCxnSpPr>
              <p:nvPr/>
            </p:nvCxnSpPr>
            <p:spPr bwMode="auto">
              <a:xfrm rot="16200000" flipH="1">
                <a:off x="4692503" y="4405323"/>
                <a:ext cx="333561" cy="113961"/>
              </a:xfrm>
              <a:prstGeom prst="line">
                <a:avLst/>
              </a:prstGeom>
              <a:ln w="2413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>
                <a:stCxn id="248" idx="6"/>
                <a:endCxn id="246" idx="2"/>
              </p:cNvCxnSpPr>
              <p:nvPr/>
            </p:nvCxnSpPr>
            <p:spPr bwMode="auto">
              <a:xfrm>
                <a:off x="4195933" y="4151727"/>
                <a:ext cx="532587" cy="70104"/>
              </a:xfrm>
              <a:prstGeom prst="line">
                <a:avLst/>
              </a:prstGeom>
              <a:ln w="1270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>
                <a:stCxn id="245" idx="3"/>
                <a:endCxn id="252" idx="7"/>
              </p:cNvCxnSpPr>
              <p:nvPr/>
            </p:nvCxnSpPr>
            <p:spPr bwMode="auto">
              <a:xfrm rot="5400000">
                <a:off x="4640717" y="4712421"/>
                <a:ext cx="180911" cy="265839"/>
              </a:xfrm>
              <a:prstGeom prst="line">
                <a:avLst/>
              </a:prstGeom>
              <a:ln w="1270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>
                <a:stCxn id="244" idx="4"/>
                <a:endCxn id="247" idx="0"/>
              </p:cNvCxnSpPr>
              <p:nvPr/>
            </p:nvCxnSpPr>
            <p:spPr bwMode="auto">
              <a:xfrm rot="5400000">
                <a:off x="2837462" y="4766864"/>
                <a:ext cx="268245" cy="421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Oval 57"/>
              <p:cNvSpPr>
                <a:spLocks noChangeArrowheads="1"/>
              </p:cNvSpPr>
              <p:nvPr/>
            </p:nvSpPr>
            <p:spPr bwMode="auto">
              <a:xfrm>
                <a:off x="2924731" y="4518125"/>
                <a:ext cx="135853" cy="1356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5" name="Oval 57"/>
              <p:cNvSpPr>
                <a:spLocks noChangeArrowheads="1"/>
              </p:cNvSpPr>
              <p:nvPr/>
            </p:nvSpPr>
            <p:spPr bwMode="auto">
              <a:xfrm>
                <a:off x="4842481" y="4629084"/>
                <a:ext cx="147563" cy="14738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" name="Oval 57"/>
              <p:cNvSpPr>
                <a:spLocks noChangeArrowheads="1"/>
              </p:cNvSpPr>
              <p:nvPr/>
            </p:nvSpPr>
            <p:spPr bwMode="auto">
              <a:xfrm>
                <a:off x="4728521" y="4148138"/>
                <a:ext cx="147563" cy="14738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7" name="Oval 57"/>
              <p:cNvSpPr>
                <a:spLocks noChangeArrowheads="1"/>
              </p:cNvSpPr>
              <p:nvPr/>
            </p:nvSpPr>
            <p:spPr bwMode="auto">
              <a:xfrm>
                <a:off x="2876728" y="4922060"/>
                <a:ext cx="147563" cy="14738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8" name="Oval 57"/>
              <p:cNvSpPr>
                <a:spLocks noChangeArrowheads="1"/>
              </p:cNvSpPr>
              <p:nvPr/>
            </p:nvSpPr>
            <p:spPr bwMode="auto">
              <a:xfrm>
                <a:off x="4060081" y="4083882"/>
                <a:ext cx="135853" cy="1356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249" name="Straight Connector 248"/>
              <p:cNvCxnSpPr>
                <a:stCxn id="253" idx="3"/>
                <a:endCxn id="251" idx="7"/>
              </p:cNvCxnSpPr>
              <p:nvPr/>
            </p:nvCxnSpPr>
            <p:spPr bwMode="auto">
              <a:xfrm rot="5400000">
                <a:off x="3782377" y="5005347"/>
                <a:ext cx="322019" cy="1868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>
                <a:stCxn id="253" idx="6"/>
                <a:endCxn id="252" idx="2"/>
              </p:cNvCxnSpPr>
              <p:nvPr/>
            </p:nvCxnSpPr>
            <p:spPr bwMode="auto">
              <a:xfrm>
                <a:off x="4162752" y="4885643"/>
                <a:ext cx="319544" cy="981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Oval 57"/>
              <p:cNvSpPr>
                <a:spLocks noChangeArrowheads="1"/>
              </p:cNvSpPr>
              <p:nvPr/>
            </p:nvSpPr>
            <p:spPr bwMode="auto">
              <a:xfrm>
                <a:off x="3734015" y="5239899"/>
                <a:ext cx="135853" cy="1356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2" name="Oval 57"/>
              <p:cNvSpPr>
                <a:spLocks noChangeArrowheads="1"/>
              </p:cNvSpPr>
              <p:nvPr/>
            </p:nvSpPr>
            <p:spPr bwMode="auto">
              <a:xfrm>
                <a:off x="4482296" y="4915924"/>
                <a:ext cx="135853" cy="1356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3" name="Oval 57"/>
              <p:cNvSpPr>
                <a:spLocks noChangeArrowheads="1"/>
              </p:cNvSpPr>
              <p:nvPr/>
            </p:nvSpPr>
            <p:spPr bwMode="auto">
              <a:xfrm>
                <a:off x="4015188" y="4811949"/>
                <a:ext cx="147563" cy="14738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" name="Oval 57"/>
              <p:cNvSpPr>
                <a:spLocks noChangeArrowheads="1"/>
              </p:cNvSpPr>
              <p:nvPr/>
            </p:nvSpPr>
            <p:spPr bwMode="auto">
              <a:xfrm>
                <a:off x="4709204" y="4484942"/>
                <a:ext cx="432292" cy="43177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8" name="Oval 57"/>
              <p:cNvSpPr>
                <a:spLocks noChangeArrowheads="1"/>
              </p:cNvSpPr>
              <p:nvPr/>
            </p:nvSpPr>
            <p:spPr bwMode="auto">
              <a:xfrm>
                <a:off x="4595244" y="4003996"/>
                <a:ext cx="432292" cy="43177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260" name="TextBox 64"/>
          <p:cNvSpPr txBox="1">
            <a:spLocks noChangeArrowheads="1"/>
          </p:cNvSpPr>
          <p:nvPr/>
        </p:nvSpPr>
        <p:spPr bwMode="auto">
          <a:xfrm>
            <a:off x="1058779" y="5829539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+mn-lt"/>
              </a:rPr>
              <a:t>Solution: </a:t>
            </a:r>
          </a:p>
          <a:p>
            <a:r>
              <a:rPr lang="en-US" sz="1200" dirty="0" smtClean="0">
                <a:latin typeface="+mn-lt"/>
              </a:rPr>
              <a:t>Small weight&gt;0 for irrelevant categories. </a:t>
            </a:r>
          </a:p>
          <a:p>
            <a:pPr marL="228600" indent="-228600"/>
            <a:r>
              <a:rPr lang="en-US" sz="1200" dirty="0" smtClean="0">
                <a:latin typeface="+mn-lt"/>
              </a:rPr>
              <a:t>f*  -the fraction of time we plan to spend in irrelevant nodes (e.g., 1%)</a:t>
            </a:r>
          </a:p>
        </p:txBody>
      </p:sp>
      <p:sp>
        <p:nvSpPr>
          <p:cNvPr id="262" name="TextBox 64"/>
          <p:cNvSpPr txBox="1">
            <a:spLocks noChangeArrowheads="1"/>
          </p:cNvSpPr>
          <p:nvPr/>
        </p:nvSpPr>
        <p:spPr bwMode="auto">
          <a:xfrm>
            <a:off x="4483768" y="5835806"/>
            <a:ext cx="28795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+mn-lt"/>
                <a:cs typeface="Arial" pitchFamily="34" charset="0"/>
              </a:rPr>
              <a:t>Solution:</a:t>
            </a:r>
          </a:p>
          <a:p>
            <a:r>
              <a:rPr lang="en-US" sz="1200" dirty="0" smtClean="0">
                <a:latin typeface="+mn-lt"/>
                <a:cs typeface="Arial" pitchFamily="34" charset="0"/>
              </a:rPr>
              <a:t>Limit the weight of tiny relevant categories.</a:t>
            </a:r>
          </a:p>
          <a:p>
            <a:pPr marL="168275" indent="-168275"/>
            <a:r>
              <a:rPr lang="en-US" sz="1200" dirty="0" smtClean="0">
                <a:latin typeface="+mn-lt"/>
              </a:rPr>
              <a:t>Γ  - maximal factor by which we can increase edge weights (e.g., 100 times)</a:t>
            </a:r>
          </a:p>
          <a:p>
            <a:endParaRPr lang="en-US" sz="1200" dirty="0">
              <a:latin typeface="+mn-lt"/>
            </a:endParaRPr>
          </a:p>
        </p:txBody>
      </p:sp>
      <p:sp>
        <p:nvSpPr>
          <p:cNvPr id="331" name="Circular Arrow 330"/>
          <p:cNvSpPr/>
          <p:nvPr/>
        </p:nvSpPr>
        <p:spPr>
          <a:xfrm rot="5620366">
            <a:off x="3838251" y="1639411"/>
            <a:ext cx="1350511" cy="1594568"/>
          </a:xfrm>
          <a:prstGeom prst="circularArrow">
            <a:avLst>
              <a:gd name="adj1" fmla="val 11231"/>
              <a:gd name="adj2" fmla="val 993309"/>
              <a:gd name="adj3" fmla="val 20554805"/>
              <a:gd name="adj4" fmla="val 10600943"/>
              <a:gd name="adj5" fmla="val 110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3" name="Curved Connector 332"/>
          <p:cNvCxnSpPr>
            <a:stCxn id="327" idx="0"/>
            <a:endCxn id="61" idx="2"/>
          </p:cNvCxnSpPr>
          <p:nvPr/>
        </p:nvCxnSpPr>
        <p:spPr>
          <a:xfrm rot="5400000" flipH="1" flipV="1">
            <a:off x="2857370" y="2738556"/>
            <a:ext cx="616378" cy="152650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Curved Connector 334"/>
          <p:cNvCxnSpPr>
            <a:stCxn id="330" idx="0"/>
            <a:endCxn id="62" idx="2"/>
          </p:cNvCxnSpPr>
          <p:nvPr/>
        </p:nvCxnSpPr>
        <p:spPr>
          <a:xfrm rot="16200000" flipV="1">
            <a:off x="4790194" y="2684666"/>
            <a:ext cx="616378" cy="163428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Rectangle 340"/>
          <p:cNvSpPr/>
          <p:nvPr/>
        </p:nvSpPr>
        <p:spPr bwMode="auto">
          <a:xfrm>
            <a:off x="3800226" y="3187390"/>
            <a:ext cx="257175" cy="91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3" name="Oval 57"/>
          <p:cNvSpPr>
            <a:spLocks noChangeArrowheads="1"/>
          </p:cNvSpPr>
          <p:nvPr/>
        </p:nvSpPr>
        <p:spPr bwMode="auto">
          <a:xfrm flipH="1">
            <a:off x="5844079" y="5171547"/>
            <a:ext cx="291142" cy="290790"/>
          </a:xfrm>
          <a:prstGeom prst="ellipse">
            <a:avLst/>
          </a:prstGeom>
          <a:noFill/>
          <a:ln w="63500">
            <a:solidFill>
              <a:schemeClr val="accent4"/>
            </a:solidFill>
            <a:prstDash val="dash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1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07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445586" y="1623766"/>
            <a:ext cx="245516" cy="414585"/>
            <a:chOff x="3445586" y="1623766"/>
            <a:chExt cx="245516" cy="414585"/>
          </a:xfrm>
        </p:grpSpPr>
        <p:sp>
          <p:nvSpPr>
            <p:cNvPr id="143" name="Oval 142"/>
            <p:cNvSpPr/>
            <p:nvPr/>
          </p:nvSpPr>
          <p:spPr>
            <a:xfrm>
              <a:off x="3602748" y="1842841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3455111" y="1954760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3607511" y="1949997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3526549" y="190237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3455111" y="184522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3531310" y="179521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3602748" y="1735685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3457492" y="174282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3528929" y="168567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3445586" y="1628529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3607511" y="162376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157580" y="1611860"/>
            <a:ext cx="219157" cy="438230"/>
            <a:chOff x="4157580" y="1611860"/>
            <a:chExt cx="219157" cy="438230"/>
          </a:xfrm>
        </p:grpSpPr>
        <p:sp>
          <p:nvSpPr>
            <p:cNvPr id="155" name="Oval 154"/>
            <p:cNvSpPr/>
            <p:nvPr/>
          </p:nvSpPr>
          <p:spPr>
            <a:xfrm>
              <a:off x="4157580" y="1611860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159961" y="1833314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462255" y="2764385"/>
            <a:ext cx="245516" cy="414585"/>
            <a:chOff x="3445586" y="1623766"/>
            <a:chExt cx="245516" cy="414585"/>
          </a:xfrm>
        </p:grpSpPr>
        <p:sp>
          <p:nvSpPr>
            <p:cNvPr id="158" name="Oval 157"/>
            <p:cNvSpPr/>
            <p:nvPr/>
          </p:nvSpPr>
          <p:spPr>
            <a:xfrm>
              <a:off x="3602748" y="1842841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3455111" y="1954760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07511" y="1949997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526549" y="190237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55111" y="184522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531310" y="179521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602748" y="1735685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3457492" y="174282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3528929" y="168567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3445586" y="1628529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3607511" y="162376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3800226" y="3088846"/>
            <a:ext cx="257175" cy="104775"/>
            <a:chOff x="3800226" y="3088846"/>
            <a:chExt cx="257175" cy="104775"/>
          </a:xfrm>
        </p:grpSpPr>
        <p:sp>
          <p:nvSpPr>
            <p:cNvPr id="61" name="Rectangle 60"/>
            <p:cNvSpPr/>
            <p:nvPr/>
          </p:nvSpPr>
          <p:spPr bwMode="auto">
            <a:xfrm>
              <a:off x="3800226" y="3088846"/>
              <a:ext cx="257175" cy="10477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3811550" y="3092255"/>
              <a:ext cx="231809" cy="97793"/>
              <a:chOff x="3811550" y="3092255"/>
              <a:chExt cx="231809" cy="97793"/>
            </a:xfrm>
          </p:grpSpPr>
          <p:sp>
            <p:nvSpPr>
              <p:cNvPr id="173" name="Oval 172"/>
              <p:cNvSpPr/>
              <p:nvPr/>
            </p:nvSpPr>
            <p:spPr>
              <a:xfrm rot="5400000">
                <a:off x="3875179" y="3154854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5400000">
                <a:off x="3811550" y="3096049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 rot="5400000">
                <a:off x="3822972" y="31567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 rot="5400000">
                <a:off x="3841942" y="3124504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 rot="5400000">
                <a:off x="3874230" y="3096048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 rot="5400000">
                <a:off x="3901292" y="3126400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 rot="5400000">
                <a:off x="3932149" y="3154855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 rot="5400000">
                <a:off x="3934065" y="3096997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 rot="5400000">
                <a:off x="3973498" y="31254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 rot="5400000">
                <a:off x="4008167" y="3092255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 rot="5400000">
                <a:off x="4010064" y="31567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9" name="Group 188"/>
          <p:cNvGrpSpPr/>
          <p:nvPr/>
        </p:nvGrpSpPr>
        <p:grpSpPr>
          <a:xfrm>
            <a:off x="4152550" y="2847546"/>
            <a:ext cx="257276" cy="346075"/>
            <a:chOff x="4152550" y="2847546"/>
            <a:chExt cx="257276" cy="346075"/>
          </a:xfrm>
        </p:grpSpPr>
        <p:sp>
          <p:nvSpPr>
            <p:cNvPr id="62" name="Rectangle 61"/>
            <p:cNvSpPr/>
            <p:nvPr/>
          </p:nvSpPr>
          <p:spPr bwMode="auto">
            <a:xfrm>
              <a:off x="4152651" y="2847546"/>
              <a:ext cx="257175" cy="34607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4236243" y="2856261"/>
              <a:ext cx="169419" cy="169419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4152550" y="3016525"/>
              <a:ext cx="169419" cy="169419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152735" y="2750250"/>
            <a:ext cx="257175" cy="449262"/>
            <a:chOff x="4152734" y="2750250"/>
            <a:chExt cx="257175" cy="449262"/>
          </a:xfrm>
        </p:grpSpPr>
        <p:sp>
          <p:nvSpPr>
            <p:cNvPr id="342" name="Rectangle 341"/>
            <p:cNvSpPr/>
            <p:nvPr/>
          </p:nvSpPr>
          <p:spPr bwMode="auto">
            <a:xfrm>
              <a:off x="4152734" y="2750250"/>
              <a:ext cx="257175" cy="449262"/>
            </a:xfrm>
            <a:prstGeom prst="rect">
              <a:avLst/>
            </a:prstGeom>
            <a:ln>
              <a:prstDash val="soli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4174249" y="2752479"/>
              <a:ext cx="219157" cy="438230"/>
              <a:chOff x="4157580" y="1611860"/>
              <a:chExt cx="219157" cy="438230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4157580" y="1611860"/>
                <a:ext cx="216776" cy="216776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4159961" y="1833314"/>
                <a:ext cx="216776" cy="216776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7 L 0.05209 0.01598 L 0.08959 -0.0243 L 0.07795 -0.09305 L 0.0882 -0.02291 L 0.07848 -0.09351 L 0.09011 -0.025 L 0.07813 -0.09375 L 0.00521 -0.10694 L 0.07813 -0.09375 L 0.0915 -0.02314 L 0.07813 -0.09305 L 0.0915 -0.02361 L 0.05139 0.01551 L 0.09219 -0.02384 L 0.07795 -0.09375 L 0.09098 -0.02245 L 0.07813 -0.09305 L 0.09115 -0.02314 L 0.07848 -0.09305 L 0.09045 -0.02314 L 0.05157 0.01551 L 0.08802 -0.02361 L 0.07813 -0.09351 L 0.08907 -0.0243 L 0.07813 -0.09421 " pathEditMode="relative" rAng="0" ptsTypes="AAAAAAAAAAAAAAAAAAAAAAAAAA">
                                      <p:cBhvr>
                                        <p:cTn id="37" dur="9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262" grpId="0"/>
      <p:bldP spid="341" grpId="0" animBg="1"/>
      <p:bldP spid="343" grpId="0" animBg="1"/>
      <p:bldP spid="34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roup 333"/>
          <p:cNvGrpSpPr/>
          <p:nvPr/>
        </p:nvGrpSpPr>
        <p:grpSpPr>
          <a:xfrm>
            <a:off x="6499664" y="3421262"/>
            <a:ext cx="1653736" cy="1094438"/>
            <a:chOff x="6717737" y="3101923"/>
            <a:chExt cx="1653736" cy="1094438"/>
          </a:xfrm>
        </p:grpSpPr>
        <p:cxnSp>
          <p:nvCxnSpPr>
            <p:cNvPr id="335" name="Straight Connector 334"/>
            <p:cNvCxnSpPr/>
            <p:nvPr/>
          </p:nvCxnSpPr>
          <p:spPr bwMode="auto">
            <a:xfrm>
              <a:off x="7896818" y="3101923"/>
              <a:ext cx="217480" cy="267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 bwMode="auto">
            <a:xfrm rot="10800000" flipV="1">
              <a:off x="8277707" y="3766886"/>
              <a:ext cx="93766" cy="773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rot="5400000">
              <a:off x="7505291" y="3910075"/>
              <a:ext cx="304867" cy="17687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 bwMode="auto">
            <a:xfrm rot="5400000">
              <a:off x="6610710" y="3684293"/>
              <a:ext cx="253957" cy="3990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 bwMode="auto">
            <a:xfrm>
              <a:off x="7865404" y="3796747"/>
              <a:ext cx="302523" cy="92901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 bwMode="auto">
            <a:xfrm rot="16200000" flipV="1">
              <a:off x="8125801" y="3718970"/>
              <a:ext cx="172497" cy="40382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 bwMode="auto">
            <a:xfrm rot="5400000">
              <a:off x="8082949" y="3927632"/>
              <a:ext cx="96388" cy="111242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7588122" y="4181550"/>
              <a:ext cx="170348" cy="14811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 bwMode="auto">
            <a:xfrm>
              <a:off x="7320637" y="4154912"/>
              <a:ext cx="138868" cy="4144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 bwMode="auto">
            <a:xfrm rot="16200000" flipH="1">
              <a:off x="6816361" y="3901089"/>
              <a:ext cx="70545" cy="169009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 bwMode="auto">
            <a:xfrm rot="16200000" flipH="1">
              <a:off x="6850068" y="3511495"/>
              <a:ext cx="74394" cy="168307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 bwMode="auto">
            <a:xfrm rot="5400000" flipH="1" flipV="1">
              <a:off x="6828778" y="3314391"/>
              <a:ext cx="127559" cy="17889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V="1">
              <a:off x="7497012" y="3101923"/>
              <a:ext cx="271190" cy="4059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 bwMode="auto">
            <a:xfrm rot="16200000" flipH="1">
              <a:off x="7869815" y="3155512"/>
              <a:ext cx="136278" cy="11993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 bwMode="auto">
            <a:xfrm rot="5400000" flipH="1" flipV="1">
              <a:off x="7662077" y="3176289"/>
              <a:ext cx="153916" cy="96013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 bwMode="auto">
            <a:xfrm rot="16200000" flipH="1">
              <a:off x="7645544" y="3646776"/>
              <a:ext cx="123057" cy="7817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 bwMode="auto">
            <a:xfrm rot="10800000" flipV="1">
              <a:off x="7844956" y="3614811"/>
              <a:ext cx="137353" cy="132551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Rectangle 279"/>
          <p:cNvSpPr/>
          <p:nvPr/>
        </p:nvSpPr>
        <p:spPr bwMode="auto">
          <a:xfrm>
            <a:off x="4152900" y="2755106"/>
            <a:ext cx="252413" cy="435769"/>
          </a:xfrm>
          <a:prstGeom prst="rect">
            <a:avLst/>
          </a:prstGeom>
          <a:noFill/>
          <a:ln w="6350" cmpd="sng">
            <a:solidFill>
              <a:srgbClr val="FF0000"/>
            </a:solidFill>
            <a:prstDash val="sysDot"/>
          </a:ln>
          <a:effectLst>
            <a:outerShdw dist="23000"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51934" y="1438850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Category weights optimal under WIS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351934" y="2590706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Modified category weights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351934" y="3741675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Edge weights in </a:t>
            </a:r>
            <a:r>
              <a:rPr lang="en-US" i="1" dirty="0"/>
              <a:t>G</a:t>
            </a:r>
            <a:endParaRPr lang="en-US" sz="1100" i="1" dirty="0"/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2939177" y="3442441"/>
            <a:ext cx="2103697" cy="1264872"/>
            <a:chOff x="2939177" y="3442441"/>
            <a:chExt cx="2103697" cy="1264872"/>
          </a:xfrm>
        </p:grpSpPr>
        <p:cxnSp>
          <p:nvCxnSpPr>
            <p:cNvPr id="495" name="Straight Connector 494"/>
            <p:cNvCxnSpPr>
              <a:stCxn id="460" idx="5"/>
              <a:endCxn id="459" idx="1"/>
            </p:cNvCxnSpPr>
            <p:nvPr/>
          </p:nvCxnSpPr>
          <p:spPr bwMode="auto">
            <a:xfrm rot="16200000" flipH="1">
              <a:off x="3537238" y="3613886"/>
              <a:ext cx="251685" cy="330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00"/>
            <p:cNvGrpSpPr/>
            <p:nvPr/>
          </p:nvGrpSpPr>
          <p:grpSpPr>
            <a:xfrm>
              <a:off x="3058422" y="3548649"/>
              <a:ext cx="1465102" cy="1094433"/>
              <a:chOff x="4847762" y="4764431"/>
              <a:chExt cx="1465102" cy="1094433"/>
            </a:xfrm>
          </p:grpSpPr>
          <p:cxnSp>
            <p:nvCxnSpPr>
              <p:cNvPr id="483" name="Straight Connector 482"/>
              <p:cNvCxnSpPr>
                <a:stCxn id="451" idx="0"/>
                <a:endCxn id="455" idx="4"/>
              </p:cNvCxnSpPr>
              <p:nvPr/>
            </p:nvCxnSpPr>
            <p:spPr bwMode="auto">
              <a:xfrm rot="16200000" flipV="1">
                <a:off x="6093390" y="5268443"/>
                <a:ext cx="349777" cy="8917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>
                <a:stCxn id="459" idx="7"/>
                <a:endCxn id="454" idx="3"/>
              </p:cNvCxnSpPr>
              <p:nvPr/>
            </p:nvCxnSpPr>
            <p:spPr bwMode="auto">
              <a:xfrm rot="5400000" flipH="1" flipV="1">
                <a:off x="5611423" y="4864716"/>
                <a:ext cx="311109" cy="20137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stCxn id="455" idx="3"/>
                <a:endCxn id="452" idx="7"/>
              </p:cNvCxnSpPr>
              <p:nvPr/>
            </p:nvCxnSpPr>
            <p:spPr bwMode="auto">
              <a:xfrm rot="5400000">
                <a:off x="5921632" y="5132066"/>
                <a:ext cx="281792" cy="27390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>
                <a:stCxn id="451" idx="3"/>
                <a:endCxn id="458" idx="7"/>
              </p:cNvCxnSpPr>
              <p:nvPr/>
            </p:nvCxnSpPr>
            <p:spPr bwMode="auto">
              <a:xfrm rot="5400000">
                <a:off x="6064443" y="5586657"/>
                <a:ext cx="192038" cy="21385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>
                <a:stCxn id="459" idx="5"/>
                <a:endCxn id="452" idx="1"/>
              </p:cNvCxnSpPr>
              <p:nvPr/>
            </p:nvCxnSpPr>
            <p:spPr bwMode="auto">
              <a:xfrm rot="16200000" flipH="1">
                <a:off x="5626243" y="5209367"/>
                <a:ext cx="240593" cy="16050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>
                <a:stCxn id="450" idx="5"/>
                <a:endCxn id="457" idx="2"/>
              </p:cNvCxnSpPr>
              <p:nvPr/>
            </p:nvCxnSpPr>
            <p:spPr bwMode="auto">
              <a:xfrm rot="16200000" flipH="1">
                <a:off x="4991361" y="5113342"/>
                <a:ext cx="142820" cy="35805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>
                <a:stCxn id="453" idx="5"/>
                <a:endCxn id="456" idx="2"/>
              </p:cNvCxnSpPr>
              <p:nvPr/>
            </p:nvCxnSpPr>
            <p:spPr bwMode="auto">
              <a:xfrm rot="16200000" flipH="1">
                <a:off x="4954703" y="5505885"/>
                <a:ext cx="128747" cy="34263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>
                <a:stCxn id="456" idx="5"/>
                <a:endCxn id="449" idx="2"/>
              </p:cNvCxnSpPr>
              <p:nvPr/>
            </p:nvCxnSpPr>
            <p:spPr bwMode="auto">
              <a:xfrm rot="16200000" flipH="1">
                <a:off x="5347934" y="5666663"/>
                <a:ext cx="93108" cy="29129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>
                <a:stCxn id="449" idx="6"/>
                <a:endCxn id="458" idx="2"/>
              </p:cNvCxnSpPr>
              <p:nvPr/>
            </p:nvCxnSpPr>
            <p:spPr bwMode="auto">
              <a:xfrm flipV="1">
                <a:off x="5668751" y="5815870"/>
                <a:ext cx="321294" cy="429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>
                <a:stCxn id="460" idx="6"/>
                <a:endCxn id="454" idx="2"/>
              </p:cNvCxnSpPr>
              <p:nvPr/>
            </p:nvCxnSpPr>
            <p:spPr bwMode="auto">
              <a:xfrm flipV="1">
                <a:off x="5297867" y="4764431"/>
                <a:ext cx="550964" cy="7857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>
                <a:stCxn id="450" idx="7"/>
                <a:endCxn id="460" idx="3"/>
              </p:cNvCxnSpPr>
              <p:nvPr/>
            </p:nvCxnSpPr>
            <p:spPr bwMode="auto">
              <a:xfrm rot="5400000" flipH="1" flipV="1">
                <a:off x="4928636" y="4824382"/>
                <a:ext cx="260850" cy="35063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>
                <a:stCxn id="454" idx="5"/>
                <a:endCxn id="455" idx="1"/>
              </p:cNvCxnSpPr>
              <p:nvPr/>
            </p:nvCxnSpPr>
            <p:spPr bwMode="auto">
              <a:xfrm rot="16200000" flipH="1">
                <a:off x="5944091" y="4824369"/>
                <a:ext cx="269910" cy="24086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/>
            <p:cNvGrpSpPr/>
            <p:nvPr/>
          </p:nvGrpSpPr>
          <p:grpSpPr>
            <a:xfrm>
              <a:off x="3435291" y="3664371"/>
              <a:ext cx="964821" cy="827222"/>
              <a:chOff x="3435291" y="3664371"/>
              <a:chExt cx="964821" cy="827222"/>
            </a:xfrm>
          </p:grpSpPr>
          <p:cxnSp>
            <p:nvCxnSpPr>
              <p:cNvPr id="488" name="Straight Connector 487"/>
              <p:cNvCxnSpPr>
                <a:stCxn id="457" idx="7"/>
                <a:endCxn id="459" idx="3"/>
              </p:cNvCxnSpPr>
              <p:nvPr/>
            </p:nvCxnSpPr>
            <p:spPr bwMode="auto">
              <a:xfrm rot="5400000" flipH="1" flipV="1">
                <a:off x="3588142" y="3881346"/>
                <a:ext cx="168191" cy="312580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>
                <a:stCxn id="457" idx="4"/>
                <a:endCxn id="456" idx="0"/>
              </p:cNvCxnSpPr>
              <p:nvPr/>
            </p:nvCxnSpPr>
            <p:spPr bwMode="auto">
              <a:xfrm rot="5400000">
                <a:off x="3309245" y="4311189"/>
                <a:ext cx="306450" cy="54358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>
                <a:stCxn id="460" idx="4"/>
                <a:endCxn id="457" idx="0"/>
              </p:cNvCxnSpPr>
              <p:nvPr/>
            </p:nvCxnSpPr>
            <p:spPr bwMode="auto">
              <a:xfrm rot="16200000" flipH="1">
                <a:off x="3257252" y="3878454"/>
                <a:ext cx="446480" cy="18313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>
                <a:stCxn id="459" idx="6"/>
                <a:endCxn id="455" idx="2"/>
              </p:cNvCxnSpPr>
              <p:nvPr/>
            </p:nvCxnSpPr>
            <p:spPr bwMode="auto">
              <a:xfrm flipV="1">
                <a:off x="3886978" y="3888159"/>
                <a:ext cx="513134" cy="41199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0" name="Straight Connector 479"/>
            <p:cNvCxnSpPr/>
            <p:nvPr/>
          </p:nvCxnSpPr>
          <p:spPr bwMode="auto">
            <a:xfrm rot="16200000" flipH="1">
              <a:off x="4658252" y="3788750"/>
              <a:ext cx="315791" cy="107892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 bwMode="auto">
            <a:xfrm>
              <a:off x="4188117" y="3548709"/>
              <a:ext cx="504218" cy="6637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 bwMode="auto">
            <a:xfrm rot="5400000">
              <a:off x="4609208" y="4079539"/>
              <a:ext cx="171275" cy="251678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 bwMode="auto">
            <a:xfrm rot="5400000">
              <a:off x="3796589" y="4356864"/>
              <a:ext cx="304868" cy="17687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 bwMode="auto">
            <a:xfrm rot="5400000">
              <a:off x="2902008" y="4131082"/>
              <a:ext cx="253958" cy="399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 bwMode="auto">
            <a:xfrm>
              <a:off x="4156703" y="4243534"/>
              <a:ext cx="302523" cy="929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Oval 57"/>
            <p:cNvSpPr>
              <a:spLocks noChangeArrowheads="1"/>
            </p:cNvSpPr>
            <p:nvPr/>
          </p:nvSpPr>
          <p:spPr bwMode="auto">
            <a:xfrm>
              <a:off x="4697278" y="3897767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2" name="Oval 57"/>
            <p:cNvSpPr>
              <a:spLocks noChangeArrowheads="1"/>
            </p:cNvSpPr>
            <p:nvPr/>
          </p:nvSpPr>
          <p:spPr bwMode="auto">
            <a:xfrm>
              <a:off x="4589389" y="3442441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5" name="Oval 57"/>
            <p:cNvSpPr>
              <a:spLocks noChangeArrowheads="1"/>
            </p:cNvSpPr>
            <p:nvPr/>
          </p:nvSpPr>
          <p:spPr bwMode="auto">
            <a:xfrm>
              <a:off x="4400112" y="3853960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6" name="Oval 57"/>
            <p:cNvSpPr>
              <a:spLocks noChangeArrowheads="1"/>
            </p:cNvSpPr>
            <p:nvPr/>
          </p:nvSpPr>
          <p:spPr bwMode="auto">
            <a:xfrm>
              <a:off x="3401051" y="4491593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7" name="Oval 57"/>
            <p:cNvSpPr>
              <a:spLocks noChangeArrowheads="1"/>
            </p:cNvSpPr>
            <p:nvPr/>
          </p:nvSpPr>
          <p:spPr bwMode="auto">
            <a:xfrm>
              <a:off x="3452458" y="4110851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8" name="Oval 57"/>
            <p:cNvSpPr>
              <a:spLocks noChangeArrowheads="1"/>
            </p:cNvSpPr>
            <p:nvPr/>
          </p:nvSpPr>
          <p:spPr bwMode="auto">
            <a:xfrm>
              <a:off x="4200705" y="4562942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9" name="Oval 57"/>
            <p:cNvSpPr>
              <a:spLocks noChangeArrowheads="1"/>
            </p:cNvSpPr>
            <p:nvPr/>
          </p:nvSpPr>
          <p:spPr bwMode="auto">
            <a:xfrm>
              <a:off x="3818498" y="3895159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0" name="Oval 57"/>
            <p:cNvSpPr>
              <a:spLocks noChangeArrowheads="1"/>
            </p:cNvSpPr>
            <p:nvPr/>
          </p:nvSpPr>
          <p:spPr bwMode="auto">
            <a:xfrm>
              <a:off x="3434145" y="3590079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9" name="Oval 57"/>
            <p:cNvSpPr>
              <a:spLocks noChangeArrowheads="1"/>
            </p:cNvSpPr>
            <p:nvPr/>
          </p:nvSpPr>
          <p:spPr bwMode="auto">
            <a:xfrm>
              <a:off x="3750795" y="4578851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0" name="Oval 57"/>
            <p:cNvSpPr>
              <a:spLocks noChangeArrowheads="1"/>
            </p:cNvSpPr>
            <p:nvPr/>
          </p:nvSpPr>
          <p:spPr bwMode="auto">
            <a:xfrm>
              <a:off x="2984624" y="3895528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" name="Oval 57"/>
            <p:cNvSpPr>
              <a:spLocks noChangeArrowheads="1"/>
            </p:cNvSpPr>
            <p:nvPr/>
          </p:nvSpPr>
          <p:spPr bwMode="auto">
            <a:xfrm>
              <a:off x="4459215" y="4272135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2" name="Oval 57"/>
            <p:cNvSpPr>
              <a:spLocks noChangeArrowheads="1"/>
            </p:cNvSpPr>
            <p:nvPr/>
          </p:nvSpPr>
          <p:spPr bwMode="auto">
            <a:xfrm>
              <a:off x="4016991" y="4173699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3" name="Oval 57"/>
            <p:cNvSpPr>
              <a:spLocks noChangeArrowheads="1"/>
            </p:cNvSpPr>
            <p:nvPr/>
          </p:nvSpPr>
          <p:spPr bwMode="auto">
            <a:xfrm>
              <a:off x="2939177" y="4277945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4" name="Oval 57"/>
            <p:cNvSpPr>
              <a:spLocks noChangeArrowheads="1"/>
            </p:cNvSpPr>
            <p:nvPr/>
          </p:nvSpPr>
          <p:spPr bwMode="auto">
            <a:xfrm>
              <a:off x="4059491" y="3484418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52228" name="Picture 4" descr="C:\Users\Maciej\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7534" y="5872165"/>
            <a:ext cx="2041898" cy="74295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073250" y="1039697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73250" y="2190666"/>
            <a:ext cx="609600" cy="25806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73250" y="3342522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230" name="Picture 6" descr="C:\Users\Maciej\Pictures\Pictur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72816" y="5237495"/>
            <a:ext cx="2328862" cy="734672"/>
          </a:xfrm>
          <a:prstGeom prst="rect">
            <a:avLst/>
          </a:prstGeom>
          <a:noFill/>
        </p:spPr>
      </p:pic>
      <p:sp>
        <p:nvSpPr>
          <p:cNvPr id="217" name="Circular Arrow 216"/>
          <p:cNvSpPr/>
          <p:nvPr/>
        </p:nvSpPr>
        <p:spPr>
          <a:xfrm rot="7233777">
            <a:off x="4138957" y="2456243"/>
            <a:ext cx="2315628" cy="2405224"/>
          </a:xfrm>
          <a:prstGeom prst="circularArrow">
            <a:avLst>
              <a:gd name="adj1" fmla="val 5891"/>
              <a:gd name="adj2" fmla="val 963752"/>
              <a:gd name="adj3" fmla="val 20475093"/>
              <a:gd name="adj4" fmla="val 6753307"/>
              <a:gd name="adj5" fmla="val 84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4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07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  <p:sp>
        <p:nvSpPr>
          <p:cNvPr id="197" name="Rectangle 196"/>
          <p:cNvSpPr/>
          <p:nvPr/>
        </p:nvSpPr>
        <p:spPr bwMode="auto">
          <a:xfrm>
            <a:off x="3457326" y="2741184"/>
            <a:ext cx="257175" cy="4524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Rectangle 201"/>
          <p:cNvSpPr/>
          <p:nvPr/>
        </p:nvSpPr>
        <p:spPr bwMode="auto">
          <a:xfrm>
            <a:off x="3444626" y="1607527"/>
            <a:ext cx="257175" cy="4492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4" name="Rectangle 213"/>
          <p:cNvSpPr/>
          <p:nvPr/>
        </p:nvSpPr>
        <p:spPr bwMode="auto">
          <a:xfrm>
            <a:off x="4139951" y="1607527"/>
            <a:ext cx="257175" cy="44926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" name="Rectangle 214"/>
          <p:cNvSpPr/>
          <p:nvPr/>
        </p:nvSpPr>
        <p:spPr bwMode="auto">
          <a:xfrm>
            <a:off x="3800226" y="2052537"/>
            <a:ext cx="257175" cy="91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8" name="Group 217"/>
          <p:cNvGrpSpPr/>
          <p:nvPr/>
        </p:nvGrpSpPr>
        <p:grpSpPr>
          <a:xfrm>
            <a:off x="3445586" y="1623766"/>
            <a:ext cx="245516" cy="414585"/>
            <a:chOff x="3445586" y="1623766"/>
            <a:chExt cx="245516" cy="414585"/>
          </a:xfrm>
        </p:grpSpPr>
        <p:sp>
          <p:nvSpPr>
            <p:cNvPr id="221" name="Oval 220"/>
            <p:cNvSpPr/>
            <p:nvPr/>
          </p:nvSpPr>
          <p:spPr>
            <a:xfrm>
              <a:off x="3602748" y="1842841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3455111" y="1954760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3607511" y="1949997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3526549" y="190237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3455111" y="184522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531310" y="179521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602748" y="1735685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3457492" y="174282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3528929" y="168567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3445586" y="1628529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3607511" y="162376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4157580" y="1611860"/>
            <a:ext cx="219157" cy="438230"/>
            <a:chOff x="4157580" y="1611860"/>
            <a:chExt cx="219157" cy="438230"/>
          </a:xfrm>
        </p:grpSpPr>
        <p:sp>
          <p:nvSpPr>
            <p:cNvPr id="242" name="Oval 241"/>
            <p:cNvSpPr/>
            <p:nvPr/>
          </p:nvSpPr>
          <p:spPr>
            <a:xfrm>
              <a:off x="4157580" y="1611860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4159961" y="1833314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3462255" y="2764385"/>
            <a:ext cx="245516" cy="414585"/>
            <a:chOff x="3445586" y="1623766"/>
            <a:chExt cx="245516" cy="414585"/>
          </a:xfrm>
        </p:grpSpPr>
        <p:sp>
          <p:nvSpPr>
            <p:cNvPr id="245" name="Oval 244"/>
            <p:cNvSpPr/>
            <p:nvPr/>
          </p:nvSpPr>
          <p:spPr>
            <a:xfrm>
              <a:off x="3602748" y="1842841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3455111" y="1954760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3607511" y="1949997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3526549" y="190237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3455111" y="184522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3531310" y="179521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3602748" y="1735685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3457492" y="174282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3528929" y="168567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3445586" y="1628529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3607511" y="162376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3800226" y="3088846"/>
            <a:ext cx="257175" cy="104775"/>
            <a:chOff x="3800226" y="3088846"/>
            <a:chExt cx="257175" cy="104775"/>
          </a:xfrm>
        </p:grpSpPr>
        <p:sp>
          <p:nvSpPr>
            <p:cNvPr id="258" name="Rectangle 257"/>
            <p:cNvSpPr/>
            <p:nvPr/>
          </p:nvSpPr>
          <p:spPr bwMode="auto">
            <a:xfrm>
              <a:off x="3800226" y="3088846"/>
              <a:ext cx="257175" cy="10477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59" name="Group 189"/>
            <p:cNvGrpSpPr/>
            <p:nvPr/>
          </p:nvGrpSpPr>
          <p:grpSpPr>
            <a:xfrm>
              <a:off x="3811550" y="3092255"/>
              <a:ext cx="231809" cy="97793"/>
              <a:chOff x="3811550" y="3092255"/>
              <a:chExt cx="231809" cy="97793"/>
            </a:xfrm>
          </p:grpSpPr>
          <p:sp>
            <p:nvSpPr>
              <p:cNvPr id="260" name="Oval 259"/>
              <p:cNvSpPr/>
              <p:nvPr/>
            </p:nvSpPr>
            <p:spPr>
              <a:xfrm rot="5400000">
                <a:off x="3875179" y="3154854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 rot="5400000">
                <a:off x="3811550" y="3096049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 rot="5400000">
                <a:off x="3822972" y="31567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 rot="5400000">
                <a:off x="3841942" y="3124504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 rot="5400000">
                <a:off x="3874230" y="3096048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 rot="5400000">
                <a:off x="3901292" y="3126400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 rot="5400000">
                <a:off x="3932149" y="3154855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 rot="5400000">
                <a:off x="3934065" y="3096997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 rot="5400000">
                <a:off x="3973498" y="31254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 rot="5400000">
                <a:off x="4008167" y="3092255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 rot="5400000">
                <a:off x="4010064" y="31567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5" name="Group 274"/>
          <p:cNvGrpSpPr/>
          <p:nvPr/>
        </p:nvGrpSpPr>
        <p:grpSpPr>
          <a:xfrm>
            <a:off x="4152550" y="2847546"/>
            <a:ext cx="257276" cy="346075"/>
            <a:chOff x="4152550" y="2847546"/>
            <a:chExt cx="257276" cy="346075"/>
          </a:xfrm>
        </p:grpSpPr>
        <p:sp>
          <p:nvSpPr>
            <p:cNvPr id="276" name="Rectangle 275"/>
            <p:cNvSpPr/>
            <p:nvPr/>
          </p:nvSpPr>
          <p:spPr bwMode="auto">
            <a:xfrm>
              <a:off x="4152651" y="2847546"/>
              <a:ext cx="257175" cy="34607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4236243" y="2856261"/>
              <a:ext cx="169419" cy="169419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4152550" y="3016525"/>
              <a:ext cx="169419" cy="169419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509189" y="3430787"/>
            <a:ext cx="1653736" cy="1094438"/>
            <a:chOff x="6717737" y="3101923"/>
            <a:chExt cx="1653736" cy="1094438"/>
          </a:xfrm>
        </p:grpSpPr>
        <p:cxnSp>
          <p:nvCxnSpPr>
            <p:cNvPr id="175" name="Straight Connector 174"/>
            <p:cNvCxnSpPr/>
            <p:nvPr/>
          </p:nvCxnSpPr>
          <p:spPr bwMode="auto">
            <a:xfrm>
              <a:off x="7896818" y="3101923"/>
              <a:ext cx="217480" cy="26788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auto">
            <a:xfrm rot="10800000" flipV="1">
              <a:off x="8277707" y="3766886"/>
              <a:ext cx="93766" cy="77338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 bwMode="auto">
            <a:xfrm rot="5400000">
              <a:off x="7505291" y="3910075"/>
              <a:ext cx="304867" cy="176875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 bwMode="auto">
            <a:xfrm rot="5400000">
              <a:off x="6610710" y="3684293"/>
              <a:ext cx="253957" cy="39904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 bwMode="auto">
            <a:xfrm>
              <a:off x="7865404" y="3796747"/>
              <a:ext cx="302523" cy="92901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 bwMode="auto">
            <a:xfrm rot="16200000" flipV="1">
              <a:off x="8125801" y="3718970"/>
              <a:ext cx="172497" cy="40382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 bwMode="auto">
            <a:xfrm rot="5400000">
              <a:off x="8082949" y="3927632"/>
              <a:ext cx="96388" cy="111242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 bwMode="auto">
            <a:xfrm flipV="1">
              <a:off x="7588122" y="4181550"/>
              <a:ext cx="170348" cy="14811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 bwMode="auto">
            <a:xfrm>
              <a:off x="7320637" y="4154912"/>
              <a:ext cx="138868" cy="41448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 bwMode="auto">
            <a:xfrm rot="16200000" flipH="1">
              <a:off x="6816361" y="3901089"/>
              <a:ext cx="70545" cy="169009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 bwMode="auto">
            <a:xfrm rot="16200000" flipH="1">
              <a:off x="6850068" y="3511495"/>
              <a:ext cx="74394" cy="168307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 bwMode="auto">
            <a:xfrm rot="5400000" flipH="1" flipV="1">
              <a:off x="6828778" y="3314391"/>
              <a:ext cx="127559" cy="178890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 bwMode="auto">
            <a:xfrm flipV="1">
              <a:off x="7497012" y="3101923"/>
              <a:ext cx="271190" cy="40595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 bwMode="auto">
            <a:xfrm rot="16200000" flipH="1">
              <a:off x="7869815" y="3155512"/>
              <a:ext cx="136278" cy="119934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 bwMode="auto">
            <a:xfrm rot="5400000" flipH="1" flipV="1">
              <a:off x="7662077" y="3176289"/>
              <a:ext cx="153916" cy="96013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 bwMode="auto">
            <a:xfrm rot="16200000" flipH="1">
              <a:off x="7645544" y="3646776"/>
              <a:ext cx="123057" cy="78178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 bwMode="auto">
            <a:xfrm rot="10800000" flipV="1">
              <a:off x="7844956" y="3614811"/>
              <a:ext cx="137353" cy="132551"/>
            </a:xfrm>
            <a:prstGeom prst="line">
              <a:avLst/>
            </a:prstGeom>
            <a:ln w="53975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2" name="Rectangle 501"/>
          <p:cNvSpPr/>
          <p:nvPr/>
        </p:nvSpPr>
        <p:spPr bwMode="auto">
          <a:xfrm>
            <a:off x="5966005" y="2052486"/>
            <a:ext cx="257175" cy="4524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1" name="Group 300"/>
          <p:cNvGrpSpPr/>
          <p:nvPr/>
        </p:nvGrpSpPr>
        <p:grpSpPr>
          <a:xfrm>
            <a:off x="5929966" y="2431661"/>
            <a:ext cx="2918759" cy="670724"/>
            <a:chOff x="5929966" y="2431661"/>
            <a:chExt cx="2918759" cy="670724"/>
          </a:xfrm>
        </p:grpSpPr>
        <p:cxnSp>
          <p:nvCxnSpPr>
            <p:cNvPr id="506" name="Straight Connector 505"/>
            <p:cNvCxnSpPr/>
            <p:nvPr/>
          </p:nvCxnSpPr>
          <p:spPr>
            <a:xfrm>
              <a:off x="5929966" y="2555838"/>
              <a:ext cx="3143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TextBox 128"/>
            <p:cNvSpPr txBox="1">
              <a:spLocks noChangeArrowheads="1"/>
            </p:cNvSpPr>
            <p:nvPr/>
          </p:nvSpPr>
          <p:spPr bwMode="auto">
            <a:xfrm>
              <a:off x="5953139" y="2564079"/>
              <a:ext cx="25717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dirty="0" smtClean="0"/>
                <a:t>20</a:t>
              </a:r>
              <a:endParaRPr lang="en-US" sz="1400" dirty="0"/>
            </a:p>
          </p:txBody>
        </p:sp>
        <p:sp>
          <p:nvSpPr>
            <p:cNvPr id="512" name="TextBox 134"/>
            <p:cNvSpPr txBox="1">
              <a:spLocks noChangeArrowheads="1"/>
            </p:cNvSpPr>
            <p:nvPr/>
          </p:nvSpPr>
          <p:spPr bwMode="auto">
            <a:xfrm>
              <a:off x="6210442" y="2466587"/>
              <a:ext cx="2571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200" dirty="0"/>
                <a:t>=</a:t>
              </a:r>
            </a:p>
          </p:txBody>
        </p:sp>
        <p:cxnSp>
          <p:nvCxnSpPr>
            <p:cNvPr id="513" name="Straight Connector 512"/>
            <p:cNvCxnSpPr/>
            <p:nvPr/>
          </p:nvCxnSpPr>
          <p:spPr bwMode="auto">
            <a:xfrm rot="5400000" flipH="1" flipV="1">
              <a:off x="6319829" y="2560720"/>
              <a:ext cx="258117" cy="0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" name="Group 296"/>
            <p:cNvGrpSpPr/>
            <p:nvPr/>
          </p:nvGrpSpPr>
          <p:grpSpPr>
            <a:xfrm>
              <a:off x="6179883" y="2745254"/>
              <a:ext cx="2668842" cy="357131"/>
              <a:chOff x="6179883" y="2745254"/>
              <a:chExt cx="2668842" cy="357131"/>
            </a:xfrm>
          </p:grpSpPr>
          <p:sp>
            <p:nvSpPr>
              <p:cNvPr id="293" name="TextBox 5"/>
              <p:cNvSpPr txBox="1">
                <a:spLocks noChangeArrowheads="1"/>
              </p:cNvSpPr>
              <p:nvPr/>
            </p:nvSpPr>
            <p:spPr bwMode="auto">
              <a:xfrm>
                <a:off x="6335551" y="2794608"/>
                <a:ext cx="251317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66688" indent="-166688"/>
                <a:r>
                  <a:rPr lang="en-US" sz="1400" dirty="0" err="1" smtClean="0"/>
                  <a:t>vol</a:t>
                </a:r>
                <a:r>
                  <a:rPr lang="en-US" sz="1400" dirty="0" smtClean="0"/>
                  <a:t>(</a:t>
                </a:r>
                <a:r>
                  <a:rPr lang="en-US" sz="1400" dirty="0" smtClean="0">
                    <a:solidFill>
                      <a:srgbClr val="74B230"/>
                    </a:solidFill>
                  </a:rPr>
                  <a:t>green</a:t>
                </a:r>
                <a:r>
                  <a:rPr lang="en-US" sz="1400" dirty="0" smtClean="0"/>
                  <a:t>),  from pilot RW </a:t>
                </a:r>
                <a:r>
                  <a:rPr lang="en-US" sz="1400" baseline="30000" dirty="0" smtClean="0"/>
                  <a:t>*</a:t>
                </a:r>
                <a:endParaRPr lang="en-US" sz="1400" baseline="30000" dirty="0"/>
              </a:p>
            </p:txBody>
          </p:sp>
          <p:cxnSp>
            <p:nvCxnSpPr>
              <p:cNvPr id="295" name="Straight Arrow Connector 294"/>
              <p:cNvCxnSpPr/>
              <p:nvPr/>
            </p:nvCxnSpPr>
            <p:spPr>
              <a:xfrm rot="10800000">
                <a:off x="6179883" y="2745254"/>
                <a:ext cx="230443" cy="15034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8" name="Group 317"/>
          <p:cNvGrpSpPr/>
          <p:nvPr/>
        </p:nvGrpSpPr>
        <p:grpSpPr>
          <a:xfrm>
            <a:off x="5538036" y="1692685"/>
            <a:ext cx="2611177" cy="1086838"/>
            <a:chOff x="5538036" y="1692685"/>
            <a:chExt cx="2611177" cy="1086838"/>
          </a:xfrm>
        </p:grpSpPr>
        <p:sp>
          <p:nvSpPr>
            <p:cNvPr id="319" name="TextBox 318"/>
            <p:cNvSpPr txBox="1"/>
            <p:nvPr/>
          </p:nvSpPr>
          <p:spPr>
            <a:xfrm>
              <a:off x="5538036" y="1692685"/>
              <a:ext cx="230204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latin typeface="+mn-lt"/>
                </a:rPr>
                <a:t>Target </a:t>
              </a:r>
              <a:r>
                <a:rPr lang="en-US" sz="1400" dirty="0">
                  <a:latin typeface="+mn-lt"/>
                </a:rPr>
                <a:t>edge </a:t>
              </a:r>
              <a:r>
                <a:rPr lang="en-US" sz="1400" dirty="0" smtClean="0">
                  <a:latin typeface="+mn-lt"/>
                </a:rPr>
                <a:t>weights:</a:t>
              </a:r>
              <a:endParaRPr lang="en-US" sz="1400" dirty="0">
                <a:latin typeface="+mn-lt"/>
              </a:endParaRPr>
            </a:p>
          </p:txBody>
        </p:sp>
        <p:grpSp>
          <p:nvGrpSpPr>
            <p:cNvPr id="320" name="Group 527"/>
            <p:cNvGrpSpPr/>
            <p:nvPr/>
          </p:nvGrpSpPr>
          <p:grpSpPr>
            <a:xfrm>
              <a:off x="6820556" y="2400148"/>
              <a:ext cx="532891" cy="379375"/>
              <a:chOff x="3142965" y="5407262"/>
              <a:chExt cx="532891" cy="379375"/>
            </a:xfrm>
          </p:grpSpPr>
          <p:sp>
            <p:nvSpPr>
              <p:cNvPr id="329" name="Rectangle 328"/>
              <p:cNvSpPr/>
              <p:nvPr/>
            </p:nvSpPr>
            <p:spPr bwMode="auto">
              <a:xfrm>
                <a:off x="3170474" y="5407262"/>
                <a:ext cx="257175" cy="104775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0" name="Straight Connector 329"/>
              <p:cNvCxnSpPr/>
              <p:nvPr/>
            </p:nvCxnSpPr>
            <p:spPr>
              <a:xfrm>
                <a:off x="3142965" y="5562952"/>
                <a:ext cx="3143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1" name="TextBox 128"/>
              <p:cNvSpPr txBox="1">
                <a:spLocks noChangeArrowheads="1"/>
              </p:cNvSpPr>
              <p:nvPr/>
            </p:nvSpPr>
            <p:spPr bwMode="auto">
              <a:xfrm>
                <a:off x="3170900" y="5571193"/>
                <a:ext cx="2571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sp>
            <p:nvSpPr>
              <p:cNvPr id="332" name="TextBox 134"/>
              <p:cNvSpPr txBox="1">
                <a:spLocks noChangeArrowheads="1"/>
              </p:cNvSpPr>
              <p:nvPr/>
            </p:nvSpPr>
            <p:spPr bwMode="auto">
              <a:xfrm>
                <a:off x="3418681" y="5473701"/>
                <a:ext cx="25717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=</a:t>
                </a:r>
              </a:p>
            </p:txBody>
          </p:sp>
          <p:cxnSp>
            <p:nvCxnSpPr>
              <p:cNvPr id="333" name="Straight Connector 332"/>
              <p:cNvCxnSpPr/>
              <p:nvPr/>
            </p:nvCxnSpPr>
            <p:spPr bwMode="auto">
              <a:xfrm rot="5400000">
                <a:off x="3477468" y="5566924"/>
                <a:ext cx="294390" cy="1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Group 528"/>
            <p:cNvGrpSpPr/>
            <p:nvPr/>
          </p:nvGrpSpPr>
          <p:grpSpPr>
            <a:xfrm>
              <a:off x="7596837" y="2158848"/>
              <a:ext cx="552376" cy="620675"/>
              <a:chOff x="3762090" y="5165962"/>
              <a:chExt cx="552376" cy="620675"/>
            </a:xfrm>
          </p:grpSpPr>
          <p:sp>
            <p:nvSpPr>
              <p:cNvPr id="323" name="Rectangle 322"/>
              <p:cNvSpPr/>
              <p:nvPr/>
            </p:nvSpPr>
            <p:spPr bwMode="auto">
              <a:xfrm>
                <a:off x="3789599" y="5165962"/>
                <a:ext cx="257175" cy="346075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24" name="Straight Connector 323"/>
              <p:cNvCxnSpPr/>
              <p:nvPr/>
            </p:nvCxnSpPr>
            <p:spPr>
              <a:xfrm>
                <a:off x="3762090" y="5562952"/>
                <a:ext cx="3143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TextBox 128"/>
              <p:cNvSpPr txBox="1">
                <a:spLocks noChangeArrowheads="1"/>
              </p:cNvSpPr>
              <p:nvPr/>
            </p:nvSpPr>
            <p:spPr bwMode="auto">
              <a:xfrm>
                <a:off x="3785263" y="5571193"/>
                <a:ext cx="2571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400" dirty="0" smtClean="0"/>
                  <a:t>4</a:t>
                </a:r>
                <a:endParaRPr lang="en-US" sz="1400" dirty="0"/>
              </a:p>
            </p:txBody>
          </p:sp>
          <p:sp>
            <p:nvSpPr>
              <p:cNvPr id="327" name="TextBox 134"/>
              <p:cNvSpPr txBox="1">
                <a:spLocks noChangeArrowheads="1"/>
              </p:cNvSpPr>
              <p:nvPr/>
            </p:nvSpPr>
            <p:spPr bwMode="auto">
              <a:xfrm>
                <a:off x="4035420" y="5473701"/>
                <a:ext cx="25717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=</a:t>
                </a:r>
              </a:p>
            </p:txBody>
          </p:sp>
          <p:cxnSp>
            <p:nvCxnSpPr>
              <p:cNvPr id="328" name="Straight Connector 327"/>
              <p:cNvCxnSpPr/>
              <p:nvPr/>
            </p:nvCxnSpPr>
            <p:spPr bwMode="auto">
              <a:xfrm rot="5400000">
                <a:off x="4185054" y="5572953"/>
                <a:ext cx="258823" cy="0"/>
              </a:xfrm>
              <a:prstGeom prst="line">
                <a:avLst/>
              </a:prstGeom>
              <a:ln w="1143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338"/>
          <p:cNvGrpSpPr/>
          <p:nvPr/>
        </p:nvGrpSpPr>
        <p:grpSpPr>
          <a:xfrm>
            <a:off x="6439336" y="3366557"/>
            <a:ext cx="1648659" cy="1222899"/>
            <a:chOff x="1398469" y="5846642"/>
            <a:chExt cx="1112933" cy="825522"/>
          </a:xfrm>
        </p:grpSpPr>
        <p:sp>
          <p:nvSpPr>
            <p:cNvPr id="199" name="Oval 57"/>
            <p:cNvSpPr>
              <a:spLocks noChangeArrowheads="1"/>
            </p:cNvSpPr>
            <p:nvPr/>
          </p:nvSpPr>
          <p:spPr bwMode="auto">
            <a:xfrm>
              <a:off x="1946356" y="6585445"/>
              <a:ext cx="86823" cy="8671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0" name="Oval 57"/>
            <p:cNvSpPr>
              <a:spLocks noChangeArrowheads="1"/>
            </p:cNvSpPr>
            <p:nvPr/>
          </p:nvSpPr>
          <p:spPr bwMode="auto">
            <a:xfrm>
              <a:off x="1429148" y="6124164"/>
              <a:ext cx="86823" cy="8671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1" name="Oval 57"/>
            <p:cNvSpPr>
              <a:spLocks noChangeArrowheads="1"/>
            </p:cNvSpPr>
            <p:nvPr/>
          </p:nvSpPr>
          <p:spPr bwMode="auto">
            <a:xfrm>
              <a:off x="2424579" y="6378395"/>
              <a:ext cx="86823" cy="8671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7" name="Oval 57"/>
            <p:cNvSpPr>
              <a:spLocks noChangeArrowheads="1"/>
            </p:cNvSpPr>
            <p:nvPr/>
          </p:nvSpPr>
          <p:spPr bwMode="auto">
            <a:xfrm>
              <a:off x="2126053" y="6311945"/>
              <a:ext cx="94307" cy="9419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9" name="Oval 57"/>
            <p:cNvSpPr>
              <a:spLocks noChangeArrowheads="1"/>
            </p:cNvSpPr>
            <p:nvPr/>
          </p:nvSpPr>
          <p:spPr bwMode="auto">
            <a:xfrm>
              <a:off x="1398469" y="6382317"/>
              <a:ext cx="94307" cy="9419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0" name="Oval 57"/>
            <p:cNvSpPr>
              <a:spLocks noChangeArrowheads="1"/>
            </p:cNvSpPr>
            <p:nvPr/>
          </p:nvSpPr>
          <p:spPr bwMode="auto">
            <a:xfrm>
              <a:off x="2154743" y="5846642"/>
              <a:ext cx="86823" cy="8671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77" name="Group 376"/>
          <p:cNvGrpSpPr/>
          <p:nvPr/>
        </p:nvGrpSpPr>
        <p:grpSpPr>
          <a:xfrm>
            <a:off x="6086475" y="2504923"/>
            <a:ext cx="1343024" cy="1428902"/>
            <a:chOff x="6086475" y="2504923"/>
            <a:chExt cx="1343024" cy="1428902"/>
          </a:xfrm>
        </p:grpSpPr>
        <p:cxnSp>
          <p:nvCxnSpPr>
            <p:cNvPr id="367" name="Straight Arrow Connector 366"/>
            <p:cNvCxnSpPr>
              <a:stCxn id="502" idx="2"/>
            </p:cNvCxnSpPr>
            <p:nvPr/>
          </p:nvCxnSpPr>
          <p:spPr>
            <a:xfrm rot="16200000" flipH="1">
              <a:off x="5799944" y="2799572"/>
              <a:ext cx="1171730" cy="582432"/>
            </a:xfrm>
            <a:prstGeom prst="straightConnector1">
              <a:avLst/>
            </a:prstGeom>
            <a:ln>
              <a:solidFill>
                <a:srgbClr val="74B2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>
              <a:off x="6086475" y="2505075"/>
              <a:ext cx="1295400" cy="895350"/>
            </a:xfrm>
            <a:prstGeom prst="straightConnector1">
              <a:avLst/>
            </a:prstGeom>
            <a:ln>
              <a:solidFill>
                <a:srgbClr val="74B2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rot="16200000" flipH="1">
              <a:off x="6048374" y="2552699"/>
              <a:ext cx="1428752" cy="1333499"/>
            </a:xfrm>
            <a:prstGeom prst="straightConnector1">
              <a:avLst/>
            </a:prstGeom>
            <a:ln>
              <a:solidFill>
                <a:srgbClr val="74B2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5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279"/>
          <p:cNvSpPr/>
          <p:nvPr/>
        </p:nvSpPr>
        <p:spPr bwMode="auto">
          <a:xfrm>
            <a:off x="4152900" y="2755106"/>
            <a:ext cx="252413" cy="435769"/>
          </a:xfrm>
          <a:prstGeom prst="rect">
            <a:avLst/>
          </a:prstGeom>
          <a:noFill/>
          <a:ln w="6350" cmpd="sng">
            <a:solidFill>
              <a:srgbClr val="FF0000"/>
            </a:solidFill>
            <a:prstDash val="sysDot"/>
          </a:ln>
          <a:effectLst>
            <a:outerShdw dist="23000"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51934" y="1438850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Category weights optimal under WIS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351934" y="2590706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Modified category weights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351934" y="3741675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Edge weights in </a:t>
            </a:r>
            <a:r>
              <a:rPr lang="en-US" i="1" dirty="0"/>
              <a:t>G</a:t>
            </a:r>
            <a:endParaRPr lang="en-US" sz="1100" i="1" dirty="0"/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236"/>
          <p:cNvGrpSpPr/>
          <p:nvPr/>
        </p:nvGrpSpPr>
        <p:grpSpPr>
          <a:xfrm>
            <a:off x="2939177" y="3442441"/>
            <a:ext cx="2103697" cy="1264872"/>
            <a:chOff x="2939177" y="3442441"/>
            <a:chExt cx="2103697" cy="1264872"/>
          </a:xfrm>
        </p:grpSpPr>
        <p:cxnSp>
          <p:nvCxnSpPr>
            <p:cNvPr id="495" name="Straight Connector 494"/>
            <p:cNvCxnSpPr>
              <a:stCxn id="460" idx="5"/>
              <a:endCxn id="459" idx="1"/>
            </p:cNvCxnSpPr>
            <p:nvPr/>
          </p:nvCxnSpPr>
          <p:spPr bwMode="auto">
            <a:xfrm rot="16200000" flipH="1">
              <a:off x="3537238" y="3613886"/>
              <a:ext cx="251685" cy="330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00"/>
            <p:cNvGrpSpPr/>
            <p:nvPr/>
          </p:nvGrpSpPr>
          <p:grpSpPr>
            <a:xfrm>
              <a:off x="3058422" y="3548649"/>
              <a:ext cx="1465102" cy="1094433"/>
              <a:chOff x="4847762" y="4764431"/>
              <a:chExt cx="1465102" cy="1094433"/>
            </a:xfrm>
          </p:grpSpPr>
          <p:cxnSp>
            <p:nvCxnSpPr>
              <p:cNvPr id="483" name="Straight Connector 482"/>
              <p:cNvCxnSpPr>
                <a:stCxn id="451" idx="0"/>
                <a:endCxn id="455" idx="4"/>
              </p:cNvCxnSpPr>
              <p:nvPr/>
            </p:nvCxnSpPr>
            <p:spPr bwMode="auto">
              <a:xfrm rot="16200000" flipV="1">
                <a:off x="6093390" y="5268443"/>
                <a:ext cx="349777" cy="8917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>
                <a:stCxn id="459" idx="7"/>
                <a:endCxn id="454" idx="3"/>
              </p:cNvCxnSpPr>
              <p:nvPr/>
            </p:nvCxnSpPr>
            <p:spPr bwMode="auto">
              <a:xfrm rot="5400000" flipH="1" flipV="1">
                <a:off x="5611423" y="4864716"/>
                <a:ext cx="311109" cy="20137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stCxn id="455" idx="3"/>
                <a:endCxn id="452" idx="7"/>
              </p:cNvCxnSpPr>
              <p:nvPr/>
            </p:nvCxnSpPr>
            <p:spPr bwMode="auto">
              <a:xfrm rot="5400000">
                <a:off x="5921632" y="5132066"/>
                <a:ext cx="281792" cy="27390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>
                <a:stCxn id="451" idx="3"/>
                <a:endCxn id="458" idx="7"/>
              </p:cNvCxnSpPr>
              <p:nvPr/>
            </p:nvCxnSpPr>
            <p:spPr bwMode="auto">
              <a:xfrm rot="5400000">
                <a:off x="6064443" y="5586657"/>
                <a:ext cx="192038" cy="21385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>
                <a:stCxn id="459" idx="5"/>
                <a:endCxn id="452" idx="1"/>
              </p:cNvCxnSpPr>
              <p:nvPr/>
            </p:nvCxnSpPr>
            <p:spPr bwMode="auto">
              <a:xfrm rot="16200000" flipH="1">
                <a:off x="5626243" y="5209367"/>
                <a:ext cx="240593" cy="16050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>
                <a:stCxn id="450" idx="5"/>
                <a:endCxn id="457" idx="2"/>
              </p:cNvCxnSpPr>
              <p:nvPr/>
            </p:nvCxnSpPr>
            <p:spPr bwMode="auto">
              <a:xfrm rot="16200000" flipH="1">
                <a:off x="4991361" y="5113342"/>
                <a:ext cx="142820" cy="35805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>
                <a:stCxn id="453" idx="5"/>
                <a:endCxn id="456" idx="2"/>
              </p:cNvCxnSpPr>
              <p:nvPr/>
            </p:nvCxnSpPr>
            <p:spPr bwMode="auto">
              <a:xfrm rot="16200000" flipH="1">
                <a:off x="4954703" y="5505885"/>
                <a:ext cx="128747" cy="34263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>
                <a:stCxn id="456" idx="5"/>
                <a:endCxn id="449" idx="2"/>
              </p:cNvCxnSpPr>
              <p:nvPr/>
            </p:nvCxnSpPr>
            <p:spPr bwMode="auto">
              <a:xfrm rot="16200000" flipH="1">
                <a:off x="5347934" y="5666663"/>
                <a:ext cx="93108" cy="29129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>
                <a:stCxn id="449" idx="6"/>
                <a:endCxn id="458" idx="2"/>
              </p:cNvCxnSpPr>
              <p:nvPr/>
            </p:nvCxnSpPr>
            <p:spPr bwMode="auto">
              <a:xfrm flipV="1">
                <a:off x="5668751" y="5815870"/>
                <a:ext cx="321294" cy="429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>
                <a:stCxn id="460" idx="6"/>
                <a:endCxn id="454" idx="2"/>
              </p:cNvCxnSpPr>
              <p:nvPr/>
            </p:nvCxnSpPr>
            <p:spPr bwMode="auto">
              <a:xfrm flipV="1">
                <a:off x="5297867" y="4764431"/>
                <a:ext cx="550964" cy="7857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>
                <a:stCxn id="450" idx="7"/>
                <a:endCxn id="460" idx="3"/>
              </p:cNvCxnSpPr>
              <p:nvPr/>
            </p:nvCxnSpPr>
            <p:spPr bwMode="auto">
              <a:xfrm rot="5400000" flipH="1" flipV="1">
                <a:off x="4928636" y="4824382"/>
                <a:ext cx="260850" cy="35063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>
                <a:stCxn id="454" idx="5"/>
                <a:endCxn id="455" idx="1"/>
              </p:cNvCxnSpPr>
              <p:nvPr/>
            </p:nvCxnSpPr>
            <p:spPr bwMode="auto">
              <a:xfrm rot="16200000" flipH="1">
                <a:off x="5944091" y="4824369"/>
                <a:ext cx="269910" cy="24086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28"/>
            <p:cNvGrpSpPr/>
            <p:nvPr/>
          </p:nvGrpSpPr>
          <p:grpSpPr>
            <a:xfrm>
              <a:off x="3435291" y="3664371"/>
              <a:ext cx="964821" cy="827222"/>
              <a:chOff x="3435291" y="3664371"/>
              <a:chExt cx="964821" cy="827222"/>
            </a:xfrm>
          </p:grpSpPr>
          <p:cxnSp>
            <p:nvCxnSpPr>
              <p:cNvPr id="488" name="Straight Connector 487"/>
              <p:cNvCxnSpPr>
                <a:stCxn id="457" idx="7"/>
                <a:endCxn id="459" idx="3"/>
              </p:cNvCxnSpPr>
              <p:nvPr/>
            </p:nvCxnSpPr>
            <p:spPr bwMode="auto">
              <a:xfrm rot="5400000" flipH="1" flipV="1">
                <a:off x="3588142" y="3881346"/>
                <a:ext cx="168191" cy="312580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>
                <a:stCxn id="457" idx="4"/>
                <a:endCxn id="456" idx="0"/>
              </p:cNvCxnSpPr>
              <p:nvPr/>
            </p:nvCxnSpPr>
            <p:spPr bwMode="auto">
              <a:xfrm rot="5400000">
                <a:off x="3309245" y="4311189"/>
                <a:ext cx="306450" cy="54358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>
                <a:stCxn id="460" idx="4"/>
                <a:endCxn id="457" idx="0"/>
              </p:cNvCxnSpPr>
              <p:nvPr/>
            </p:nvCxnSpPr>
            <p:spPr bwMode="auto">
              <a:xfrm rot="16200000" flipH="1">
                <a:off x="3257252" y="3878454"/>
                <a:ext cx="446480" cy="18313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>
                <a:stCxn id="459" idx="6"/>
                <a:endCxn id="455" idx="2"/>
              </p:cNvCxnSpPr>
              <p:nvPr/>
            </p:nvCxnSpPr>
            <p:spPr bwMode="auto">
              <a:xfrm flipV="1">
                <a:off x="3886978" y="3888159"/>
                <a:ext cx="513134" cy="41199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0" name="Straight Connector 479"/>
            <p:cNvCxnSpPr/>
            <p:nvPr/>
          </p:nvCxnSpPr>
          <p:spPr bwMode="auto">
            <a:xfrm rot="16200000" flipH="1">
              <a:off x="4658252" y="3788750"/>
              <a:ext cx="315791" cy="107892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 bwMode="auto">
            <a:xfrm>
              <a:off x="4188117" y="3548709"/>
              <a:ext cx="504218" cy="6637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 bwMode="auto">
            <a:xfrm rot="5400000">
              <a:off x="4609208" y="4079539"/>
              <a:ext cx="171275" cy="251678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 bwMode="auto">
            <a:xfrm rot="5400000">
              <a:off x="3796589" y="4356864"/>
              <a:ext cx="304868" cy="17687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 bwMode="auto">
            <a:xfrm rot="5400000">
              <a:off x="2902008" y="4131082"/>
              <a:ext cx="253958" cy="399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 bwMode="auto">
            <a:xfrm>
              <a:off x="4156703" y="4243534"/>
              <a:ext cx="302523" cy="929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Oval 57"/>
            <p:cNvSpPr>
              <a:spLocks noChangeArrowheads="1"/>
            </p:cNvSpPr>
            <p:nvPr/>
          </p:nvSpPr>
          <p:spPr bwMode="auto">
            <a:xfrm>
              <a:off x="4697278" y="3897767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2" name="Oval 57"/>
            <p:cNvSpPr>
              <a:spLocks noChangeArrowheads="1"/>
            </p:cNvSpPr>
            <p:nvPr/>
          </p:nvSpPr>
          <p:spPr bwMode="auto">
            <a:xfrm>
              <a:off x="4589389" y="3442441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5" name="Oval 57"/>
            <p:cNvSpPr>
              <a:spLocks noChangeArrowheads="1"/>
            </p:cNvSpPr>
            <p:nvPr/>
          </p:nvSpPr>
          <p:spPr bwMode="auto">
            <a:xfrm>
              <a:off x="4400112" y="3853960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6" name="Oval 57"/>
            <p:cNvSpPr>
              <a:spLocks noChangeArrowheads="1"/>
            </p:cNvSpPr>
            <p:nvPr/>
          </p:nvSpPr>
          <p:spPr bwMode="auto">
            <a:xfrm>
              <a:off x="3401051" y="4491593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7" name="Oval 57"/>
            <p:cNvSpPr>
              <a:spLocks noChangeArrowheads="1"/>
            </p:cNvSpPr>
            <p:nvPr/>
          </p:nvSpPr>
          <p:spPr bwMode="auto">
            <a:xfrm>
              <a:off x="3452458" y="4110851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8" name="Oval 57"/>
            <p:cNvSpPr>
              <a:spLocks noChangeArrowheads="1"/>
            </p:cNvSpPr>
            <p:nvPr/>
          </p:nvSpPr>
          <p:spPr bwMode="auto">
            <a:xfrm>
              <a:off x="4200705" y="4562942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9" name="Oval 57"/>
            <p:cNvSpPr>
              <a:spLocks noChangeArrowheads="1"/>
            </p:cNvSpPr>
            <p:nvPr/>
          </p:nvSpPr>
          <p:spPr bwMode="auto">
            <a:xfrm>
              <a:off x="3818498" y="3895159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0" name="Oval 57"/>
            <p:cNvSpPr>
              <a:spLocks noChangeArrowheads="1"/>
            </p:cNvSpPr>
            <p:nvPr/>
          </p:nvSpPr>
          <p:spPr bwMode="auto">
            <a:xfrm>
              <a:off x="3434145" y="3590079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9" name="Oval 57"/>
            <p:cNvSpPr>
              <a:spLocks noChangeArrowheads="1"/>
            </p:cNvSpPr>
            <p:nvPr/>
          </p:nvSpPr>
          <p:spPr bwMode="auto">
            <a:xfrm>
              <a:off x="3750795" y="4578851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0" name="Oval 57"/>
            <p:cNvSpPr>
              <a:spLocks noChangeArrowheads="1"/>
            </p:cNvSpPr>
            <p:nvPr/>
          </p:nvSpPr>
          <p:spPr bwMode="auto">
            <a:xfrm>
              <a:off x="2984624" y="3895528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" name="Oval 57"/>
            <p:cNvSpPr>
              <a:spLocks noChangeArrowheads="1"/>
            </p:cNvSpPr>
            <p:nvPr/>
          </p:nvSpPr>
          <p:spPr bwMode="auto">
            <a:xfrm>
              <a:off x="4459215" y="4272135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2" name="Oval 57"/>
            <p:cNvSpPr>
              <a:spLocks noChangeArrowheads="1"/>
            </p:cNvSpPr>
            <p:nvPr/>
          </p:nvSpPr>
          <p:spPr bwMode="auto">
            <a:xfrm>
              <a:off x="4016991" y="4173699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3" name="Oval 57"/>
            <p:cNvSpPr>
              <a:spLocks noChangeArrowheads="1"/>
            </p:cNvSpPr>
            <p:nvPr/>
          </p:nvSpPr>
          <p:spPr bwMode="auto">
            <a:xfrm>
              <a:off x="2939177" y="4277945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4" name="Oval 57"/>
            <p:cNvSpPr>
              <a:spLocks noChangeArrowheads="1"/>
            </p:cNvSpPr>
            <p:nvPr/>
          </p:nvSpPr>
          <p:spPr bwMode="auto">
            <a:xfrm>
              <a:off x="4059491" y="3484418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4" name="Group 526"/>
          <p:cNvGrpSpPr/>
          <p:nvPr/>
        </p:nvGrpSpPr>
        <p:grpSpPr>
          <a:xfrm>
            <a:off x="5929966" y="2052486"/>
            <a:ext cx="537651" cy="727037"/>
            <a:chOff x="2514315" y="5059600"/>
            <a:chExt cx="537651" cy="727037"/>
          </a:xfrm>
        </p:grpSpPr>
        <p:sp>
          <p:nvSpPr>
            <p:cNvPr id="502" name="Rectangle 501"/>
            <p:cNvSpPr/>
            <p:nvPr/>
          </p:nvSpPr>
          <p:spPr bwMode="auto">
            <a:xfrm>
              <a:off x="2550354" y="5059600"/>
              <a:ext cx="257175" cy="452437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06" name="Straight Connector 505"/>
            <p:cNvCxnSpPr/>
            <p:nvPr/>
          </p:nvCxnSpPr>
          <p:spPr>
            <a:xfrm>
              <a:off x="2514315" y="5562952"/>
              <a:ext cx="3143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TextBox 128"/>
            <p:cNvSpPr txBox="1">
              <a:spLocks noChangeArrowheads="1"/>
            </p:cNvSpPr>
            <p:nvPr/>
          </p:nvSpPr>
          <p:spPr bwMode="auto">
            <a:xfrm>
              <a:off x="2537488" y="5571193"/>
              <a:ext cx="25717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dirty="0" smtClean="0"/>
                <a:t>20</a:t>
              </a:r>
              <a:endParaRPr lang="en-US" sz="1400" dirty="0"/>
            </a:p>
          </p:txBody>
        </p:sp>
        <p:sp>
          <p:nvSpPr>
            <p:cNvPr id="512" name="TextBox 134"/>
            <p:cNvSpPr txBox="1">
              <a:spLocks noChangeArrowheads="1"/>
            </p:cNvSpPr>
            <p:nvPr/>
          </p:nvSpPr>
          <p:spPr bwMode="auto">
            <a:xfrm>
              <a:off x="2794791" y="5473701"/>
              <a:ext cx="2571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200" dirty="0"/>
                <a:t>=</a:t>
              </a:r>
            </a:p>
          </p:txBody>
        </p:sp>
        <p:cxnSp>
          <p:nvCxnSpPr>
            <p:cNvPr id="513" name="Straight Connector 512"/>
            <p:cNvCxnSpPr/>
            <p:nvPr/>
          </p:nvCxnSpPr>
          <p:spPr bwMode="auto">
            <a:xfrm rot="5400000" flipH="1" flipV="1">
              <a:off x="2904178" y="5567834"/>
              <a:ext cx="258117" cy="0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5538036" y="1692685"/>
            <a:ext cx="2611177" cy="1086838"/>
            <a:chOff x="5538036" y="1692685"/>
            <a:chExt cx="2611177" cy="1086838"/>
          </a:xfrm>
        </p:grpSpPr>
        <p:sp>
          <p:nvSpPr>
            <p:cNvPr id="212" name="TextBox 211"/>
            <p:cNvSpPr txBox="1"/>
            <p:nvPr/>
          </p:nvSpPr>
          <p:spPr>
            <a:xfrm>
              <a:off x="5538036" y="1692685"/>
              <a:ext cx="230204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latin typeface="+mn-lt"/>
                </a:rPr>
                <a:t>Target </a:t>
              </a:r>
              <a:r>
                <a:rPr lang="en-US" sz="1400" dirty="0">
                  <a:latin typeface="+mn-lt"/>
                </a:rPr>
                <a:t>edge </a:t>
              </a:r>
              <a:r>
                <a:rPr lang="en-US" sz="1400" dirty="0" smtClean="0">
                  <a:latin typeface="+mn-lt"/>
                </a:rPr>
                <a:t>weights:</a:t>
              </a:r>
              <a:endParaRPr lang="en-US" sz="1400" dirty="0">
                <a:latin typeface="+mn-lt"/>
              </a:endParaRPr>
            </a:p>
          </p:txBody>
        </p:sp>
        <p:grpSp>
          <p:nvGrpSpPr>
            <p:cNvPr id="15" name="Group 527"/>
            <p:cNvGrpSpPr/>
            <p:nvPr/>
          </p:nvGrpSpPr>
          <p:grpSpPr>
            <a:xfrm>
              <a:off x="6820556" y="2400148"/>
              <a:ext cx="532891" cy="379375"/>
              <a:chOff x="3142965" y="5407262"/>
              <a:chExt cx="532891" cy="379375"/>
            </a:xfrm>
          </p:grpSpPr>
          <p:sp>
            <p:nvSpPr>
              <p:cNvPr id="503" name="Rectangle 502"/>
              <p:cNvSpPr/>
              <p:nvPr/>
            </p:nvSpPr>
            <p:spPr bwMode="auto">
              <a:xfrm>
                <a:off x="3170474" y="5407262"/>
                <a:ext cx="257175" cy="104775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7" name="Straight Connector 506"/>
              <p:cNvCxnSpPr/>
              <p:nvPr/>
            </p:nvCxnSpPr>
            <p:spPr>
              <a:xfrm>
                <a:off x="3142965" y="5562952"/>
                <a:ext cx="3143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0" name="TextBox 128"/>
              <p:cNvSpPr txBox="1">
                <a:spLocks noChangeArrowheads="1"/>
              </p:cNvSpPr>
              <p:nvPr/>
            </p:nvSpPr>
            <p:spPr bwMode="auto">
              <a:xfrm>
                <a:off x="3170900" y="5571193"/>
                <a:ext cx="2571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sp>
            <p:nvSpPr>
              <p:cNvPr id="516" name="TextBox 134"/>
              <p:cNvSpPr txBox="1">
                <a:spLocks noChangeArrowheads="1"/>
              </p:cNvSpPr>
              <p:nvPr/>
            </p:nvSpPr>
            <p:spPr bwMode="auto">
              <a:xfrm>
                <a:off x="3418681" y="5473701"/>
                <a:ext cx="25717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=</a:t>
                </a:r>
              </a:p>
            </p:txBody>
          </p:sp>
          <p:cxnSp>
            <p:nvCxnSpPr>
              <p:cNvPr id="518" name="Straight Connector 517"/>
              <p:cNvCxnSpPr/>
              <p:nvPr/>
            </p:nvCxnSpPr>
            <p:spPr bwMode="auto">
              <a:xfrm rot="5400000">
                <a:off x="3477468" y="5566924"/>
                <a:ext cx="294390" cy="1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528"/>
            <p:cNvGrpSpPr/>
            <p:nvPr/>
          </p:nvGrpSpPr>
          <p:grpSpPr>
            <a:xfrm>
              <a:off x="7596837" y="2158848"/>
              <a:ext cx="552376" cy="620675"/>
              <a:chOff x="3762090" y="5165962"/>
              <a:chExt cx="552376" cy="620675"/>
            </a:xfrm>
          </p:grpSpPr>
          <p:sp>
            <p:nvSpPr>
              <p:cNvPr id="504" name="Rectangle 503"/>
              <p:cNvSpPr/>
              <p:nvPr/>
            </p:nvSpPr>
            <p:spPr bwMode="auto">
              <a:xfrm>
                <a:off x="3789599" y="5165962"/>
                <a:ext cx="257175" cy="346075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8" name="Straight Connector 507"/>
              <p:cNvCxnSpPr/>
              <p:nvPr/>
            </p:nvCxnSpPr>
            <p:spPr>
              <a:xfrm>
                <a:off x="3762090" y="5562952"/>
                <a:ext cx="3143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1" name="TextBox 128"/>
              <p:cNvSpPr txBox="1">
                <a:spLocks noChangeArrowheads="1"/>
              </p:cNvSpPr>
              <p:nvPr/>
            </p:nvSpPr>
            <p:spPr bwMode="auto">
              <a:xfrm>
                <a:off x="3785263" y="5571193"/>
                <a:ext cx="2571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400" dirty="0" smtClean="0"/>
                  <a:t>4</a:t>
                </a:r>
                <a:endParaRPr lang="en-US" sz="1400" dirty="0"/>
              </a:p>
            </p:txBody>
          </p:sp>
          <p:sp>
            <p:nvSpPr>
              <p:cNvPr id="517" name="TextBox 134"/>
              <p:cNvSpPr txBox="1">
                <a:spLocks noChangeArrowheads="1"/>
              </p:cNvSpPr>
              <p:nvPr/>
            </p:nvSpPr>
            <p:spPr bwMode="auto">
              <a:xfrm>
                <a:off x="4035420" y="5473701"/>
                <a:ext cx="25717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=</a:t>
                </a:r>
              </a:p>
            </p:txBody>
          </p:sp>
          <p:cxnSp>
            <p:nvCxnSpPr>
              <p:cNvPr id="521" name="Straight Connector 520"/>
              <p:cNvCxnSpPr/>
              <p:nvPr/>
            </p:nvCxnSpPr>
            <p:spPr bwMode="auto">
              <a:xfrm rot="5400000">
                <a:off x="4185054" y="5572953"/>
                <a:ext cx="258823" cy="0"/>
              </a:xfrm>
              <a:prstGeom prst="line">
                <a:avLst/>
              </a:prstGeom>
              <a:ln w="1143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2228" name="Picture 4" descr="C:\Users\Maciej\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7534" y="5872165"/>
            <a:ext cx="2041898" cy="74295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073250" y="1039697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73250" y="2190666"/>
            <a:ext cx="609600" cy="25806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73250" y="3342522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230" name="Picture 6" descr="C:\Users\Maciej\Pictures\Pictur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72816" y="5237495"/>
            <a:ext cx="2328862" cy="734672"/>
          </a:xfrm>
          <a:prstGeom prst="rect">
            <a:avLst/>
          </a:prstGeom>
          <a:noFill/>
        </p:spPr>
      </p:pic>
      <p:sp>
        <p:nvSpPr>
          <p:cNvPr id="217" name="Circular Arrow 216"/>
          <p:cNvSpPr/>
          <p:nvPr/>
        </p:nvSpPr>
        <p:spPr>
          <a:xfrm rot="7233777">
            <a:off x="4138957" y="2456243"/>
            <a:ext cx="2315628" cy="2405224"/>
          </a:xfrm>
          <a:prstGeom prst="circularArrow">
            <a:avLst>
              <a:gd name="adj1" fmla="val 5891"/>
              <a:gd name="adj2" fmla="val 963752"/>
              <a:gd name="adj3" fmla="val 20475093"/>
              <a:gd name="adj4" fmla="val 6753307"/>
              <a:gd name="adj5" fmla="val 84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235"/>
          <p:cNvGrpSpPr/>
          <p:nvPr/>
        </p:nvGrpSpPr>
        <p:grpSpPr>
          <a:xfrm>
            <a:off x="5013573" y="4867946"/>
            <a:ext cx="3071647" cy="1912994"/>
            <a:chOff x="5013573" y="4867946"/>
            <a:chExt cx="3071647" cy="1912994"/>
          </a:xfrm>
        </p:grpSpPr>
        <p:sp>
          <p:nvSpPr>
            <p:cNvPr id="213" name="TextBox 212"/>
            <p:cNvSpPr txBox="1"/>
            <p:nvPr/>
          </p:nvSpPr>
          <p:spPr>
            <a:xfrm>
              <a:off x="5013573" y="5395945"/>
              <a:ext cx="307164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Resolve </a:t>
              </a:r>
              <a:r>
                <a:rPr lang="en-US" sz="1400" dirty="0" smtClean="0">
                  <a:latin typeface="+mn-lt"/>
                </a:rPr>
                <a:t>conflicts: </a:t>
              </a:r>
            </a:p>
            <a:p>
              <a:pPr marL="55563">
                <a:buFont typeface="Arial" pitchFamily="34" charset="0"/>
                <a:buChar char="•"/>
                <a:defRPr/>
              </a:pPr>
              <a:r>
                <a:rPr lang="en-US" sz="1400" dirty="0" smtClean="0">
                  <a:latin typeface="+mn-lt"/>
                </a:rPr>
                <a:t> arithmetic mean, </a:t>
              </a:r>
            </a:p>
            <a:p>
              <a:pPr marL="55563">
                <a:buFont typeface="Arial" pitchFamily="34" charset="0"/>
                <a:buChar char="•"/>
                <a:defRPr/>
              </a:pPr>
              <a:r>
                <a:rPr lang="en-US" sz="1400" dirty="0" smtClean="0">
                  <a:latin typeface="+mn-lt"/>
                </a:rPr>
                <a:t> geometric mean, </a:t>
              </a:r>
            </a:p>
            <a:p>
              <a:pPr marL="55563">
                <a:buFont typeface="Arial" pitchFamily="34" charset="0"/>
                <a:buChar char="•"/>
                <a:defRPr/>
              </a:pPr>
              <a:r>
                <a:rPr lang="en-US" sz="1400" dirty="0" smtClean="0">
                  <a:latin typeface="+mn-lt"/>
                </a:rPr>
                <a:t> max, </a:t>
              </a:r>
            </a:p>
            <a:p>
              <a:pPr marL="55563">
                <a:buFont typeface="Arial" pitchFamily="34" charset="0"/>
                <a:buChar char="•"/>
                <a:defRPr/>
              </a:pPr>
              <a:r>
                <a:rPr lang="en-US" sz="1400" dirty="0" smtClean="0">
                  <a:latin typeface="+mn-lt"/>
                </a:rPr>
                <a:t> …</a:t>
              </a:r>
            </a:p>
            <a:p>
              <a:pPr>
                <a:defRPr/>
              </a:pPr>
              <a:endParaRPr lang="en-US" sz="1400" dirty="0">
                <a:latin typeface="+mn-lt"/>
              </a:endParaRPr>
            </a:p>
          </p:txBody>
        </p:sp>
        <p:grpSp>
          <p:nvGrpSpPr>
            <p:cNvPr id="18" name="Group 221"/>
            <p:cNvGrpSpPr/>
            <p:nvPr/>
          </p:nvGrpSpPr>
          <p:grpSpPr>
            <a:xfrm rot="21087281">
              <a:off x="5124439" y="4867946"/>
              <a:ext cx="679050" cy="101288"/>
              <a:chOff x="6505575" y="5472113"/>
              <a:chExt cx="519099" cy="77429"/>
            </a:xfrm>
          </p:grpSpPr>
          <p:cxnSp>
            <p:nvCxnSpPr>
              <p:cNvPr id="219" name="Straight Connector 218"/>
              <p:cNvCxnSpPr/>
              <p:nvPr/>
            </p:nvCxnSpPr>
            <p:spPr bwMode="auto">
              <a:xfrm>
                <a:off x="6505575" y="5472113"/>
                <a:ext cx="519099" cy="77429"/>
              </a:xfrm>
              <a:prstGeom prst="line">
                <a:avLst/>
              </a:prstGeom>
              <a:ln w="63500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auto">
              <a:xfrm rot="512719" flipV="1">
                <a:off x="6793815" y="5530646"/>
                <a:ext cx="210369" cy="815"/>
              </a:xfrm>
              <a:prstGeom prst="line">
                <a:avLst/>
              </a:prstGeom>
              <a:ln w="1333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4" name="Straight Connector 223"/>
            <p:cNvCxnSpPr/>
            <p:nvPr/>
          </p:nvCxnSpPr>
          <p:spPr bwMode="auto">
            <a:xfrm rot="10800000">
              <a:off x="5141497" y="5286736"/>
              <a:ext cx="673766" cy="0"/>
            </a:xfrm>
            <a:prstGeom prst="line">
              <a:avLst/>
            </a:prstGeom>
            <a:ln w="889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Down Arrow 225"/>
            <p:cNvSpPr/>
            <p:nvPr/>
          </p:nvSpPr>
          <p:spPr>
            <a:xfrm>
              <a:off x="5384473" y="5031597"/>
              <a:ext cx="239947" cy="16604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" name="Group 231"/>
          <p:cNvGrpSpPr/>
          <p:nvPr/>
        </p:nvGrpSpPr>
        <p:grpSpPr>
          <a:xfrm>
            <a:off x="6439336" y="3334076"/>
            <a:ext cx="2094169" cy="1255380"/>
            <a:chOff x="6647884" y="3005212"/>
            <a:chExt cx="2094169" cy="1255380"/>
          </a:xfrm>
        </p:grpSpPr>
        <p:grpSp>
          <p:nvGrpSpPr>
            <p:cNvPr id="20" name="Group 529"/>
            <p:cNvGrpSpPr/>
            <p:nvPr/>
          </p:nvGrpSpPr>
          <p:grpSpPr>
            <a:xfrm>
              <a:off x="6767128" y="3101924"/>
              <a:ext cx="1465107" cy="1094437"/>
              <a:chOff x="4752233" y="4764460"/>
              <a:chExt cx="1465107" cy="1094437"/>
            </a:xfrm>
          </p:grpSpPr>
          <p:cxnSp>
            <p:nvCxnSpPr>
              <p:cNvPr id="172" name="Straight Connector 171"/>
              <p:cNvCxnSpPr>
                <a:stCxn id="201" idx="0"/>
                <a:endCxn id="196" idx="4"/>
              </p:cNvCxnSpPr>
              <p:nvPr/>
            </p:nvCxnSpPr>
            <p:spPr bwMode="auto">
              <a:xfrm rot="16200000" flipV="1">
                <a:off x="6001879" y="5272487"/>
                <a:ext cx="341754" cy="89169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208" idx="7"/>
                <a:endCxn id="210" idx="3"/>
              </p:cNvCxnSpPr>
              <p:nvPr/>
            </p:nvCxnSpPr>
            <p:spPr bwMode="auto">
              <a:xfrm rot="5400000" flipH="1" flipV="1">
                <a:off x="5505520" y="4871391"/>
                <a:ext cx="328134" cy="205108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96" idx="3"/>
                <a:endCxn id="207" idx="7"/>
              </p:cNvCxnSpPr>
              <p:nvPr/>
            </p:nvCxnSpPr>
            <p:spPr bwMode="auto">
              <a:xfrm rot="5400000">
                <a:off x="5832759" y="5135013"/>
                <a:ext cx="272224" cy="277642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201" idx="3"/>
                <a:endCxn id="205" idx="7"/>
              </p:cNvCxnSpPr>
              <p:nvPr/>
            </p:nvCxnSpPr>
            <p:spPr bwMode="auto">
              <a:xfrm rot="5400000">
                <a:off x="5958222" y="5593335"/>
                <a:ext cx="209383" cy="217908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208" idx="5"/>
                <a:endCxn id="207" idx="1"/>
              </p:cNvCxnSpPr>
              <p:nvPr/>
            </p:nvCxnSpPr>
            <p:spPr bwMode="auto">
              <a:xfrm rot="16200000" flipH="1">
                <a:off x="5533637" y="5212318"/>
                <a:ext cx="231024" cy="164232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>
                <a:stCxn id="203" idx="7"/>
                <a:endCxn id="208" idx="3"/>
              </p:cNvCxnSpPr>
              <p:nvPr/>
            </p:nvCxnSpPr>
            <p:spPr bwMode="auto">
              <a:xfrm rot="5400000" flipH="1" flipV="1">
                <a:off x="5277909" y="5106722"/>
                <a:ext cx="175966" cy="320366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>
                <a:stCxn id="203" idx="4"/>
                <a:endCxn id="198" idx="0"/>
              </p:cNvCxnSpPr>
              <p:nvPr/>
            </p:nvCxnSpPr>
            <p:spPr bwMode="auto">
              <a:xfrm rot="5400000">
                <a:off x="4997562" y="5540071"/>
                <a:ext cx="317447" cy="54358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200" idx="5"/>
                <a:endCxn id="203" idx="2"/>
              </p:cNvCxnSpPr>
              <p:nvPr/>
            </p:nvCxnSpPr>
            <p:spPr bwMode="auto">
              <a:xfrm rot="16200000" flipH="1">
                <a:off x="4892053" y="5117153"/>
                <a:ext cx="156117" cy="363788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>
                <a:stCxn id="209" idx="5"/>
                <a:endCxn id="198" idx="2"/>
              </p:cNvCxnSpPr>
              <p:nvPr/>
            </p:nvCxnSpPr>
            <p:spPr bwMode="auto">
              <a:xfrm rot="16200000" flipH="1">
                <a:off x="4855167" y="5509924"/>
                <a:ext cx="142043" cy="347911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98" idx="5"/>
                <a:endCxn id="199" idx="2"/>
              </p:cNvCxnSpPr>
              <p:nvPr/>
            </p:nvCxnSpPr>
            <p:spPr bwMode="auto">
              <a:xfrm rot="16200000" flipH="1">
                <a:off x="5255327" y="5669615"/>
                <a:ext cx="83540" cy="295024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stCxn id="199" idx="6"/>
                <a:endCxn id="205" idx="2"/>
              </p:cNvCxnSpPr>
              <p:nvPr/>
            </p:nvCxnSpPr>
            <p:spPr bwMode="auto">
              <a:xfrm flipV="1">
                <a:off x="5573225" y="5829199"/>
                <a:ext cx="327030" cy="29698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211" idx="6"/>
                <a:endCxn id="210" idx="2"/>
              </p:cNvCxnSpPr>
              <p:nvPr/>
            </p:nvCxnSpPr>
            <p:spPr bwMode="auto">
              <a:xfrm flipV="1">
                <a:off x="5196610" y="4764460"/>
                <a:ext cx="556696" cy="91872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211" idx="5"/>
                <a:endCxn id="208" idx="1"/>
              </p:cNvCxnSpPr>
              <p:nvPr/>
            </p:nvCxnSpPr>
            <p:spPr bwMode="auto">
              <a:xfrm rot="16200000" flipH="1">
                <a:off x="5227004" y="4838941"/>
                <a:ext cx="259462" cy="338679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stCxn id="200" idx="7"/>
                <a:endCxn id="211" idx="3"/>
              </p:cNvCxnSpPr>
              <p:nvPr/>
            </p:nvCxnSpPr>
            <p:spPr bwMode="auto">
              <a:xfrm rot="5400000" flipH="1" flipV="1">
                <a:off x="4839760" y="4827008"/>
                <a:ext cx="251603" cy="354689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stCxn id="211" idx="4"/>
                <a:endCxn id="203" idx="0"/>
              </p:cNvCxnSpPr>
              <p:nvPr/>
            </p:nvCxnSpPr>
            <p:spPr bwMode="auto">
              <a:xfrm rot="16200000" flipH="1">
                <a:off x="4945341" y="5107562"/>
                <a:ext cx="457932" cy="18313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210" idx="5"/>
                <a:endCxn id="196" idx="1"/>
              </p:cNvCxnSpPr>
              <p:nvPr/>
            </p:nvCxnSpPr>
            <p:spPr bwMode="auto">
              <a:xfrm rot="16200000" flipH="1">
                <a:off x="5841922" y="4831042"/>
                <a:ext cx="286934" cy="244605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>
                <a:stCxn id="208" idx="6"/>
                <a:endCxn id="196" idx="2"/>
              </p:cNvCxnSpPr>
              <p:nvPr/>
            </p:nvCxnSpPr>
            <p:spPr bwMode="auto">
              <a:xfrm flipV="1">
                <a:off x="5575516" y="5117267"/>
                <a:ext cx="523693" cy="41200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27"/>
            <p:cNvGrpSpPr/>
            <p:nvPr/>
          </p:nvGrpSpPr>
          <p:grpSpPr>
            <a:xfrm>
              <a:off x="6717737" y="3101923"/>
              <a:ext cx="1811648" cy="1094438"/>
              <a:chOff x="6717737" y="3101923"/>
              <a:chExt cx="1811648" cy="1094438"/>
            </a:xfrm>
          </p:grpSpPr>
          <p:cxnSp>
            <p:nvCxnSpPr>
              <p:cNvPr id="175" name="Straight Connector 174"/>
              <p:cNvCxnSpPr/>
              <p:nvPr/>
            </p:nvCxnSpPr>
            <p:spPr bwMode="auto">
              <a:xfrm>
                <a:off x="7896818" y="3101923"/>
                <a:ext cx="504218" cy="66369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auto">
              <a:xfrm rot="5400000">
                <a:off x="8317909" y="3632750"/>
                <a:ext cx="171273" cy="251678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auto">
              <a:xfrm rot="5400000">
                <a:off x="7505291" y="3910075"/>
                <a:ext cx="304867" cy="176875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auto">
              <a:xfrm rot="5400000">
                <a:off x="6610710" y="3684293"/>
                <a:ext cx="253957" cy="39904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auto">
              <a:xfrm>
                <a:off x="7865404" y="3796747"/>
                <a:ext cx="302523" cy="92901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 bwMode="auto">
              <a:xfrm rot="16200000" flipV="1">
                <a:off x="8125801" y="3718970"/>
                <a:ext cx="172497" cy="40382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 bwMode="auto">
              <a:xfrm rot="5400000">
                <a:off x="8082949" y="3927632"/>
                <a:ext cx="96388" cy="111242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 bwMode="auto">
              <a:xfrm flipV="1">
                <a:off x="7588122" y="4181550"/>
                <a:ext cx="170348" cy="14811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 bwMode="auto">
              <a:xfrm>
                <a:off x="7320637" y="4154912"/>
                <a:ext cx="138868" cy="41448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 bwMode="auto">
              <a:xfrm rot="16200000" flipH="1">
                <a:off x="6816361" y="3901089"/>
                <a:ext cx="70545" cy="169009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 bwMode="auto">
              <a:xfrm rot="16200000" flipH="1">
                <a:off x="6850068" y="3511495"/>
                <a:ext cx="74394" cy="168307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 bwMode="auto">
              <a:xfrm rot="5400000" flipH="1" flipV="1">
                <a:off x="6828778" y="3314391"/>
                <a:ext cx="127559" cy="178890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 bwMode="auto">
              <a:xfrm flipV="1">
                <a:off x="7497012" y="3101923"/>
                <a:ext cx="271190" cy="40595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 bwMode="auto">
              <a:xfrm rot="16200000" flipH="1">
                <a:off x="7869815" y="3155512"/>
                <a:ext cx="136278" cy="119934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 bwMode="auto">
              <a:xfrm rot="5400000" flipH="1" flipV="1">
                <a:off x="7662077" y="3176289"/>
                <a:ext cx="153916" cy="96013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 bwMode="auto">
              <a:xfrm rot="16200000" flipH="1">
                <a:off x="7645544" y="3646776"/>
                <a:ext cx="123057" cy="78178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 bwMode="auto">
              <a:xfrm rot="10800000" flipV="1">
                <a:off x="7844956" y="3614811"/>
                <a:ext cx="137353" cy="132551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6" name="Oval 57"/>
            <p:cNvSpPr>
              <a:spLocks noChangeArrowheads="1"/>
            </p:cNvSpPr>
            <p:nvPr/>
          </p:nvSpPr>
          <p:spPr bwMode="auto">
            <a:xfrm>
              <a:off x="8114104" y="3425803"/>
              <a:ext cx="57924" cy="5785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8" name="Oval 57"/>
            <p:cNvSpPr>
              <a:spLocks noChangeArrowheads="1"/>
            </p:cNvSpPr>
            <p:nvPr/>
          </p:nvSpPr>
          <p:spPr bwMode="auto">
            <a:xfrm>
              <a:off x="7115039" y="4063438"/>
              <a:ext cx="57924" cy="5785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3" name="Oval 57"/>
            <p:cNvSpPr>
              <a:spLocks noChangeArrowheads="1"/>
            </p:cNvSpPr>
            <p:nvPr/>
          </p:nvSpPr>
          <p:spPr bwMode="auto">
            <a:xfrm>
              <a:off x="7166900" y="3683149"/>
              <a:ext cx="62918" cy="628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5" name="Oval 57"/>
            <p:cNvSpPr>
              <a:spLocks noChangeArrowheads="1"/>
            </p:cNvSpPr>
            <p:nvPr/>
          </p:nvSpPr>
          <p:spPr bwMode="auto">
            <a:xfrm>
              <a:off x="7915150" y="4135242"/>
              <a:ext cx="62918" cy="628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8" name="Oval 57"/>
            <p:cNvSpPr>
              <a:spLocks noChangeArrowheads="1"/>
            </p:cNvSpPr>
            <p:nvPr/>
          </p:nvSpPr>
          <p:spPr bwMode="auto">
            <a:xfrm>
              <a:off x="7532487" y="3467003"/>
              <a:ext cx="57924" cy="5785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11" name="Oval 57"/>
            <p:cNvSpPr>
              <a:spLocks noChangeArrowheads="1"/>
            </p:cNvSpPr>
            <p:nvPr/>
          </p:nvSpPr>
          <p:spPr bwMode="auto">
            <a:xfrm>
              <a:off x="7148587" y="3162375"/>
              <a:ext cx="62918" cy="628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2" name="Group 338"/>
            <p:cNvGrpSpPr/>
            <p:nvPr/>
          </p:nvGrpSpPr>
          <p:grpSpPr>
            <a:xfrm>
              <a:off x="6647884" y="3037693"/>
              <a:ext cx="1648659" cy="1222899"/>
              <a:chOff x="1398469" y="5846642"/>
              <a:chExt cx="1112933" cy="825522"/>
            </a:xfrm>
          </p:grpSpPr>
          <p:sp>
            <p:nvSpPr>
              <p:cNvPr id="199" name="Oval 57"/>
              <p:cNvSpPr>
                <a:spLocks noChangeArrowheads="1"/>
              </p:cNvSpPr>
              <p:nvPr/>
            </p:nvSpPr>
            <p:spPr bwMode="auto">
              <a:xfrm>
                <a:off x="1946356" y="6585445"/>
                <a:ext cx="86823" cy="8671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0" name="Oval 57"/>
              <p:cNvSpPr>
                <a:spLocks noChangeArrowheads="1"/>
              </p:cNvSpPr>
              <p:nvPr/>
            </p:nvSpPr>
            <p:spPr bwMode="auto">
              <a:xfrm>
                <a:off x="1429148" y="6124164"/>
                <a:ext cx="86823" cy="8671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1" name="Oval 57"/>
              <p:cNvSpPr>
                <a:spLocks noChangeArrowheads="1"/>
              </p:cNvSpPr>
              <p:nvPr/>
            </p:nvSpPr>
            <p:spPr bwMode="auto">
              <a:xfrm>
                <a:off x="2424579" y="6378395"/>
                <a:ext cx="86823" cy="8671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7" name="Oval 57"/>
              <p:cNvSpPr>
                <a:spLocks noChangeArrowheads="1"/>
              </p:cNvSpPr>
              <p:nvPr/>
            </p:nvSpPr>
            <p:spPr bwMode="auto">
              <a:xfrm>
                <a:off x="2126053" y="6311945"/>
                <a:ext cx="94307" cy="941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9" name="Oval 57"/>
              <p:cNvSpPr>
                <a:spLocks noChangeArrowheads="1"/>
              </p:cNvSpPr>
              <p:nvPr/>
            </p:nvSpPr>
            <p:spPr bwMode="auto">
              <a:xfrm>
                <a:off x="1398469" y="6382317"/>
                <a:ext cx="94307" cy="941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0" name="Oval 57"/>
              <p:cNvSpPr>
                <a:spLocks noChangeArrowheads="1"/>
              </p:cNvSpPr>
              <p:nvPr/>
            </p:nvSpPr>
            <p:spPr bwMode="auto">
              <a:xfrm>
                <a:off x="2154743" y="5846642"/>
                <a:ext cx="86823" cy="8671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3" name="Group 222"/>
            <p:cNvGrpSpPr/>
            <p:nvPr/>
          </p:nvGrpSpPr>
          <p:grpSpPr>
            <a:xfrm>
              <a:off x="8128434" y="3128410"/>
              <a:ext cx="450351" cy="634951"/>
              <a:chOff x="8128434" y="3128410"/>
              <a:chExt cx="450351" cy="634951"/>
            </a:xfrm>
          </p:grpSpPr>
          <p:cxnSp>
            <p:nvCxnSpPr>
              <p:cNvPr id="174" name="Straight Connector 173"/>
              <p:cNvCxnSpPr/>
              <p:nvPr/>
            </p:nvCxnSpPr>
            <p:spPr bwMode="auto">
              <a:xfrm rot="16200000" flipH="1">
                <a:off x="8366943" y="3342010"/>
                <a:ext cx="315791" cy="107892"/>
              </a:xfrm>
              <a:prstGeom prst="line">
                <a:avLst/>
              </a:prstGeom>
              <a:ln w="1143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auto">
              <a:xfrm rot="5400000">
                <a:off x="8415989" y="3649962"/>
                <a:ext cx="90408" cy="136389"/>
              </a:xfrm>
              <a:prstGeom prst="line">
                <a:avLst/>
              </a:prstGeom>
              <a:ln w="1143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auto">
              <a:xfrm>
                <a:off x="8128434" y="3128410"/>
                <a:ext cx="272604" cy="39883"/>
              </a:xfrm>
              <a:prstGeom prst="line">
                <a:avLst/>
              </a:prstGeom>
              <a:ln w="1143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Oval 57"/>
            <p:cNvSpPr>
              <a:spLocks noChangeArrowheads="1"/>
            </p:cNvSpPr>
            <p:nvPr/>
          </p:nvSpPr>
          <p:spPr bwMode="auto">
            <a:xfrm>
              <a:off x="8415501" y="3460539"/>
              <a:ext cx="326552" cy="3261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6" name="Oval 57"/>
            <p:cNvSpPr>
              <a:spLocks noChangeArrowheads="1"/>
            </p:cNvSpPr>
            <p:nvPr/>
          </p:nvSpPr>
          <p:spPr bwMode="auto">
            <a:xfrm>
              <a:off x="8307612" y="3005212"/>
              <a:ext cx="326552" cy="3261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94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07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  <p:sp>
        <p:nvSpPr>
          <p:cNvPr id="197" name="Rectangle 196"/>
          <p:cNvSpPr/>
          <p:nvPr/>
        </p:nvSpPr>
        <p:spPr bwMode="auto">
          <a:xfrm>
            <a:off x="3457326" y="2741184"/>
            <a:ext cx="257175" cy="4524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Rectangle 201"/>
          <p:cNvSpPr/>
          <p:nvPr/>
        </p:nvSpPr>
        <p:spPr bwMode="auto">
          <a:xfrm>
            <a:off x="3444626" y="1607527"/>
            <a:ext cx="257175" cy="4492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4" name="Rectangle 213"/>
          <p:cNvSpPr/>
          <p:nvPr/>
        </p:nvSpPr>
        <p:spPr bwMode="auto">
          <a:xfrm>
            <a:off x="4139951" y="1607527"/>
            <a:ext cx="257175" cy="44926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" name="Rectangle 214"/>
          <p:cNvSpPr/>
          <p:nvPr/>
        </p:nvSpPr>
        <p:spPr bwMode="auto">
          <a:xfrm>
            <a:off x="3800226" y="2052537"/>
            <a:ext cx="257175" cy="91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217"/>
          <p:cNvGrpSpPr/>
          <p:nvPr/>
        </p:nvGrpSpPr>
        <p:grpSpPr>
          <a:xfrm>
            <a:off x="3445586" y="1623766"/>
            <a:ext cx="245516" cy="414585"/>
            <a:chOff x="3445586" y="1623766"/>
            <a:chExt cx="245516" cy="414585"/>
          </a:xfrm>
        </p:grpSpPr>
        <p:sp>
          <p:nvSpPr>
            <p:cNvPr id="221" name="Oval 220"/>
            <p:cNvSpPr/>
            <p:nvPr/>
          </p:nvSpPr>
          <p:spPr>
            <a:xfrm>
              <a:off x="3602748" y="1842841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3455111" y="1954760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3607511" y="1949997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3526549" y="190237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3455111" y="184522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531310" y="179521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602748" y="1735685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3457492" y="174282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3528929" y="168567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3445586" y="1628529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3607511" y="162376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0"/>
          <p:cNvGrpSpPr/>
          <p:nvPr/>
        </p:nvGrpSpPr>
        <p:grpSpPr>
          <a:xfrm>
            <a:off x="4157580" y="1611860"/>
            <a:ext cx="219157" cy="438230"/>
            <a:chOff x="4157580" y="1611860"/>
            <a:chExt cx="219157" cy="438230"/>
          </a:xfrm>
        </p:grpSpPr>
        <p:sp>
          <p:nvSpPr>
            <p:cNvPr id="242" name="Oval 241"/>
            <p:cNvSpPr/>
            <p:nvPr/>
          </p:nvSpPr>
          <p:spPr>
            <a:xfrm>
              <a:off x="4157580" y="1611860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4159961" y="1833314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43"/>
          <p:cNvGrpSpPr/>
          <p:nvPr/>
        </p:nvGrpSpPr>
        <p:grpSpPr>
          <a:xfrm>
            <a:off x="3462255" y="2764385"/>
            <a:ext cx="245516" cy="414585"/>
            <a:chOff x="3445586" y="1623766"/>
            <a:chExt cx="245516" cy="414585"/>
          </a:xfrm>
        </p:grpSpPr>
        <p:sp>
          <p:nvSpPr>
            <p:cNvPr id="245" name="Oval 244"/>
            <p:cNvSpPr/>
            <p:nvPr/>
          </p:nvSpPr>
          <p:spPr>
            <a:xfrm>
              <a:off x="3602748" y="1842841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3455111" y="1954760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3607511" y="1949997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3526549" y="190237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3455111" y="184522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3531310" y="179521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3602748" y="1735685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3457492" y="174282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3528929" y="168567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3445586" y="1628529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3607511" y="162376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55"/>
          <p:cNvGrpSpPr/>
          <p:nvPr/>
        </p:nvGrpSpPr>
        <p:grpSpPr>
          <a:xfrm>
            <a:off x="3800226" y="3088846"/>
            <a:ext cx="257175" cy="104775"/>
            <a:chOff x="3800226" y="3088846"/>
            <a:chExt cx="257175" cy="104775"/>
          </a:xfrm>
        </p:grpSpPr>
        <p:sp>
          <p:nvSpPr>
            <p:cNvPr id="258" name="Rectangle 257"/>
            <p:cNvSpPr/>
            <p:nvPr/>
          </p:nvSpPr>
          <p:spPr bwMode="auto">
            <a:xfrm>
              <a:off x="3800226" y="3088846"/>
              <a:ext cx="257175" cy="10477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8" name="Group 189"/>
            <p:cNvGrpSpPr/>
            <p:nvPr/>
          </p:nvGrpSpPr>
          <p:grpSpPr>
            <a:xfrm>
              <a:off x="3811550" y="3092255"/>
              <a:ext cx="231809" cy="97793"/>
              <a:chOff x="3811550" y="3092255"/>
              <a:chExt cx="231809" cy="97793"/>
            </a:xfrm>
          </p:grpSpPr>
          <p:sp>
            <p:nvSpPr>
              <p:cNvPr id="260" name="Oval 259"/>
              <p:cNvSpPr/>
              <p:nvPr/>
            </p:nvSpPr>
            <p:spPr>
              <a:xfrm rot="5400000">
                <a:off x="3875179" y="3154854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 rot="5400000">
                <a:off x="3811550" y="3096049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 rot="5400000">
                <a:off x="3822972" y="31567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 rot="5400000">
                <a:off x="3841942" y="3124504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 rot="5400000">
                <a:off x="3874230" y="3096048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 rot="5400000">
                <a:off x="3901292" y="3126400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 rot="5400000">
                <a:off x="3932149" y="3154855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 rot="5400000">
                <a:off x="3934065" y="3096997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 rot="5400000">
                <a:off x="3973498" y="31254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 rot="5400000">
                <a:off x="4008167" y="3092255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 rot="5400000">
                <a:off x="4010064" y="31567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74"/>
          <p:cNvGrpSpPr/>
          <p:nvPr/>
        </p:nvGrpSpPr>
        <p:grpSpPr>
          <a:xfrm>
            <a:off x="4152550" y="2847546"/>
            <a:ext cx="257276" cy="346075"/>
            <a:chOff x="4152550" y="2847546"/>
            <a:chExt cx="257276" cy="346075"/>
          </a:xfrm>
        </p:grpSpPr>
        <p:sp>
          <p:nvSpPr>
            <p:cNvPr id="276" name="Rectangle 275"/>
            <p:cNvSpPr/>
            <p:nvPr/>
          </p:nvSpPr>
          <p:spPr bwMode="auto">
            <a:xfrm>
              <a:off x="4152651" y="2847546"/>
              <a:ext cx="257175" cy="34607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4236243" y="2856261"/>
              <a:ext cx="169419" cy="169419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4152550" y="3016525"/>
              <a:ext cx="169419" cy="169419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 bwMode="auto">
          <a:xfrm>
            <a:off x="4152900" y="2755106"/>
            <a:ext cx="252413" cy="435769"/>
          </a:xfrm>
          <a:prstGeom prst="rect">
            <a:avLst/>
          </a:prstGeom>
          <a:noFill/>
          <a:ln w="6350" cmpd="sng">
            <a:solidFill>
              <a:srgbClr val="FF0000"/>
            </a:solidFill>
            <a:prstDash val="sysDot"/>
          </a:ln>
          <a:effectLst>
            <a:outerShdw dist="23000"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51934" y="1438850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Category weights optimal under WIS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351934" y="2590706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Modified category weights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351934" y="3741675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Edge weights in </a:t>
            </a:r>
            <a:r>
              <a:rPr lang="en-US" i="1" dirty="0"/>
              <a:t>G</a:t>
            </a:r>
            <a:endParaRPr lang="en-US" sz="1100" i="1" dirty="0"/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646"/>
          <p:cNvGrpSpPr/>
          <p:nvPr/>
        </p:nvGrpSpPr>
        <p:grpSpPr>
          <a:xfrm>
            <a:off x="2939177" y="3442441"/>
            <a:ext cx="2103697" cy="1264872"/>
            <a:chOff x="6857568" y="5286375"/>
            <a:chExt cx="2103697" cy="1264872"/>
          </a:xfrm>
        </p:grpSpPr>
        <p:cxnSp>
          <p:nvCxnSpPr>
            <p:cNvPr id="488" name="Straight Connector 487"/>
            <p:cNvCxnSpPr>
              <a:stCxn id="457" idx="7"/>
              <a:endCxn id="459" idx="3"/>
            </p:cNvCxnSpPr>
            <p:nvPr/>
          </p:nvCxnSpPr>
          <p:spPr bwMode="auto">
            <a:xfrm rot="5400000" flipH="1" flipV="1">
              <a:off x="7506533" y="5725280"/>
              <a:ext cx="168191" cy="31258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>
              <a:stCxn id="457" idx="4"/>
              <a:endCxn id="456" idx="0"/>
            </p:cNvCxnSpPr>
            <p:nvPr/>
          </p:nvCxnSpPr>
          <p:spPr bwMode="auto">
            <a:xfrm rot="5400000">
              <a:off x="7227636" y="6155123"/>
              <a:ext cx="306450" cy="5435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>
              <a:stCxn id="460" idx="5"/>
              <a:endCxn id="459" idx="1"/>
            </p:cNvCxnSpPr>
            <p:nvPr/>
          </p:nvCxnSpPr>
          <p:spPr bwMode="auto">
            <a:xfrm rot="16200000" flipH="1">
              <a:off x="7455629" y="5457820"/>
              <a:ext cx="251685" cy="330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stCxn id="460" idx="4"/>
              <a:endCxn id="457" idx="0"/>
            </p:cNvCxnSpPr>
            <p:nvPr/>
          </p:nvCxnSpPr>
          <p:spPr bwMode="auto">
            <a:xfrm rot="16200000" flipH="1">
              <a:off x="7175643" y="5722388"/>
              <a:ext cx="446480" cy="1831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00"/>
            <p:cNvGrpSpPr/>
            <p:nvPr/>
          </p:nvGrpSpPr>
          <p:grpSpPr>
            <a:xfrm>
              <a:off x="6976813" y="5392583"/>
              <a:ext cx="1465102" cy="1094433"/>
              <a:chOff x="4847762" y="4764431"/>
              <a:chExt cx="1465102" cy="1094433"/>
            </a:xfrm>
          </p:grpSpPr>
          <p:cxnSp>
            <p:nvCxnSpPr>
              <p:cNvPr id="483" name="Straight Connector 482"/>
              <p:cNvCxnSpPr>
                <a:stCxn id="451" idx="0"/>
                <a:endCxn id="455" idx="4"/>
              </p:cNvCxnSpPr>
              <p:nvPr/>
            </p:nvCxnSpPr>
            <p:spPr bwMode="auto">
              <a:xfrm rot="16200000" flipV="1">
                <a:off x="6093390" y="5268443"/>
                <a:ext cx="349777" cy="8917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>
                <a:stCxn id="459" idx="7"/>
                <a:endCxn id="454" idx="3"/>
              </p:cNvCxnSpPr>
              <p:nvPr/>
            </p:nvCxnSpPr>
            <p:spPr bwMode="auto">
              <a:xfrm rot="5400000" flipH="1" flipV="1">
                <a:off x="5611423" y="4864716"/>
                <a:ext cx="311109" cy="20137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stCxn id="455" idx="3"/>
                <a:endCxn id="452" idx="7"/>
              </p:cNvCxnSpPr>
              <p:nvPr/>
            </p:nvCxnSpPr>
            <p:spPr bwMode="auto">
              <a:xfrm rot="5400000">
                <a:off x="5921632" y="5132066"/>
                <a:ext cx="281792" cy="27390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>
                <a:stCxn id="451" idx="3"/>
                <a:endCxn id="458" idx="7"/>
              </p:cNvCxnSpPr>
              <p:nvPr/>
            </p:nvCxnSpPr>
            <p:spPr bwMode="auto">
              <a:xfrm rot="5400000">
                <a:off x="6064443" y="5586657"/>
                <a:ext cx="192038" cy="21385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>
                <a:stCxn id="459" idx="5"/>
                <a:endCxn id="452" idx="1"/>
              </p:cNvCxnSpPr>
              <p:nvPr/>
            </p:nvCxnSpPr>
            <p:spPr bwMode="auto">
              <a:xfrm rot="16200000" flipH="1">
                <a:off x="5626243" y="5209367"/>
                <a:ext cx="240593" cy="16050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>
                <a:stCxn id="450" idx="5"/>
                <a:endCxn id="457" idx="2"/>
              </p:cNvCxnSpPr>
              <p:nvPr/>
            </p:nvCxnSpPr>
            <p:spPr bwMode="auto">
              <a:xfrm rot="16200000" flipH="1">
                <a:off x="4991361" y="5113342"/>
                <a:ext cx="142820" cy="35805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>
                <a:stCxn id="453" idx="5"/>
                <a:endCxn id="456" idx="2"/>
              </p:cNvCxnSpPr>
              <p:nvPr/>
            </p:nvCxnSpPr>
            <p:spPr bwMode="auto">
              <a:xfrm rot="16200000" flipH="1">
                <a:off x="4954703" y="5505885"/>
                <a:ext cx="128747" cy="34263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>
                <a:stCxn id="456" idx="5"/>
                <a:endCxn id="449" idx="2"/>
              </p:cNvCxnSpPr>
              <p:nvPr/>
            </p:nvCxnSpPr>
            <p:spPr bwMode="auto">
              <a:xfrm rot="16200000" flipH="1">
                <a:off x="5347934" y="5666663"/>
                <a:ext cx="93108" cy="29129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>
                <a:stCxn id="449" idx="6"/>
                <a:endCxn id="458" idx="2"/>
              </p:cNvCxnSpPr>
              <p:nvPr/>
            </p:nvCxnSpPr>
            <p:spPr bwMode="auto">
              <a:xfrm flipV="1">
                <a:off x="5668751" y="5815870"/>
                <a:ext cx="321294" cy="429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>
                <a:stCxn id="460" idx="6"/>
                <a:endCxn id="454" idx="2"/>
              </p:cNvCxnSpPr>
              <p:nvPr/>
            </p:nvCxnSpPr>
            <p:spPr bwMode="auto">
              <a:xfrm flipV="1">
                <a:off x="5297867" y="4764431"/>
                <a:ext cx="550964" cy="7857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>
                <a:stCxn id="450" idx="7"/>
                <a:endCxn id="460" idx="3"/>
              </p:cNvCxnSpPr>
              <p:nvPr/>
            </p:nvCxnSpPr>
            <p:spPr bwMode="auto">
              <a:xfrm rot="5400000" flipH="1" flipV="1">
                <a:off x="4928636" y="4824382"/>
                <a:ext cx="260850" cy="35063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>
                <a:stCxn id="454" idx="5"/>
                <a:endCxn id="455" idx="1"/>
              </p:cNvCxnSpPr>
              <p:nvPr/>
            </p:nvCxnSpPr>
            <p:spPr bwMode="auto">
              <a:xfrm rot="16200000" flipH="1">
                <a:off x="5944091" y="4824369"/>
                <a:ext cx="269910" cy="24086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9" name="Straight Connector 498"/>
            <p:cNvCxnSpPr>
              <a:stCxn id="459" idx="6"/>
              <a:endCxn id="455" idx="2"/>
            </p:cNvCxnSpPr>
            <p:nvPr/>
          </p:nvCxnSpPr>
          <p:spPr bwMode="auto">
            <a:xfrm flipV="1">
              <a:off x="7805369" y="5732093"/>
              <a:ext cx="513134" cy="411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 bwMode="auto">
            <a:xfrm rot="16200000" flipH="1">
              <a:off x="8576643" y="5632684"/>
              <a:ext cx="315791" cy="107892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 bwMode="auto">
            <a:xfrm>
              <a:off x="8106508" y="5392643"/>
              <a:ext cx="504218" cy="6637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 bwMode="auto">
            <a:xfrm rot="5400000">
              <a:off x="8527599" y="5923473"/>
              <a:ext cx="171275" cy="251678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 bwMode="auto">
            <a:xfrm rot="5400000">
              <a:off x="7714980" y="6200798"/>
              <a:ext cx="304868" cy="17687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 bwMode="auto">
            <a:xfrm rot="5400000">
              <a:off x="6820399" y="5975016"/>
              <a:ext cx="253958" cy="399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 bwMode="auto">
            <a:xfrm>
              <a:off x="8075094" y="6087468"/>
              <a:ext cx="302523" cy="929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Oval 57"/>
            <p:cNvSpPr>
              <a:spLocks noChangeArrowheads="1"/>
            </p:cNvSpPr>
            <p:nvPr/>
          </p:nvSpPr>
          <p:spPr bwMode="auto">
            <a:xfrm>
              <a:off x="8615669" y="5741701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2" name="Oval 57"/>
            <p:cNvSpPr>
              <a:spLocks noChangeArrowheads="1"/>
            </p:cNvSpPr>
            <p:nvPr/>
          </p:nvSpPr>
          <p:spPr bwMode="auto">
            <a:xfrm>
              <a:off x="8507780" y="5286375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5" name="Oval 57"/>
            <p:cNvSpPr>
              <a:spLocks noChangeArrowheads="1"/>
            </p:cNvSpPr>
            <p:nvPr/>
          </p:nvSpPr>
          <p:spPr bwMode="auto">
            <a:xfrm>
              <a:off x="8318503" y="5697894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6" name="Oval 57"/>
            <p:cNvSpPr>
              <a:spLocks noChangeArrowheads="1"/>
            </p:cNvSpPr>
            <p:nvPr/>
          </p:nvSpPr>
          <p:spPr bwMode="auto">
            <a:xfrm>
              <a:off x="7319442" y="6335527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7" name="Oval 57"/>
            <p:cNvSpPr>
              <a:spLocks noChangeArrowheads="1"/>
            </p:cNvSpPr>
            <p:nvPr/>
          </p:nvSpPr>
          <p:spPr bwMode="auto">
            <a:xfrm>
              <a:off x="7370849" y="5954785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8" name="Oval 57"/>
            <p:cNvSpPr>
              <a:spLocks noChangeArrowheads="1"/>
            </p:cNvSpPr>
            <p:nvPr/>
          </p:nvSpPr>
          <p:spPr bwMode="auto">
            <a:xfrm>
              <a:off x="8119096" y="6406876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9" name="Oval 57"/>
            <p:cNvSpPr>
              <a:spLocks noChangeArrowheads="1"/>
            </p:cNvSpPr>
            <p:nvPr/>
          </p:nvSpPr>
          <p:spPr bwMode="auto">
            <a:xfrm>
              <a:off x="7736889" y="5739093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0" name="Oval 57"/>
            <p:cNvSpPr>
              <a:spLocks noChangeArrowheads="1"/>
            </p:cNvSpPr>
            <p:nvPr/>
          </p:nvSpPr>
          <p:spPr bwMode="auto">
            <a:xfrm>
              <a:off x="7352536" y="5434013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9" name="Oval 57"/>
            <p:cNvSpPr>
              <a:spLocks noChangeArrowheads="1"/>
            </p:cNvSpPr>
            <p:nvPr/>
          </p:nvSpPr>
          <p:spPr bwMode="auto">
            <a:xfrm>
              <a:off x="7669186" y="6422785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0" name="Oval 57"/>
            <p:cNvSpPr>
              <a:spLocks noChangeArrowheads="1"/>
            </p:cNvSpPr>
            <p:nvPr/>
          </p:nvSpPr>
          <p:spPr bwMode="auto">
            <a:xfrm>
              <a:off x="6903015" y="573946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" name="Oval 57"/>
            <p:cNvSpPr>
              <a:spLocks noChangeArrowheads="1"/>
            </p:cNvSpPr>
            <p:nvPr/>
          </p:nvSpPr>
          <p:spPr bwMode="auto">
            <a:xfrm>
              <a:off x="8377606" y="6116069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2" name="Oval 57"/>
            <p:cNvSpPr>
              <a:spLocks noChangeArrowheads="1"/>
            </p:cNvSpPr>
            <p:nvPr/>
          </p:nvSpPr>
          <p:spPr bwMode="auto">
            <a:xfrm>
              <a:off x="7935382" y="6017633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3" name="Oval 57"/>
            <p:cNvSpPr>
              <a:spLocks noChangeArrowheads="1"/>
            </p:cNvSpPr>
            <p:nvPr/>
          </p:nvSpPr>
          <p:spPr bwMode="auto">
            <a:xfrm>
              <a:off x="6857568" y="6121879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4" name="Oval 57"/>
            <p:cNvSpPr>
              <a:spLocks noChangeArrowheads="1"/>
            </p:cNvSpPr>
            <p:nvPr/>
          </p:nvSpPr>
          <p:spPr bwMode="auto">
            <a:xfrm>
              <a:off x="7977882" y="532835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51" name="Rounded Rectangle 650"/>
          <p:cNvSpPr/>
          <p:nvPr/>
        </p:nvSpPr>
        <p:spPr>
          <a:xfrm>
            <a:off x="351934" y="4892644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WRW sample</a:t>
            </a:r>
            <a:endParaRPr lang="en-US" sz="1100" i="1" dirty="0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9328150" y="3924301"/>
          <a:ext cx="4606925" cy="1443037"/>
        </p:xfrm>
        <a:graphic>
          <a:graphicData uri="http://schemas.openxmlformats.org/presentationml/2006/ole">
            <p:oleObj spid="_x0000_s55298" name="Equation" r:id="rId4" imgW="2108160" imgH="660240" progId="Equation.3">
              <p:embed/>
            </p:oleObj>
          </a:graphicData>
        </a:graphic>
      </p:graphicFrame>
      <p:pic>
        <p:nvPicPr>
          <p:cNvPr id="52228" name="Picture 4" descr="C:\Users\Maciej\Pictures\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37534" y="5872165"/>
            <a:ext cx="2041898" cy="74295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073250" y="1039697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73250" y="2190666"/>
            <a:ext cx="609600" cy="25806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73250" y="3342522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2" name="Down Arrow 651"/>
          <p:cNvSpPr/>
          <p:nvPr/>
        </p:nvSpPr>
        <p:spPr>
          <a:xfrm>
            <a:off x="1073250" y="4493491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13" name="Object 3"/>
          <p:cNvGraphicFramePr>
            <a:graphicFrameLocks noChangeAspect="1"/>
          </p:cNvGraphicFramePr>
          <p:nvPr/>
        </p:nvGraphicFramePr>
        <p:xfrm>
          <a:off x="9332510" y="2137984"/>
          <a:ext cx="3995738" cy="1443037"/>
        </p:xfrm>
        <a:graphic>
          <a:graphicData uri="http://schemas.openxmlformats.org/presentationml/2006/ole">
            <p:oleObj spid="_x0000_s55299" name="Equation" r:id="rId6" imgW="1828800" imgH="660240" progId="Equation.3">
              <p:embed/>
            </p:oleObj>
          </a:graphicData>
        </a:graphic>
      </p:graphicFrame>
      <p:pic>
        <p:nvPicPr>
          <p:cNvPr id="52230" name="Picture 6" descr="C:\Users\Maciej\Pictures\Pictur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72816" y="5237495"/>
            <a:ext cx="2328862" cy="734672"/>
          </a:xfrm>
          <a:prstGeom prst="rect">
            <a:avLst/>
          </a:prstGeom>
          <a:noFill/>
        </p:spPr>
      </p:pic>
      <p:sp>
        <p:nvSpPr>
          <p:cNvPr id="222" name="Oval 57"/>
          <p:cNvSpPr>
            <a:spLocks noChangeArrowheads="1"/>
          </p:cNvSpPr>
          <p:nvPr/>
        </p:nvSpPr>
        <p:spPr bwMode="auto">
          <a:xfrm>
            <a:off x="3935069" y="4088703"/>
            <a:ext cx="291142" cy="290792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3" name="Circular Arrow 222"/>
          <p:cNvSpPr/>
          <p:nvPr/>
        </p:nvSpPr>
        <p:spPr>
          <a:xfrm rot="5400000">
            <a:off x="4661261" y="3574435"/>
            <a:ext cx="1664673" cy="1965504"/>
          </a:xfrm>
          <a:prstGeom prst="circularArrow">
            <a:avLst>
              <a:gd name="adj1" fmla="val 9995"/>
              <a:gd name="adj2" fmla="val 993309"/>
              <a:gd name="adj3" fmla="val 20589949"/>
              <a:gd name="adj4" fmla="val 10600943"/>
              <a:gd name="adj5" fmla="val 1012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9" name="Picture 8" descr="C:\Users\Maciej\Pictures\Picture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1122" y="5077326"/>
            <a:ext cx="2713195" cy="344907"/>
          </a:xfrm>
          <a:prstGeom prst="rect">
            <a:avLst/>
          </a:prstGeom>
          <a:noFill/>
        </p:spPr>
      </p:pic>
      <p:sp>
        <p:nvSpPr>
          <p:cNvPr id="108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07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457326" y="2741184"/>
            <a:ext cx="257175" cy="4524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 bwMode="auto">
          <a:xfrm>
            <a:off x="3444626" y="1607527"/>
            <a:ext cx="257175" cy="4492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 bwMode="auto">
          <a:xfrm>
            <a:off x="4139951" y="1607527"/>
            <a:ext cx="257175" cy="44926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 bwMode="auto">
          <a:xfrm>
            <a:off x="3800226" y="2052537"/>
            <a:ext cx="257175" cy="91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3445586" y="1623766"/>
            <a:ext cx="245516" cy="414585"/>
            <a:chOff x="3445586" y="1623766"/>
            <a:chExt cx="245516" cy="414585"/>
          </a:xfrm>
        </p:grpSpPr>
        <p:sp>
          <p:nvSpPr>
            <p:cNvPr id="114" name="Oval 113"/>
            <p:cNvSpPr/>
            <p:nvPr/>
          </p:nvSpPr>
          <p:spPr>
            <a:xfrm>
              <a:off x="3602748" y="1842841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55111" y="1954760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607511" y="1949997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526549" y="190237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455111" y="184522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531310" y="179521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602748" y="1735685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457492" y="174282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3528929" y="168567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3445586" y="1628529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607511" y="162376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157580" y="1611860"/>
            <a:ext cx="219157" cy="438230"/>
            <a:chOff x="4157580" y="1611860"/>
            <a:chExt cx="219157" cy="438230"/>
          </a:xfrm>
        </p:grpSpPr>
        <p:sp>
          <p:nvSpPr>
            <p:cNvPr id="126" name="Oval 125"/>
            <p:cNvSpPr/>
            <p:nvPr/>
          </p:nvSpPr>
          <p:spPr>
            <a:xfrm>
              <a:off x="4157580" y="1611860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159961" y="1833314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462255" y="2764385"/>
            <a:ext cx="245516" cy="414585"/>
            <a:chOff x="3445586" y="1623766"/>
            <a:chExt cx="245516" cy="414585"/>
          </a:xfrm>
        </p:grpSpPr>
        <p:sp>
          <p:nvSpPr>
            <p:cNvPr id="129" name="Oval 128"/>
            <p:cNvSpPr/>
            <p:nvPr/>
          </p:nvSpPr>
          <p:spPr>
            <a:xfrm>
              <a:off x="3602748" y="1842841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455111" y="1954760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607511" y="1949997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526549" y="190237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455111" y="184522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531310" y="179521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602748" y="1735685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457492" y="174282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528929" y="168567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445586" y="1628529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607511" y="162376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800226" y="3088846"/>
            <a:ext cx="257175" cy="104775"/>
            <a:chOff x="3800226" y="3088846"/>
            <a:chExt cx="257175" cy="104775"/>
          </a:xfrm>
        </p:grpSpPr>
        <p:sp>
          <p:nvSpPr>
            <p:cNvPr id="141" name="Rectangle 140"/>
            <p:cNvSpPr/>
            <p:nvPr/>
          </p:nvSpPr>
          <p:spPr bwMode="auto">
            <a:xfrm>
              <a:off x="3800226" y="3088846"/>
              <a:ext cx="257175" cy="10477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2" name="Group 189"/>
            <p:cNvGrpSpPr/>
            <p:nvPr/>
          </p:nvGrpSpPr>
          <p:grpSpPr>
            <a:xfrm>
              <a:off x="3811550" y="3092255"/>
              <a:ext cx="231809" cy="97793"/>
              <a:chOff x="3811550" y="3092255"/>
              <a:chExt cx="231809" cy="97793"/>
            </a:xfrm>
          </p:grpSpPr>
          <p:sp>
            <p:nvSpPr>
              <p:cNvPr id="143" name="Oval 142"/>
              <p:cNvSpPr/>
              <p:nvPr/>
            </p:nvSpPr>
            <p:spPr>
              <a:xfrm rot="5400000">
                <a:off x="3875179" y="3154854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rot="5400000">
                <a:off x="3811550" y="3096049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 rot="5400000">
                <a:off x="3822972" y="31567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 rot="5400000">
                <a:off x="3841942" y="3124504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 rot="5400000">
                <a:off x="3874230" y="3096048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 rot="5400000">
                <a:off x="3901292" y="3126400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 rot="5400000">
                <a:off x="3932149" y="3154855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5400000">
                <a:off x="3934065" y="3096997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5400000">
                <a:off x="3973498" y="31254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5400000">
                <a:off x="4008167" y="3092255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 rot="5400000">
                <a:off x="4010064" y="31567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4" name="Group 153"/>
          <p:cNvGrpSpPr/>
          <p:nvPr/>
        </p:nvGrpSpPr>
        <p:grpSpPr>
          <a:xfrm>
            <a:off x="4152550" y="2847546"/>
            <a:ext cx="257276" cy="346075"/>
            <a:chOff x="4152550" y="2847546"/>
            <a:chExt cx="257276" cy="346075"/>
          </a:xfrm>
        </p:grpSpPr>
        <p:sp>
          <p:nvSpPr>
            <p:cNvPr id="155" name="Rectangle 154"/>
            <p:cNvSpPr/>
            <p:nvPr/>
          </p:nvSpPr>
          <p:spPr bwMode="auto">
            <a:xfrm>
              <a:off x="4152651" y="2847546"/>
              <a:ext cx="257175" cy="34607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236243" y="2856261"/>
              <a:ext cx="169419" cy="169419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4152550" y="3016525"/>
              <a:ext cx="169419" cy="169419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474 0.0132 L 0.08646 -0.02292 L 0.07465 -0.09236 L 0.0882 -0.02292 L 0.0724 -0.09305 L 0.0901 -0.025 L 0.07448 -0.09444 L 0.00486 -0.10278 L 0.0757 -0.09236 L 0.00208 -0.10417 L -0.06701 -0.09028 L -0.11389 -0.04236 L -0.11753 0.01458 L -0.11337 -0.04444 L -0.06597 -0.01389 L -0.02587 -0.04514 L 0.0375 -0.05208 L -0.00087 0.0007 L -0.03021 0.05764 L 0.01615 0.05139 L 0.04792 0.01528 L 0.08802 -0.02361 L 0.07292 -0.09167 L 0.08906 -0.0243 L 0.04688 0.01528 " pathEditMode="relative" rAng="0" ptsTypes="AAAAAAAAAAAAAAAAAAAAAAAAAA">
                                      <p:cBhvr>
                                        <p:cTn id="6" dur="9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/>
          <p:cNvSpPr/>
          <p:nvPr/>
        </p:nvSpPr>
        <p:spPr bwMode="auto">
          <a:xfrm>
            <a:off x="4152900" y="2755106"/>
            <a:ext cx="252413" cy="435769"/>
          </a:xfrm>
          <a:prstGeom prst="rect">
            <a:avLst/>
          </a:prstGeom>
          <a:noFill/>
          <a:ln w="6350" cmpd="sng">
            <a:solidFill>
              <a:srgbClr val="FF0000"/>
            </a:solidFill>
            <a:prstDash val="sysDot"/>
          </a:ln>
          <a:effectLst>
            <a:outerShdw dist="23000"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51934" y="1438850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Category weights optimal under WIS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351934" y="2590706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Modified category weights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351934" y="3741675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Edge weights in </a:t>
            </a:r>
            <a:r>
              <a:rPr lang="en-US" i="1" dirty="0"/>
              <a:t>G</a:t>
            </a:r>
            <a:endParaRPr lang="en-US" sz="1100" i="1" dirty="0"/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646"/>
          <p:cNvGrpSpPr/>
          <p:nvPr/>
        </p:nvGrpSpPr>
        <p:grpSpPr>
          <a:xfrm>
            <a:off x="2939177" y="3442441"/>
            <a:ext cx="2103697" cy="1264872"/>
            <a:chOff x="6857568" y="5286375"/>
            <a:chExt cx="2103697" cy="1264872"/>
          </a:xfrm>
        </p:grpSpPr>
        <p:cxnSp>
          <p:nvCxnSpPr>
            <p:cNvPr id="488" name="Straight Connector 487"/>
            <p:cNvCxnSpPr>
              <a:stCxn id="457" idx="7"/>
              <a:endCxn id="459" idx="3"/>
            </p:cNvCxnSpPr>
            <p:nvPr/>
          </p:nvCxnSpPr>
          <p:spPr bwMode="auto">
            <a:xfrm rot="5400000" flipH="1" flipV="1">
              <a:off x="7506533" y="5725280"/>
              <a:ext cx="168191" cy="31258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>
              <a:stCxn id="457" idx="4"/>
              <a:endCxn id="456" idx="0"/>
            </p:cNvCxnSpPr>
            <p:nvPr/>
          </p:nvCxnSpPr>
          <p:spPr bwMode="auto">
            <a:xfrm rot="5400000">
              <a:off x="7227636" y="6155123"/>
              <a:ext cx="306450" cy="5435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>
              <a:stCxn id="460" idx="5"/>
              <a:endCxn id="459" idx="1"/>
            </p:cNvCxnSpPr>
            <p:nvPr/>
          </p:nvCxnSpPr>
          <p:spPr bwMode="auto">
            <a:xfrm rot="16200000" flipH="1">
              <a:off x="7455629" y="5457820"/>
              <a:ext cx="251685" cy="330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stCxn id="460" idx="4"/>
              <a:endCxn id="457" idx="0"/>
            </p:cNvCxnSpPr>
            <p:nvPr/>
          </p:nvCxnSpPr>
          <p:spPr bwMode="auto">
            <a:xfrm rot="16200000" flipH="1">
              <a:off x="7175643" y="5722388"/>
              <a:ext cx="446480" cy="1831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00"/>
            <p:cNvGrpSpPr/>
            <p:nvPr/>
          </p:nvGrpSpPr>
          <p:grpSpPr>
            <a:xfrm>
              <a:off x="6976813" y="5392583"/>
              <a:ext cx="1465102" cy="1094433"/>
              <a:chOff x="4847762" y="4764431"/>
              <a:chExt cx="1465102" cy="1094433"/>
            </a:xfrm>
          </p:grpSpPr>
          <p:cxnSp>
            <p:nvCxnSpPr>
              <p:cNvPr id="483" name="Straight Connector 482"/>
              <p:cNvCxnSpPr>
                <a:stCxn id="451" idx="0"/>
                <a:endCxn id="455" idx="4"/>
              </p:cNvCxnSpPr>
              <p:nvPr/>
            </p:nvCxnSpPr>
            <p:spPr bwMode="auto">
              <a:xfrm rot="16200000" flipV="1">
                <a:off x="6093390" y="5268443"/>
                <a:ext cx="349777" cy="8917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>
                <a:stCxn id="459" idx="7"/>
                <a:endCxn id="454" idx="3"/>
              </p:cNvCxnSpPr>
              <p:nvPr/>
            </p:nvCxnSpPr>
            <p:spPr bwMode="auto">
              <a:xfrm rot="5400000" flipH="1" flipV="1">
                <a:off x="5611423" y="4864716"/>
                <a:ext cx="311109" cy="20137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stCxn id="455" idx="3"/>
                <a:endCxn id="452" idx="7"/>
              </p:cNvCxnSpPr>
              <p:nvPr/>
            </p:nvCxnSpPr>
            <p:spPr bwMode="auto">
              <a:xfrm rot="5400000">
                <a:off x="5921632" y="5132066"/>
                <a:ext cx="281792" cy="27390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>
                <a:stCxn id="451" idx="3"/>
                <a:endCxn id="458" idx="7"/>
              </p:cNvCxnSpPr>
              <p:nvPr/>
            </p:nvCxnSpPr>
            <p:spPr bwMode="auto">
              <a:xfrm rot="5400000">
                <a:off x="6064443" y="5586657"/>
                <a:ext cx="192038" cy="21385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>
                <a:stCxn id="459" idx="5"/>
                <a:endCxn id="452" idx="1"/>
              </p:cNvCxnSpPr>
              <p:nvPr/>
            </p:nvCxnSpPr>
            <p:spPr bwMode="auto">
              <a:xfrm rot="16200000" flipH="1">
                <a:off x="5626243" y="5209367"/>
                <a:ext cx="240593" cy="16050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>
                <a:stCxn id="450" idx="5"/>
                <a:endCxn id="457" idx="2"/>
              </p:cNvCxnSpPr>
              <p:nvPr/>
            </p:nvCxnSpPr>
            <p:spPr bwMode="auto">
              <a:xfrm rot="16200000" flipH="1">
                <a:off x="4991361" y="5113342"/>
                <a:ext cx="142820" cy="35805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>
                <a:stCxn id="453" idx="5"/>
                <a:endCxn id="456" idx="2"/>
              </p:cNvCxnSpPr>
              <p:nvPr/>
            </p:nvCxnSpPr>
            <p:spPr bwMode="auto">
              <a:xfrm rot="16200000" flipH="1">
                <a:off x="4954703" y="5505885"/>
                <a:ext cx="128747" cy="34263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>
                <a:stCxn id="456" idx="5"/>
                <a:endCxn id="449" idx="2"/>
              </p:cNvCxnSpPr>
              <p:nvPr/>
            </p:nvCxnSpPr>
            <p:spPr bwMode="auto">
              <a:xfrm rot="16200000" flipH="1">
                <a:off x="5347934" y="5666663"/>
                <a:ext cx="93108" cy="29129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>
                <a:stCxn id="449" idx="6"/>
                <a:endCxn id="458" idx="2"/>
              </p:cNvCxnSpPr>
              <p:nvPr/>
            </p:nvCxnSpPr>
            <p:spPr bwMode="auto">
              <a:xfrm flipV="1">
                <a:off x="5668751" y="5815870"/>
                <a:ext cx="321294" cy="429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>
                <a:stCxn id="460" idx="6"/>
                <a:endCxn id="454" idx="2"/>
              </p:cNvCxnSpPr>
              <p:nvPr/>
            </p:nvCxnSpPr>
            <p:spPr bwMode="auto">
              <a:xfrm flipV="1">
                <a:off x="5297867" y="4764431"/>
                <a:ext cx="550964" cy="7857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>
                <a:stCxn id="450" idx="7"/>
                <a:endCxn id="460" idx="3"/>
              </p:cNvCxnSpPr>
              <p:nvPr/>
            </p:nvCxnSpPr>
            <p:spPr bwMode="auto">
              <a:xfrm rot="5400000" flipH="1" flipV="1">
                <a:off x="4928636" y="4824382"/>
                <a:ext cx="260850" cy="35063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>
                <a:stCxn id="454" idx="5"/>
                <a:endCxn id="455" idx="1"/>
              </p:cNvCxnSpPr>
              <p:nvPr/>
            </p:nvCxnSpPr>
            <p:spPr bwMode="auto">
              <a:xfrm rot="16200000" flipH="1">
                <a:off x="5944091" y="4824369"/>
                <a:ext cx="269910" cy="24086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9" name="Straight Connector 498"/>
            <p:cNvCxnSpPr>
              <a:stCxn id="459" idx="6"/>
              <a:endCxn id="455" idx="2"/>
            </p:cNvCxnSpPr>
            <p:nvPr/>
          </p:nvCxnSpPr>
          <p:spPr bwMode="auto">
            <a:xfrm flipV="1">
              <a:off x="7805369" y="5732093"/>
              <a:ext cx="513134" cy="411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 bwMode="auto">
            <a:xfrm rot="16200000" flipH="1">
              <a:off x="8576643" y="5632684"/>
              <a:ext cx="315791" cy="107892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 bwMode="auto">
            <a:xfrm>
              <a:off x="8106508" y="5392643"/>
              <a:ext cx="504218" cy="6637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 bwMode="auto">
            <a:xfrm rot="5400000">
              <a:off x="8527599" y="5923473"/>
              <a:ext cx="171275" cy="251678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 bwMode="auto">
            <a:xfrm rot="5400000">
              <a:off x="7714980" y="6200798"/>
              <a:ext cx="304868" cy="17687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 bwMode="auto">
            <a:xfrm rot="5400000">
              <a:off x="6820399" y="5975016"/>
              <a:ext cx="253958" cy="399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 bwMode="auto">
            <a:xfrm>
              <a:off x="8075094" y="6087468"/>
              <a:ext cx="302523" cy="929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Oval 57"/>
            <p:cNvSpPr>
              <a:spLocks noChangeArrowheads="1"/>
            </p:cNvSpPr>
            <p:nvPr/>
          </p:nvSpPr>
          <p:spPr bwMode="auto">
            <a:xfrm>
              <a:off x="8615669" y="5741701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2" name="Oval 57"/>
            <p:cNvSpPr>
              <a:spLocks noChangeArrowheads="1"/>
            </p:cNvSpPr>
            <p:nvPr/>
          </p:nvSpPr>
          <p:spPr bwMode="auto">
            <a:xfrm>
              <a:off x="8507780" y="5286375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5" name="Oval 57"/>
            <p:cNvSpPr>
              <a:spLocks noChangeArrowheads="1"/>
            </p:cNvSpPr>
            <p:nvPr/>
          </p:nvSpPr>
          <p:spPr bwMode="auto">
            <a:xfrm>
              <a:off x="8318503" y="5697894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6" name="Oval 57"/>
            <p:cNvSpPr>
              <a:spLocks noChangeArrowheads="1"/>
            </p:cNvSpPr>
            <p:nvPr/>
          </p:nvSpPr>
          <p:spPr bwMode="auto">
            <a:xfrm>
              <a:off x="7319442" y="6335527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7" name="Oval 57"/>
            <p:cNvSpPr>
              <a:spLocks noChangeArrowheads="1"/>
            </p:cNvSpPr>
            <p:nvPr/>
          </p:nvSpPr>
          <p:spPr bwMode="auto">
            <a:xfrm>
              <a:off x="7370849" y="5954785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8" name="Oval 57"/>
            <p:cNvSpPr>
              <a:spLocks noChangeArrowheads="1"/>
            </p:cNvSpPr>
            <p:nvPr/>
          </p:nvSpPr>
          <p:spPr bwMode="auto">
            <a:xfrm>
              <a:off x="8119096" y="6406876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9" name="Oval 57"/>
            <p:cNvSpPr>
              <a:spLocks noChangeArrowheads="1"/>
            </p:cNvSpPr>
            <p:nvPr/>
          </p:nvSpPr>
          <p:spPr bwMode="auto">
            <a:xfrm>
              <a:off x="7736889" y="5739093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0" name="Oval 57"/>
            <p:cNvSpPr>
              <a:spLocks noChangeArrowheads="1"/>
            </p:cNvSpPr>
            <p:nvPr/>
          </p:nvSpPr>
          <p:spPr bwMode="auto">
            <a:xfrm>
              <a:off x="7352536" y="5434013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9" name="Oval 57"/>
            <p:cNvSpPr>
              <a:spLocks noChangeArrowheads="1"/>
            </p:cNvSpPr>
            <p:nvPr/>
          </p:nvSpPr>
          <p:spPr bwMode="auto">
            <a:xfrm>
              <a:off x="7669186" y="6422785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0" name="Oval 57"/>
            <p:cNvSpPr>
              <a:spLocks noChangeArrowheads="1"/>
            </p:cNvSpPr>
            <p:nvPr/>
          </p:nvSpPr>
          <p:spPr bwMode="auto">
            <a:xfrm>
              <a:off x="6903015" y="573946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" name="Oval 57"/>
            <p:cNvSpPr>
              <a:spLocks noChangeArrowheads="1"/>
            </p:cNvSpPr>
            <p:nvPr/>
          </p:nvSpPr>
          <p:spPr bwMode="auto">
            <a:xfrm>
              <a:off x="8377606" y="6116069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2" name="Oval 57"/>
            <p:cNvSpPr>
              <a:spLocks noChangeArrowheads="1"/>
            </p:cNvSpPr>
            <p:nvPr/>
          </p:nvSpPr>
          <p:spPr bwMode="auto">
            <a:xfrm>
              <a:off x="7935382" y="6017633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3" name="Oval 57"/>
            <p:cNvSpPr>
              <a:spLocks noChangeArrowheads="1"/>
            </p:cNvSpPr>
            <p:nvPr/>
          </p:nvSpPr>
          <p:spPr bwMode="auto">
            <a:xfrm>
              <a:off x="6857568" y="6121879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4" name="Oval 57"/>
            <p:cNvSpPr>
              <a:spLocks noChangeArrowheads="1"/>
            </p:cNvSpPr>
            <p:nvPr/>
          </p:nvSpPr>
          <p:spPr bwMode="auto">
            <a:xfrm>
              <a:off x="7977882" y="532835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51" name="Rounded Rectangle 650"/>
          <p:cNvSpPr/>
          <p:nvPr/>
        </p:nvSpPr>
        <p:spPr>
          <a:xfrm>
            <a:off x="351934" y="4892644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WRW sample</a:t>
            </a:r>
            <a:endParaRPr lang="en-US" sz="1100" i="1" dirty="0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9500996" y="3978442"/>
          <a:ext cx="4434079" cy="1388896"/>
        </p:xfrm>
        <a:graphic>
          <a:graphicData uri="http://schemas.openxmlformats.org/presentationml/2006/ole">
            <p:oleObj spid="_x0000_s59394" name="Equation" r:id="rId4" imgW="2108160" imgH="660240" progId="Equation.3">
              <p:embed/>
            </p:oleObj>
          </a:graphicData>
        </a:graphic>
      </p:graphicFrame>
      <p:pic>
        <p:nvPicPr>
          <p:cNvPr id="52228" name="Picture 4" descr="C:\Users\Maciej\Pictures\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37534" y="5872165"/>
            <a:ext cx="2041898" cy="74295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073250" y="1039697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73250" y="2190666"/>
            <a:ext cx="609600" cy="25806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73250" y="3342522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2" name="Down Arrow 651"/>
          <p:cNvSpPr/>
          <p:nvPr/>
        </p:nvSpPr>
        <p:spPr>
          <a:xfrm>
            <a:off x="1073250" y="4493491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13" name="Object 3"/>
          <p:cNvGraphicFramePr>
            <a:graphicFrameLocks noChangeAspect="1"/>
          </p:cNvGraphicFramePr>
          <p:nvPr/>
        </p:nvGraphicFramePr>
        <p:xfrm>
          <a:off x="9308447" y="501689"/>
          <a:ext cx="3995738" cy="1443037"/>
        </p:xfrm>
        <a:graphic>
          <a:graphicData uri="http://schemas.openxmlformats.org/presentationml/2006/ole">
            <p:oleObj spid="_x0000_s59395" name="Equation" r:id="rId6" imgW="1828800" imgH="660240" progId="Equation.3">
              <p:embed/>
            </p:oleObj>
          </a:graphicData>
        </a:graphic>
      </p:graphicFrame>
      <p:pic>
        <p:nvPicPr>
          <p:cNvPr id="52230" name="Picture 6" descr="C:\Users\Maciej\Pictures\Pictur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72816" y="5237495"/>
            <a:ext cx="2328862" cy="734672"/>
          </a:xfrm>
          <a:prstGeom prst="rect">
            <a:avLst/>
          </a:prstGeom>
          <a:noFill/>
        </p:spPr>
      </p:pic>
      <p:sp>
        <p:nvSpPr>
          <p:cNvPr id="194" name="Rounded Rectangle 193"/>
          <p:cNvSpPr/>
          <p:nvPr/>
        </p:nvSpPr>
        <p:spPr>
          <a:xfrm>
            <a:off x="351934" y="6043613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Final result</a:t>
            </a:r>
            <a:endParaRPr lang="en-US" sz="1100" i="1" dirty="0"/>
          </a:p>
        </p:txBody>
      </p:sp>
      <p:sp>
        <p:nvSpPr>
          <p:cNvPr id="214" name="Down Arrow 213"/>
          <p:cNvSpPr/>
          <p:nvPr/>
        </p:nvSpPr>
        <p:spPr>
          <a:xfrm>
            <a:off x="1073250" y="5644460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4879275" y="5106217"/>
            <a:ext cx="3193158" cy="1350511"/>
            <a:chOff x="4879275" y="5106217"/>
            <a:chExt cx="3193158" cy="1350511"/>
          </a:xfrm>
        </p:grpSpPr>
        <p:sp>
          <p:nvSpPr>
            <p:cNvPr id="703" name="Text Box 99"/>
            <p:cNvSpPr txBox="1">
              <a:spLocks noChangeArrowheads="1"/>
            </p:cNvSpPr>
            <p:nvPr/>
          </p:nvSpPr>
          <p:spPr bwMode="auto">
            <a:xfrm>
              <a:off x="6400799" y="5495918"/>
              <a:ext cx="16716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600" dirty="0" smtClean="0">
                  <a:latin typeface="+mn-lt"/>
                </a:rPr>
                <a:t>Hansen-</a:t>
              </a:r>
              <a:r>
                <a:rPr lang="fr-CH" sz="1600" dirty="0" err="1" smtClean="0">
                  <a:latin typeface="+mn-lt"/>
                </a:rPr>
                <a:t>Hurwitz</a:t>
              </a:r>
              <a:r>
                <a:rPr lang="fr-CH" sz="1600" dirty="0" smtClean="0">
                  <a:latin typeface="+mn-lt"/>
                </a:rPr>
                <a:t> </a:t>
              </a:r>
              <a:r>
                <a:rPr lang="fr-CH" sz="1600" dirty="0" err="1" smtClean="0">
                  <a:latin typeface="+mn-lt"/>
                </a:rPr>
                <a:t>estimator</a:t>
              </a:r>
              <a:endParaRPr lang="fr-CH" sz="1600" dirty="0" smtClean="0">
                <a:latin typeface="+mn-lt"/>
              </a:endParaRPr>
            </a:p>
          </p:txBody>
        </p:sp>
        <p:sp>
          <p:nvSpPr>
            <p:cNvPr id="114" name="Circular Arrow 113"/>
            <p:cNvSpPr/>
            <p:nvPr/>
          </p:nvSpPr>
          <p:spPr>
            <a:xfrm rot="5620366">
              <a:off x="5001303" y="4984189"/>
              <a:ext cx="1350511" cy="1594568"/>
            </a:xfrm>
            <a:prstGeom prst="circularArrow">
              <a:avLst>
                <a:gd name="adj1" fmla="val 11231"/>
                <a:gd name="adj2" fmla="val 993309"/>
                <a:gd name="adj3" fmla="val 20554805"/>
                <a:gd name="adj4" fmla="val 10600943"/>
                <a:gd name="adj5" fmla="val 1102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6326" name="Object 4"/>
          <p:cNvGraphicFramePr>
            <a:graphicFrameLocks noChangeAspect="1"/>
          </p:cNvGraphicFramePr>
          <p:nvPr/>
        </p:nvGraphicFramePr>
        <p:xfrm>
          <a:off x="9721515" y="3376863"/>
          <a:ext cx="2855495" cy="385010"/>
        </p:xfrm>
        <a:graphic>
          <a:graphicData uri="http://schemas.openxmlformats.org/presentationml/2006/ole">
            <p:oleObj spid="_x0000_s59397" name="Equation" r:id="rId8" imgW="2082600" imgH="241200" progId="Equation.3">
              <p:embed/>
            </p:oleObj>
          </a:graphicData>
        </a:graphic>
      </p:graphicFrame>
      <p:pic>
        <p:nvPicPr>
          <p:cNvPr id="117" name="Picture 8" descr="C:\Users\Maciej\Pictures\Picture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1122" y="5077326"/>
            <a:ext cx="2713195" cy="344907"/>
          </a:xfrm>
          <a:prstGeom prst="rect">
            <a:avLst/>
          </a:prstGeom>
          <a:noFill/>
        </p:spPr>
      </p:pic>
      <p:pic>
        <p:nvPicPr>
          <p:cNvPr id="59399" name="Picture 7" descr="C:\Users\Maciej\Pictures\Pictur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27159" y="5862231"/>
            <a:ext cx="2845467" cy="894921"/>
          </a:xfrm>
          <a:prstGeom prst="rect">
            <a:avLst/>
          </a:prstGeom>
          <a:noFill/>
        </p:spPr>
      </p:pic>
      <p:sp>
        <p:nvSpPr>
          <p:cNvPr id="107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07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3457326" y="2741184"/>
            <a:ext cx="257175" cy="4524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 bwMode="auto">
          <a:xfrm>
            <a:off x="3444626" y="1607527"/>
            <a:ext cx="257175" cy="4492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 bwMode="auto">
          <a:xfrm>
            <a:off x="4139951" y="1607527"/>
            <a:ext cx="257175" cy="44926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 bwMode="auto">
          <a:xfrm>
            <a:off x="3800226" y="2052537"/>
            <a:ext cx="257175" cy="91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3445586" y="1623766"/>
            <a:ext cx="245516" cy="414585"/>
            <a:chOff x="3445586" y="1623766"/>
            <a:chExt cx="245516" cy="414585"/>
          </a:xfrm>
        </p:grpSpPr>
        <p:sp>
          <p:nvSpPr>
            <p:cNvPr id="113" name="Oval 112"/>
            <p:cNvSpPr/>
            <p:nvPr/>
          </p:nvSpPr>
          <p:spPr>
            <a:xfrm>
              <a:off x="3602748" y="1842841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55111" y="1954760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607511" y="1949997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526549" y="190237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455111" y="184522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531310" y="179521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3602748" y="1735685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3457492" y="174282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528929" y="168567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445586" y="1628529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607511" y="162376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157580" y="1611860"/>
            <a:ext cx="219157" cy="438230"/>
            <a:chOff x="4157580" y="1611860"/>
            <a:chExt cx="219157" cy="438230"/>
          </a:xfrm>
        </p:grpSpPr>
        <p:sp>
          <p:nvSpPr>
            <p:cNvPr id="128" name="Oval 127"/>
            <p:cNvSpPr/>
            <p:nvPr/>
          </p:nvSpPr>
          <p:spPr>
            <a:xfrm>
              <a:off x="4157580" y="1611860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4159961" y="1833314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462255" y="2764385"/>
            <a:ext cx="245516" cy="414585"/>
            <a:chOff x="3445586" y="1623766"/>
            <a:chExt cx="245516" cy="414585"/>
          </a:xfrm>
        </p:grpSpPr>
        <p:sp>
          <p:nvSpPr>
            <p:cNvPr id="131" name="Oval 130"/>
            <p:cNvSpPr/>
            <p:nvPr/>
          </p:nvSpPr>
          <p:spPr>
            <a:xfrm>
              <a:off x="3602748" y="1842841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455111" y="1954760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607511" y="1949997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526549" y="190237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455111" y="184522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531310" y="179521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602748" y="1735685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457492" y="174282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528929" y="168567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445586" y="1628529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607511" y="162376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800226" y="3088846"/>
            <a:ext cx="257175" cy="104775"/>
            <a:chOff x="3800226" y="3088846"/>
            <a:chExt cx="257175" cy="104775"/>
          </a:xfrm>
        </p:grpSpPr>
        <p:sp>
          <p:nvSpPr>
            <p:cNvPr id="143" name="Rectangle 142"/>
            <p:cNvSpPr/>
            <p:nvPr/>
          </p:nvSpPr>
          <p:spPr bwMode="auto">
            <a:xfrm>
              <a:off x="3800226" y="3088846"/>
              <a:ext cx="257175" cy="10477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4" name="Group 189"/>
            <p:cNvGrpSpPr/>
            <p:nvPr/>
          </p:nvGrpSpPr>
          <p:grpSpPr>
            <a:xfrm>
              <a:off x="3811550" y="3092255"/>
              <a:ext cx="231809" cy="97793"/>
              <a:chOff x="3811550" y="3092255"/>
              <a:chExt cx="231809" cy="97793"/>
            </a:xfrm>
          </p:grpSpPr>
          <p:sp>
            <p:nvSpPr>
              <p:cNvPr id="145" name="Oval 144"/>
              <p:cNvSpPr/>
              <p:nvPr/>
            </p:nvSpPr>
            <p:spPr>
              <a:xfrm rot="5400000">
                <a:off x="3875179" y="3154854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 rot="5400000">
                <a:off x="3811550" y="3096049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 rot="5400000">
                <a:off x="3822972" y="31567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 rot="5400000">
                <a:off x="3841942" y="3124504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 rot="5400000">
                <a:off x="3874230" y="3096048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5400000">
                <a:off x="3901292" y="3126400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5400000">
                <a:off x="3932149" y="3154855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5400000">
                <a:off x="3934065" y="3096997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 rot="5400000">
                <a:off x="3973498" y="31254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 rot="5400000">
                <a:off x="4008167" y="3092255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 rot="5400000">
                <a:off x="4010064" y="31567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4152550" y="2847546"/>
            <a:ext cx="257276" cy="346075"/>
            <a:chOff x="4152550" y="2847546"/>
            <a:chExt cx="257276" cy="346075"/>
          </a:xfrm>
        </p:grpSpPr>
        <p:sp>
          <p:nvSpPr>
            <p:cNvPr id="157" name="Rectangle 156"/>
            <p:cNvSpPr/>
            <p:nvPr/>
          </p:nvSpPr>
          <p:spPr bwMode="auto">
            <a:xfrm>
              <a:off x="4152651" y="2847546"/>
              <a:ext cx="257175" cy="34607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4236243" y="2856261"/>
              <a:ext cx="169419" cy="169419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4152550" y="3016525"/>
              <a:ext cx="169419" cy="169419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Freeform 107"/>
          <p:cNvSpPr>
            <a:spLocks/>
          </p:cNvSpPr>
          <p:nvPr/>
        </p:nvSpPr>
        <p:spPr bwMode="auto">
          <a:xfrm flipH="1">
            <a:off x="5283456" y="5872466"/>
            <a:ext cx="348717" cy="34766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158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Freeform 106"/>
          <p:cNvSpPr>
            <a:spLocks/>
          </p:cNvSpPr>
          <p:nvPr/>
        </p:nvSpPr>
        <p:spPr bwMode="auto">
          <a:xfrm flipH="1">
            <a:off x="5207743" y="6335355"/>
            <a:ext cx="366636" cy="32226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158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 bwMode="auto">
          <a:xfrm>
            <a:off x="4152900" y="2755106"/>
            <a:ext cx="252413" cy="435769"/>
          </a:xfrm>
          <a:prstGeom prst="rect">
            <a:avLst/>
          </a:prstGeom>
          <a:noFill/>
          <a:ln w="6350" cmpd="sng">
            <a:solidFill>
              <a:srgbClr val="FF0000"/>
            </a:solidFill>
            <a:prstDash val="sysDot"/>
          </a:ln>
          <a:effectLst>
            <a:outerShdw dist="23000"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48" name="TextBox 320"/>
          <p:cNvSpPr txBox="1">
            <a:spLocks noChangeArrowheads="1"/>
          </p:cNvSpPr>
          <p:nvPr/>
        </p:nvSpPr>
        <p:spPr bwMode="auto">
          <a:xfrm>
            <a:off x="4982391" y="1764213"/>
            <a:ext cx="398514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Stratified Weighted Random Walk </a:t>
            </a:r>
            <a:r>
              <a:rPr lang="en-US" sz="3500" dirty="0" smtClean="0"/>
              <a:t>   (</a:t>
            </a:r>
            <a:r>
              <a:rPr lang="en-US" sz="3500" dirty="0"/>
              <a:t>S-WRW)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51934" y="1438850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Category weights optimal under WIS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351934" y="2590706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Modified category weights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351934" y="3741675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Edge weights in </a:t>
            </a:r>
            <a:r>
              <a:rPr lang="en-US" i="1" dirty="0"/>
              <a:t>G</a:t>
            </a:r>
            <a:endParaRPr lang="en-US" sz="1100" i="1" dirty="0"/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646"/>
          <p:cNvGrpSpPr/>
          <p:nvPr/>
        </p:nvGrpSpPr>
        <p:grpSpPr>
          <a:xfrm>
            <a:off x="2939177" y="3442441"/>
            <a:ext cx="2103697" cy="1264872"/>
            <a:chOff x="6857568" y="5286375"/>
            <a:chExt cx="2103697" cy="1264872"/>
          </a:xfrm>
        </p:grpSpPr>
        <p:cxnSp>
          <p:nvCxnSpPr>
            <p:cNvPr id="488" name="Straight Connector 487"/>
            <p:cNvCxnSpPr>
              <a:stCxn id="457" idx="7"/>
              <a:endCxn id="459" idx="3"/>
            </p:cNvCxnSpPr>
            <p:nvPr/>
          </p:nvCxnSpPr>
          <p:spPr bwMode="auto">
            <a:xfrm rot="5400000" flipH="1" flipV="1">
              <a:off x="7506533" y="5725280"/>
              <a:ext cx="168191" cy="31258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>
              <a:stCxn id="457" idx="4"/>
              <a:endCxn id="456" idx="0"/>
            </p:cNvCxnSpPr>
            <p:nvPr/>
          </p:nvCxnSpPr>
          <p:spPr bwMode="auto">
            <a:xfrm rot="5400000">
              <a:off x="7227636" y="6155123"/>
              <a:ext cx="306450" cy="5435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>
              <a:stCxn id="460" idx="5"/>
              <a:endCxn id="459" idx="1"/>
            </p:cNvCxnSpPr>
            <p:nvPr/>
          </p:nvCxnSpPr>
          <p:spPr bwMode="auto">
            <a:xfrm rot="16200000" flipH="1">
              <a:off x="7455629" y="5457820"/>
              <a:ext cx="251685" cy="330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stCxn id="460" idx="4"/>
              <a:endCxn id="457" idx="0"/>
            </p:cNvCxnSpPr>
            <p:nvPr/>
          </p:nvCxnSpPr>
          <p:spPr bwMode="auto">
            <a:xfrm rot="16200000" flipH="1">
              <a:off x="7175643" y="5722388"/>
              <a:ext cx="446480" cy="1831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00"/>
            <p:cNvGrpSpPr/>
            <p:nvPr/>
          </p:nvGrpSpPr>
          <p:grpSpPr>
            <a:xfrm>
              <a:off x="6976813" y="5392583"/>
              <a:ext cx="1465102" cy="1094433"/>
              <a:chOff x="4847762" y="4764431"/>
              <a:chExt cx="1465102" cy="1094433"/>
            </a:xfrm>
          </p:grpSpPr>
          <p:cxnSp>
            <p:nvCxnSpPr>
              <p:cNvPr id="483" name="Straight Connector 482"/>
              <p:cNvCxnSpPr>
                <a:stCxn id="451" idx="0"/>
                <a:endCxn id="455" idx="4"/>
              </p:cNvCxnSpPr>
              <p:nvPr/>
            </p:nvCxnSpPr>
            <p:spPr bwMode="auto">
              <a:xfrm rot="16200000" flipV="1">
                <a:off x="6093390" y="5268443"/>
                <a:ext cx="349777" cy="8917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>
                <a:stCxn id="459" idx="7"/>
                <a:endCxn id="454" idx="3"/>
              </p:cNvCxnSpPr>
              <p:nvPr/>
            </p:nvCxnSpPr>
            <p:spPr bwMode="auto">
              <a:xfrm rot="5400000" flipH="1" flipV="1">
                <a:off x="5611423" y="4864716"/>
                <a:ext cx="311109" cy="20137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stCxn id="455" idx="3"/>
                <a:endCxn id="452" idx="7"/>
              </p:cNvCxnSpPr>
              <p:nvPr/>
            </p:nvCxnSpPr>
            <p:spPr bwMode="auto">
              <a:xfrm rot="5400000">
                <a:off x="5921632" y="5132066"/>
                <a:ext cx="281792" cy="27390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>
                <a:stCxn id="451" idx="3"/>
                <a:endCxn id="458" idx="7"/>
              </p:cNvCxnSpPr>
              <p:nvPr/>
            </p:nvCxnSpPr>
            <p:spPr bwMode="auto">
              <a:xfrm rot="5400000">
                <a:off x="6064443" y="5586657"/>
                <a:ext cx="192038" cy="21385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>
                <a:stCxn id="459" idx="5"/>
                <a:endCxn id="452" idx="1"/>
              </p:cNvCxnSpPr>
              <p:nvPr/>
            </p:nvCxnSpPr>
            <p:spPr bwMode="auto">
              <a:xfrm rot="16200000" flipH="1">
                <a:off x="5626243" y="5209367"/>
                <a:ext cx="240593" cy="16050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>
                <a:stCxn id="450" idx="5"/>
                <a:endCxn id="457" idx="2"/>
              </p:cNvCxnSpPr>
              <p:nvPr/>
            </p:nvCxnSpPr>
            <p:spPr bwMode="auto">
              <a:xfrm rot="16200000" flipH="1">
                <a:off x="4991361" y="5113342"/>
                <a:ext cx="142820" cy="35805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>
                <a:stCxn id="453" idx="5"/>
                <a:endCxn id="456" idx="2"/>
              </p:cNvCxnSpPr>
              <p:nvPr/>
            </p:nvCxnSpPr>
            <p:spPr bwMode="auto">
              <a:xfrm rot="16200000" flipH="1">
                <a:off x="4954703" y="5505885"/>
                <a:ext cx="128747" cy="34263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>
                <a:stCxn id="456" idx="5"/>
                <a:endCxn id="449" idx="2"/>
              </p:cNvCxnSpPr>
              <p:nvPr/>
            </p:nvCxnSpPr>
            <p:spPr bwMode="auto">
              <a:xfrm rot="16200000" flipH="1">
                <a:off x="5347934" y="5666663"/>
                <a:ext cx="93108" cy="29129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>
                <a:stCxn id="449" idx="6"/>
                <a:endCxn id="458" idx="2"/>
              </p:cNvCxnSpPr>
              <p:nvPr/>
            </p:nvCxnSpPr>
            <p:spPr bwMode="auto">
              <a:xfrm flipV="1">
                <a:off x="5668751" y="5815870"/>
                <a:ext cx="321294" cy="429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>
                <a:stCxn id="460" idx="6"/>
                <a:endCxn id="454" idx="2"/>
              </p:cNvCxnSpPr>
              <p:nvPr/>
            </p:nvCxnSpPr>
            <p:spPr bwMode="auto">
              <a:xfrm flipV="1">
                <a:off x="5297867" y="4764431"/>
                <a:ext cx="550964" cy="7857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>
                <a:stCxn id="450" idx="7"/>
                <a:endCxn id="460" idx="3"/>
              </p:cNvCxnSpPr>
              <p:nvPr/>
            </p:nvCxnSpPr>
            <p:spPr bwMode="auto">
              <a:xfrm rot="5400000" flipH="1" flipV="1">
                <a:off x="4928636" y="4824382"/>
                <a:ext cx="260850" cy="35063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>
                <a:stCxn id="454" idx="5"/>
                <a:endCxn id="455" idx="1"/>
              </p:cNvCxnSpPr>
              <p:nvPr/>
            </p:nvCxnSpPr>
            <p:spPr bwMode="auto">
              <a:xfrm rot="16200000" flipH="1">
                <a:off x="5944091" y="4824369"/>
                <a:ext cx="269910" cy="24086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9" name="Straight Connector 498"/>
            <p:cNvCxnSpPr>
              <a:stCxn id="459" idx="6"/>
              <a:endCxn id="455" idx="2"/>
            </p:cNvCxnSpPr>
            <p:nvPr/>
          </p:nvCxnSpPr>
          <p:spPr bwMode="auto">
            <a:xfrm flipV="1">
              <a:off x="7805369" y="5732093"/>
              <a:ext cx="513134" cy="411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 bwMode="auto">
            <a:xfrm rot="16200000" flipH="1">
              <a:off x="8576643" y="5632684"/>
              <a:ext cx="315791" cy="107892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 bwMode="auto">
            <a:xfrm>
              <a:off x="8106508" y="5392643"/>
              <a:ext cx="504218" cy="6637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 bwMode="auto">
            <a:xfrm rot="5400000">
              <a:off x="8527599" y="5923473"/>
              <a:ext cx="171275" cy="251678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 bwMode="auto">
            <a:xfrm rot="5400000">
              <a:off x="7714980" y="6200798"/>
              <a:ext cx="304868" cy="17687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 bwMode="auto">
            <a:xfrm rot="5400000">
              <a:off x="6820399" y="5975016"/>
              <a:ext cx="253958" cy="399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 bwMode="auto">
            <a:xfrm>
              <a:off x="8075094" y="6087468"/>
              <a:ext cx="302523" cy="929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Oval 57"/>
            <p:cNvSpPr>
              <a:spLocks noChangeArrowheads="1"/>
            </p:cNvSpPr>
            <p:nvPr/>
          </p:nvSpPr>
          <p:spPr bwMode="auto">
            <a:xfrm>
              <a:off x="8615669" y="5741701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2" name="Oval 57"/>
            <p:cNvSpPr>
              <a:spLocks noChangeArrowheads="1"/>
            </p:cNvSpPr>
            <p:nvPr/>
          </p:nvSpPr>
          <p:spPr bwMode="auto">
            <a:xfrm>
              <a:off x="8507780" y="5286375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5" name="Oval 57"/>
            <p:cNvSpPr>
              <a:spLocks noChangeArrowheads="1"/>
            </p:cNvSpPr>
            <p:nvPr/>
          </p:nvSpPr>
          <p:spPr bwMode="auto">
            <a:xfrm>
              <a:off x="8318503" y="5697894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6" name="Oval 57"/>
            <p:cNvSpPr>
              <a:spLocks noChangeArrowheads="1"/>
            </p:cNvSpPr>
            <p:nvPr/>
          </p:nvSpPr>
          <p:spPr bwMode="auto">
            <a:xfrm>
              <a:off x="7319442" y="6335527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7" name="Oval 57"/>
            <p:cNvSpPr>
              <a:spLocks noChangeArrowheads="1"/>
            </p:cNvSpPr>
            <p:nvPr/>
          </p:nvSpPr>
          <p:spPr bwMode="auto">
            <a:xfrm>
              <a:off x="7370849" y="5954785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8" name="Oval 57"/>
            <p:cNvSpPr>
              <a:spLocks noChangeArrowheads="1"/>
            </p:cNvSpPr>
            <p:nvPr/>
          </p:nvSpPr>
          <p:spPr bwMode="auto">
            <a:xfrm>
              <a:off x="8119096" y="6406876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9" name="Oval 57"/>
            <p:cNvSpPr>
              <a:spLocks noChangeArrowheads="1"/>
            </p:cNvSpPr>
            <p:nvPr/>
          </p:nvSpPr>
          <p:spPr bwMode="auto">
            <a:xfrm>
              <a:off x="7736889" y="5739093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0" name="Oval 57"/>
            <p:cNvSpPr>
              <a:spLocks noChangeArrowheads="1"/>
            </p:cNvSpPr>
            <p:nvPr/>
          </p:nvSpPr>
          <p:spPr bwMode="auto">
            <a:xfrm>
              <a:off x="7352536" y="5434013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9" name="Oval 57"/>
            <p:cNvSpPr>
              <a:spLocks noChangeArrowheads="1"/>
            </p:cNvSpPr>
            <p:nvPr/>
          </p:nvSpPr>
          <p:spPr bwMode="auto">
            <a:xfrm>
              <a:off x="7669186" y="6422785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0" name="Oval 57"/>
            <p:cNvSpPr>
              <a:spLocks noChangeArrowheads="1"/>
            </p:cNvSpPr>
            <p:nvPr/>
          </p:nvSpPr>
          <p:spPr bwMode="auto">
            <a:xfrm>
              <a:off x="6903015" y="573946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" name="Oval 57"/>
            <p:cNvSpPr>
              <a:spLocks noChangeArrowheads="1"/>
            </p:cNvSpPr>
            <p:nvPr/>
          </p:nvSpPr>
          <p:spPr bwMode="auto">
            <a:xfrm>
              <a:off x="8377606" y="6116069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2" name="Oval 57"/>
            <p:cNvSpPr>
              <a:spLocks noChangeArrowheads="1"/>
            </p:cNvSpPr>
            <p:nvPr/>
          </p:nvSpPr>
          <p:spPr bwMode="auto">
            <a:xfrm>
              <a:off x="7935382" y="6017633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3" name="Oval 57"/>
            <p:cNvSpPr>
              <a:spLocks noChangeArrowheads="1"/>
            </p:cNvSpPr>
            <p:nvPr/>
          </p:nvSpPr>
          <p:spPr bwMode="auto">
            <a:xfrm>
              <a:off x="6857568" y="6121879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4" name="Oval 57"/>
            <p:cNvSpPr>
              <a:spLocks noChangeArrowheads="1"/>
            </p:cNvSpPr>
            <p:nvPr/>
          </p:nvSpPr>
          <p:spPr bwMode="auto">
            <a:xfrm>
              <a:off x="7977882" y="532835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51" name="Rounded Rectangle 650"/>
          <p:cNvSpPr/>
          <p:nvPr/>
        </p:nvSpPr>
        <p:spPr>
          <a:xfrm>
            <a:off x="351934" y="4892644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WRW sample</a:t>
            </a:r>
            <a:endParaRPr lang="en-US" sz="1100" i="1" dirty="0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9500996" y="3978442"/>
          <a:ext cx="4434079" cy="1388896"/>
        </p:xfrm>
        <a:graphic>
          <a:graphicData uri="http://schemas.openxmlformats.org/presentationml/2006/ole">
            <p:oleObj spid="_x0000_s60418" name="Equation" r:id="rId4" imgW="2108160" imgH="660240" progId="Equation.3">
              <p:embed/>
            </p:oleObj>
          </a:graphicData>
        </a:graphic>
      </p:graphicFrame>
      <p:pic>
        <p:nvPicPr>
          <p:cNvPr id="52228" name="Picture 4" descr="C:\Users\Maciej\Pictures\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37534" y="5872165"/>
            <a:ext cx="2041898" cy="742950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073250" y="1039697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73250" y="2190666"/>
            <a:ext cx="609600" cy="25806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73250" y="3342522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2" name="Down Arrow 651"/>
          <p:cNvSpPr/>
          <p:nvPr/>
        </p:nvSpPr>
        <p:spPr>
          <a:xfrm>
            <a:off x="1073250" y="4493491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13" name="Object 3"/>
          <p:cNvGraphicFramePr>
            <a:graphicFrameLocks noChangeAspect="1"/>
          </p:cNvGraphicFramePr>
          <p:nvPr/>
        </p:nvGraphicFramePr>
        <p:xfrm>
          <a:off x="9308447" y="501689"/>
          <a:ext cx="3995738" cy="1443037"/>
        </p:xfrm>
        <a:graphic>
          <a:graphicData uri="http://schemas.openxmlformats.org/presentationml/2006/ole">
            <p:oleObj spid="_x0000_s60419" name="Equation" r:id="rId6" imgW="1828800" imgH="660240" progId="Equation.3">
              <p:embed/>
            </p:oleObj>
          </a:graphicData>
        </a:graphic>
      </p:graphicFrame>
      <p:pic>
        <p:nvPicPr>
          <p:cNvPr id="52230" name="Picture 6" descr="C:\Users\Maciej\Pictures\Pictur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72816" y="5237495"/>
            <a:ext cx="2328862" cy="734672"/>
          </a:xfrm>
          <a:prstGeom prst="rect">
            <a:avLst/>
          </a:prstGeom>
          <a:noFill/>
        </p:spPr>
      </p:pic>
      <p:sp>
        <p:nvSpPr>
          <p:cNvPr id="194" name="Rounded Rectangle 193"/>
          <p:cNvSpPr/>
          <p:nvPr/>
        </p:nvSpPr>
        <p:spPr>
          <a:xfrm>
            <a:off x="351934" y="6043613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Final result</a:t>
            </a:r>
            <a:endParaRPr lang="en-US" sz="1100" i="1" dirty="0"/>
          </a:p>
        </p:txBody>
      </p:sp>
      <p:sp>
        <p:nvSpPr>
          <p:cNvPr id="214" name="Down Arrow 213"/>
          <p:cNvSpPr/>
          <p:nvPr/>
        </p:nvSpPr>
        <p:spPr>
          <a:xfrm>
            <a:off x="1073250" y="5644460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6326" name="Object 4"/>
          <p:cNvGraphicFramePr>
            <a:graphicFrameLocks noChangeAspect="1"/>
          </p:cNvGraphicFramePr>
          <p:nvPr/>
        </p:nvGraphicFramePr>
        <p:xfrm>
          <a:off x="9721515" y="3376863"/>
          <a:ext cx="2855495" cy="385010"/>
        </p:xfrm>
        <a:graphic>
          <a:graphicData uri="http://schemas.openxmlformats.org/presentationml/2006/ole">
            <p:oleObj spid="_x0000_s60420" name="Equation" r:id="rId8" imgW="2082600" imgH="241200" progId="Equation.3">
              <p:embed/>
            </p:oleObj>
          </a:graphicData>
        </a:graphic>
      </p:graphicFrame>
      <p:pic>
        <p:nvPicPr>
          <p:cNvPr id="117" name="Picture 8" descr="C:\Users\Maciej\Pictures\Picture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1122" y="5077326"/>
            <a:ext cx="2713195" cy="344907"/>
          </a:xfrm>
          <a:prstGeom prst="rect">
            <a:avLst/>
          </a:prstGeom>
          <a:noFill/>
        </p:spPr>
      </p:pic>
      <p:pic>
        <p:nvPicPr>
          <p:cNvPr id="59399" name="Picture 7" descr="C:\Users\Maciej\Pictures\Pictur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27159" y="5862231"/>
            <a:ext cx="2845467" cy="894921"/>
          </a:xfrm>
          <a:prstGeom prst="rect">
            <a:avLst/>
          </a:prstGeom>
          <a:noFill/>
        </p:spPr>
      </p:pic>
      <p:sp>
        <p:nvSpPr>
          <p:cNvPr id="105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07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3457326" y="2741184"/>
            <a:ext cx="257175" cy="4524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 bwMode="auto">
          <a:xfrm>
            <a:off x="3444626" y="1607527"/>
            <a:ext cx="257175" cy="4492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 bwMode="auto">
          <a:xfrm>
            <a:off x="4139951" y="1607527"/>
            <a:ext cx="257175" cy="44926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 bwMode="auto">
          <a:xfrm>
            <a:off x="3800226" y="2052537"/>
            <a:ext cx="257175" cy="91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3445586" y="1623766"/>
            <a:ext cx="245516" cy="414585"/>
            <a:chOff x="3445586" y="1623766"/>
            <a:chExt cx="245516" cy="414585"/>
          </a:xfrm>
        </p:grpSpPr>
        <p:sp>
          <p:nvSpPr>
            <p:cNvPr id="111" name="Oval 110"/>
            <p:cNvSpPr/>
            <p:nvPr/>
          </p:nvSpPr>
          <p:spPr>
            <a:xfrm>
              <a:off x="3602748" y="1842841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455111" y="1954760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607511" y="1949997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26549" y="190237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55111" y="184522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531310" y="179521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602748" y="1735685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457492" y="174282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528929" y="168567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445586" y="1628529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3607511" y="162376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157580" y="1611860"/>
            <a:ext cx="219157" cy="438230"/>
            <a:chOff x="4157580" y="1611860"/>
            <a:chExt cx="219157" cy="438230"/>
          </a:xfrm>
        </p:grpSpPr>
        <p:sp>
          <p:nvSpPr>
            <p:cNvPr id="124" name="Oval 123"/>
            <p:cNvSpPr/>
            <p:nvPr/>
          </p:nvSpPr>
          <p:spPr>
            <a:xfrm>
              <a:off x="4157580" y="1611860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159961" y="1833314"/>
              <a:ext cx="216776" cy="216776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462255" y="2764385"/>
            <a:ext cx="245516" cy="414585"/>
            <a:chOff x="3445586" y="1623766"/>
            <a:chExt cx="245516" cy="414585"/>
          </a:xfrm>
        </p:grpSpPr>
        <p:sp>
          <p:nvSpPr>
            <p:cNvPr id="127" name="Oval 126"/>
            <p:cNvSpPr/>
            <p:nvPr/>
          </p:nvSpPr>
          <p:spPr>
            <a:xfrm>
              <a:off x="3602748" y="1842841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455111" y="1954760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607511" y="1949997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26549" y="190237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455111" y="1845222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531310" y="179521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602748" y="1735685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457492" y="174282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528929" y="1685678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445586" y="1628529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607511" y="1623766"/>
              <a:ext cx="83591" cy="83591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800226" y="3088846"/>
            <a:ext cx="257175" cy="104775"/>
            <a:chOff x="3800226" y="3088846"/>
            <a:chExt cx="257175" cy="104775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800226" y="3088846"/>
              <a:ext cx="257175" cy="10477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0" name="Group 189"/>
            <p:cNvGrpSpPr/>
            <p:nvPr/>
          </p:nvGrpSpPr>
          <p:grpSpPr>
            <a:xfrm>
              <a:off x="3811550" y="3092255"/>
              <a:ext cx="231809" cy="97793"/>
              <a:chOff x="3811550" y="3092255"/>
              <a:chExt cx="231809" cy="97793"/>
            </a:xfrm>
          </p:grpSpPr>
          <p:sp>
            <p:nvSpPr>
              <p:cNvPr id="141" name="Oval 140"/>
              <p:cNvSpPr/>
              <p:nvPr/>
            </p:nvSpPr>
            <p:spPr>
              <a:xfrm rot="5400000">
                <a:off x="3875179" y="3154854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 rot="5400000">
                <a:off x="3811550" y="3096049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 rot="5400000">
                <a:off x="3822972" y="31567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rot="5400000">
                <a:off x="3841942" y="3124504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 rot="5400000">
                <a:off x="3874230" y="3096048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 rot="5400000">
                <a:off x="3901292" y="3126400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 rot="5400000">
                <a:off x="3932149" y="3154855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 rot="5400000">
                <a:off x="3934065" y="3096997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 rot="5400000">
                <a:off x="3973498" y="31254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5400000">
                <a:off x="4008167" y="3092255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5400000">
                <a:off x="4010064" y="3156752"/>
                <a:ext cx="33296" cy="33295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4152550" y="2847546"/>
            <a:ext cx="257276" cy="346075"/>
            <a:chOff x="4152550" y="2847546"/>
            <a:chExt cx="257276" cy="346075"/>
          </a:xfrm>
        </p:grpSpPr>
        <p:sp>
          <p:nvSpPr>
            <p:cNvPr id="153" name="Rectangle 152"/>
            <p:cNvSpPr/>
            <p:nvPr/>
          </p:nvSpPr>
          <p:spPr bwMode="auto">
            <a:xfrm>
              <a:off x="4152651" y="2847546"/>
              <a:ext cx="257175" cy="34607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4236243" y="2856261"/>
              <a:ext cx="169419" cy="169419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4152550" y="3016525"/>
              <a:ext cx="169419" cy="169419"/>
            </a:xfrm>
            <a:prstGeom prst="ellipse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5904"/>
            <a:ext cx="8229600" cy="1143000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0" name="Group 42"/>
          <p:cNvGrpSpPr/>
          <p:nvPr/>
        </p:nvGrpSpPr>
        <p:grpSpPr>
          <a:xfrm>
            <a:off x="3803351" y="2092090"/>
            <a:ext cx="1442177" cy="1091949"/>
            <a:chOff x="3803351" y="2092090"/>
            <a:chExt cx="1442177" cy="1091949"/>
          </a:xfrm>
        </p:grpSpPr>
        <p:cxnSp>
          <p:nvCxnSpPr>
            <p:cNvPr id="4" name="Straight Connector 3"/>
            <p:cNvCxnSpPr>
              <a:stCxn id="36" idx="7"/>
              <a:endCxn id="38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1" idx="7"/>
              <a:endCxn id="36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9" idx="5"/>
              <a:endCxn id="36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6"/>
              <a:endCxn id="26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1" name="Group 43"/>
          <p:cNvGrpSpPr/>
          <p:nvPr/>
        </p:nvGrpSpPr>
        <p:grpSpPr>
          <a:xfrm>
            <a:off x="4323470" y="2597619"/>
            <a:ext cx="1246338" cy="1315352"/>
            <a:chOff x="4323470" y="2597619"/>
            <a:chExt cx="1246338" cy="1315352"/>
          </a:xfrm>
        </p:grpSpPr>
        <p:cxnSp>
          <p:nvCxnSpPr>
            <p:cNvPr id="11" name="Straight Connector 10"/>
            <p:cNvCxnSpPr>
              <a:stCxn id="36" idx="5"/>
              <a:endCxn id="35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6" idx="3"/>
              <a:endCxn id="35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5" idx="3"/>
              <a:endCxn id="28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5" idx="6"/>
              <a:endCxn id="30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050" y="160338"/>
            <a:ext cx="2986909" cy="11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50880" y="4164170"/>
            <a:ext cx="3729913" cy="139317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Facebook: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500+M users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130 friends each (on average)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bytes (64 bits) per user ID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4059619" y="4162095"/>
            <a:ext cx="5084381" cy="7173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raw connectivity data, with no attributes: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 x 130 x 8B = 520 GB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58299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+mn-lt"/>
              </a:rPr>
              <a:t>This is neither feasible nor practical.    </a:t>
            </a:r>
          </a:p>
          <a:p>
            <a:pPr lvl="0" algn="ctr"/>
            <a:r>
              <a:rPr lang="en-US" sz="2800" dirty="0" smtClean="0">
                <a:latin typeface="+mn-lt"/>
              </a:rPr>
              <a:t>Solution: </a:t>
            </a:r>
            <a:r>
              <a:rPr lang="en-US" sz="2800" b="1" dirty="0" smtClean="0">
                <a:latin typeface="+mn-lt"/>
              </a:rPr>
              <a:t>Sampling</a:t>
            </a:r>
            <a:r>
              <a:rPr lang="en-US" sz="2800" dirty="0" smtClean="0">
                <a:latin typeface="+mn-lt"/>
              </a:rPr>
              <a:t>!</a:t>
            </a:r>
            <a:endParaRPr lang="en-US" sz="2800" dirty="0">
              <a:latin typeface="+mn-lt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4059619" y="5021316"/>
            <a:ext cx="5084381" cy="76462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get this data, one would have to download: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100+ TB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of (uncompressed) HTML data</a:t>
            </a: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68088E3-552B-45F3-B403-451587672333}" type="slidenum">
              <a:rPr lang="fr-CH" smtClean="0"/>
              <a:pPr/>
              <a:t>3</a:t>
            </a:fld>
            <a:endParaRPr lang="fr-CH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386443" y="1779816"/>
            <a:ext cx="4158257" cy="3554184"/>
            <a:chOff x="0" y="1975759"/>
            <a:chExt cx="4158257" cy="3554184"/>
          </a:xfrm>
        </p:grpSpPr>
        <p:pic>
          <p:nvPicPr>
            <p:cNvPr id="23962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073729"/>
              <a:ext cx="4158257" cy="34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1975759"/>
              <a:ext cx="832757" cy="767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171" y="1739150"/>
            <a:ext cx="3923620" cy="38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reeform 25"/>
          <p:cNvSpPr/>
          <p:nvPr/>
        </p:nvSpPr>
        <p:spPr>
          <a:xfrm>
            <a:off x="5232400" y="1803400"/>
            <a:ext cx="2882900" cy="2857500"/>
          </a:xfrm>
          <a:custGeom>
            <a:avLst/>
            <a:gdLst>
              <a:gd name="connsiteX0" fmla="*/ 2565400 w 2882900"/>
              <a:gd name="connsiteY0" fmla="*/ 12700 h 2857500"/>
              <a:gd name="connsiteX1" fmla="*/ 2247900 w 2882900"/>
              <a:gd name="connsiteY1" fmla="*/ 1384300 h 2857500"/>
              <a:gd name="connsiteX2" fmla="*/ 1308100 w 2882900"/>
              <a:gd name="connsiteY2" fmla="*/ 2413000 h 2857500"/>
              <a:gd name="connsiteX3" fmla="*/ 25400 w 2882900"/>
              <a:gd name="connsiteY3" fmla="*/ 2146300 h 2857500"/>
              <a:gd name="connsiteX4" fmla="*/ 0 w 2882900"/>
              <a:gd name="connsiteY4" fmla="*/ 2501900 h 2857500"/>
              <a:gd name="connsiteX5" fmla="*/ 1117600 w 2882900"/>
              <a:gd name="connsiteY5" fmla="*/ 2857500 h 2857500"/>
              <a:gd name="connsiteX6" fmla="*/ 2578100 w 2882900"/>
              <a:gd name="connsiteY6" fmla="*/ 2705100 h 2857500"/>
              <a:gd name="connsiteX7" fmla="*/ 2882900 w 2882900"/>
              <a:gd name="connsiteY7" fmla="*/ 215900 h 2857500"/>
              <a:gd name="connsiteX8" fmla="*/ 2667000 w 2882900"/>
              <a:gd name="connsiteY8" fmla="*/ 0 h 2857500"/>
              <a:gd name="connsiteX9" fmla="*/ 2628900 w 2882900"/>
              <a:gd name="connsiteY9" fmla="*/ 0 h 2857500"/>
              <a:gd name="connsiteX10" fmla="*/ 2565400 w 2882900"/>
              <a:gd name="connsiteY10" fmla="*/ 12700 h 2857500"/>
              <a:gd name="connsiteX0" fmla="*/ 2565400 w 2882900"/>
              <a:gd name="connsiteY0" fmla="*/ 12700 h 2857500"/>
              <a:gd name="connsiteX1" fmla="*/ 2247900 w 2882900"/>
              <a:gd name="connsiteY1" fmla="*/ 1384300 h 2857500"/>
              <a:gd name="connsiteX2" fmla="*/ 469900 w 2882900"/>
              <a:gd name="connsiteY2" fmla="*/ 1219200 h 2857500"/>
              <a:gd name="connsiteX3" fmla="*/ 25400 w 2882900"/>
              <a:gd name="connsiteY3" fmla="*/ 2146300 h 2857500"/>
              <a:gd name="connsiteX4" fmla="*/ 0 w 2882900"/>
              <a:gd name="connsiteY4" fmla="*/ 2501900 h 2857500"/>
              <a:gd name="connsiteX5" fmla="*/ 1117600 w 2882900"/>
              <a:gd name="connsiteY5" fmla="*/ 2857500 h 2857500"/>
              <a:gd name="connsiteX6" fmla="*/ 2578100 w 2882900"/>
              <a:gd name="connsiteY6" fmla="*/ 2705100 h 2857500"/>
              <a:gd name="connsiteX7" fmla="*/ 2882900 w 2882900"/>
              <a:gd name="connsiteY7" fmla="*/ 215900 h 2857500"/>
              <a:gd name="connsiteX8" fmla="*/ 2667000 w 2882900"/>
              <a:gd name="connsiteY8" fmla="*/ 0 h 2857500"/>
              <a:gd name="connsiteX9" fmla="*/ 2628900 w 2882900"/>
              <a:gd name="connsiteY9" fmla="*/ 0 h 2857500"/>
              <a:gd name="connsiteX10" fmla="*/ 2565400 w 2882900"/>
              <a:gd name="connsiteY10" fmla="*/ 127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2900" h="2857500">
                <a:moveTo>
                  <a:pt x="2565400" y="12700"/>
                </a:moveTo>
                <a:lnTo>
                  <a:pt x="2247900" y="1384300"/>
                </a:lnTo>
                <a:lnTo>
                  <a:pt x="469900" y="1219200"/>
                </a:lnTo>
                <a:lnTo>
                  <a:pt x="25400" y="2146300"/>
                </a:lnTo>
                <a:lnTo>
                  <a:pt x="0" y="2501900"/>
                </a:lnTo>
                <a:lnTo>
                  <a:pt x="1117600" y="2857500"/>
                </a:lnTo>
                <a:lnTo>
                  <a:pt x="2578100" y="2705100"/>
                </a:lnTo>
                <a:lnTo>
                  <a:pt x="2882900" y="215900"/>
                </a:lnTo>
                <a:lnTo>
                  <a:pt x="2667000" y="0"/>
                </a:lnTo>
                <a:lnTo>
                  <a:pt x="2628900" y="0"/>
                </a:lnTo>
                <a:lnTo>
                  <a:pt x="2565400" y="12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314350">
            <a:off x="7521948" y="3629341"/>
            <a:ext cx="788426" cy="718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386443" y="1779816"/>
            <a:ext cx="4158257" cy="3554184"/>
            <a:chOff x="0" y="1975759"/>
            <a:chExt cx="4158257" cy="3554184"/>
          </a:xfrm>
        </p:grpSpPr>
        <p:pic>
          <p:nvPicPr>
            <p:cNvPr id="2396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73729"/>
              <a:ext cx="4158257" cy="34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1975759"/>
              <a:ext cx="832757" cy="767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80315" y="5497287"/>
            <a:ext cx="192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weight 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319753" y="3265908"/>
            <a:ext cx="3244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NRMSE(size(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))</a:t>
            </a:r>
            <a:endParaRPr lang="en-US" dirty="0"/>
          </a:p>
        </p:txBody>
      </p:sp>
      <p:grpSp>
        <p:nvGrpSpPr>
          <p:cNvPr id="4" name="Group 21"/>
          <p:cNvGrpSpPr/>
          <p:nvPr/>
        </p:nvGrpSpPr>
        <p:grpSpPr>
          <a:xfrm>
            <a:off x="5238750" y="1800225"/>
            <a:ext cx="3081338" cy="3171825"/>
            <a:chOff x="5238750" y="1952625"/>
            <a:chExt cx="3081338" cy="3171825"/>
          </a:xfrm>
        </p:grpSpPr>
        <p:sp>
          <p:nvSpPr>
            <p:cNvPr id="20" name="Freeform 19"/>
            <p:cNvSpPr/>
            <p:nvPr/>
          </p:nvSpPr>
          <p:spPr>
            <a:xfrm>
              <a:off x="5238750" y="4329113"/>
              <a:ext cx="3081338" cy="795337"/>
            </a:xfrm>
            <a:custGeom>
              <a:avLst/>
              <a:gdLst>
                <a:gd name="connsiteX0" fmla="*/ 3081338 w 3081338"/>
                <a:gd name="connsiteY0" fmla="*/ 161925 h 795337"/>
                <a:gd name="connsiteX1" fmla="*/ 3062288 w 3081338"/>
                <a:gd name="connsiteY1" fmla="*/ 790575 h 795337"/>
                <a:gd name="connsiteX2" fmla="*/ 2300288 w 3081338"/>
                <a:gd name="connsiteY2" fmla="*/ 795337 h 795337"/>
                <a:gd name="connsiteX3" fmla="*/ 1852613 w 3081338"/>
                <a:gd name="connsiteY3" fmla="*/ 619125 h 795337"/>
                <a:gd name="connsiteX4" fmla="*/ 0 w 3081338"/>
                <a:gd name="connsiteY4" fmla="*/ 395287 h 795337"/>
                <a:gd name="connsiteX5" fmla="*/ 28575 w 3081338"/>
                <a:gd name="connsiteY5" fmla="*/ 0 h 795337"/>
                <a:gd name="connsiteX6" fmla="*/ 333375 w 3081338"/>
                <a:gd name="connsiteY6" fmla="*/ 190500 h 795337"/>
                <a:gd name="connsiteX7" fmla="*/ 766763 w 3081338"/>
                <a:gd name="connsiteY7" fmla="*/ 285750 h 795337"/>
                <a:gd name="connsiteX8" fmla="*/ 871538 w 3081338"/>
                <a:gd name="connsiteY8" fmla="*/ 280987 h 795337"/>
                <a:gd name="connsiteX9" fmla="*/ 1076325 w 3081338"/>
                <a:gd name="connsiteY9" fmla="*/ 333375 h 795337"/>
                <a:gd name="connsiteX10" fmla="*/ 1628775 w 3081338"/>
                <a:gd name="connsiteY10" fmla="*/ 361950 h 795337"/>
                <a:gd name="connsiteX11" fmla="*/ 3081338 w 3081338"/>
                <a:gd name="connsiteY11" fmla="*/ 161925 h 79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1338" h="795337">
                  <a:moveTo>
                    <a:pt x="3081338" y="161925"/>
                  </a:moveTo>
                  <a:lnTo>
                    <a:pt x="3062288" y="790575"/>
                  </a:lnTo>
                  <a:lnTo>
                    <a:pt x="2300288" y="795337"/>
                  </a:lnTo>
                  <a:lnTo>
                    <a:pt x="1852613" y="619125"/>
                  </a:lnTo>
                  <a:lnTo>
                    <a:pt x="0" y="395287"/>
                  </a:lnTo>
                  <a:lnTo>
                    <a:pt x="28575" y="0"/>
                  </a:lnTo>
                  <a:lnTo>
                    <a:pt x="333375" y="190500"/>
                  </a:lnTo>
                  <a:lnTo>
                    <a:pt x="766763" y="285750"/>
                  </a:lnTo>
                  <a:lnTo>
                    <a:pt x="871538" y="280987"/>
                  </a:lnTo>
                  <a:lnTo>
                    <a:pt x="1076325" y="333375"/>
                  </a:lnTo>
                  <a:lnTo>
                    <a:pt x="1628775" y="361950"/>
                  </a:lnTo>
                  <a:lnTo>
                    <a:pt x="3081338" y="1619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238750" y="1952625"/>
              <a:ext cx="2262188" cy="2571750"/>
            </a:xfrm>
            <a:custGeom>
              <a:avLst/>
              <a:gdLst>
                <a:gd name="connsiteX0" fmla="*/ 14288 w 2262188"/>
                <a:gd name="connsiteY0" fmla="*/ 2162175 h 2571750"/>
                <a:gd name="connsiteX1" fmla="*/ 833438 w 2262188"/>
                <a:gd name="connsiteY1" fmla="*/ 2538413 h 2571750"/>
                <a:gd name="connsiteX2" fmla="*/ 1562100 w 2262188"/>
                <a:gd name="connsiteY2" fmla="*/ 2571750 h 2571750"/>
                <a:gd name="connsiteX3" fmla="*/ 2262188 w 2262188"/>
                <a:gd name="connsiteY3" fmla="*/ 1166813 h 2571750"/>
                <a:gd name="connsiteX4" fmla="*/ 2057400 w 2262188"/>
                <a:gd name="connsiteY4" fmla="*/ 14288 h 2571750"/>
                <a:gd name="connsiteX5" fmla="*/ 2028825 w 2262188"/>
                <a:gd name="connsiteY5" fmla="*/ 4763 h 2571750"/>
                <a:gd name="connsiteX6" fmla="*/ 1938338 w 2262188"/>
                <a:gd name="connsiteY6" fmla="*/ 157163 h 2571750"/>
                <a:gd name="connsiteX7" fmla="*/ 1533525 w 2262188"/>
                <a:gd name="connsiteY7" fmla="*/ 9525 h 2571750"/>
                <a:gd name="connsiteX8" fmla="*/ 1466850 w 2262188"/>
                <a:gd name="connsiteY8" fmla="*/ 9525 h 2571750"/>
                <a:gd name="connsiteX9" fmla="*/ 1366838 w 2262188"/>
                <a:gd name="connsiteY9" fmla="*/ 190500 h 2571750"/>
                <a:gd name="connsiteX10" fmla="*/ 1095375 w 2262188"/>
                <a:gd name="connsiteY10" fmla="*/ 133350 h 2571750"/>
                <a:gd name="connsiteX11" fmla="*/ 1100138 w 2262188"/>
                <a:gd name="connsiteY11" fmla="*/ 0 h 2571750"/>
                <a:gd name="connsiteX12" fmla="*/ 1057275 w 2262188"/>
                <a:gd name="connsiteY12" fmla="*/ 4763 h 2571750"/>
                <a:gd name="connsiteX13" fmla="*/ 966788 w 2262188"/>
                <a:gd name="connsiteY13" fmla="*/ 166688 h 2571750"/>
                <a:gd name="connsiteX14" fmla="*/ 0 w 2262188"/>
                <a:gd name="connsiteY14" fmla="*/ 657225 h 2571750"/>
                <a:gd name="connsiteX15" fmla="*/ 52388 w 2262188"/>
                <a:gd name="connsiteY15" fmla="*/ 1128713 h 2571750"/>
                <a:gd name="connsiteX16" fmla="*/ 0 w 2262188"/>
                <a:gd name="connsiteY16" fmla="*/ 1447800 h 2571750"/>
                <a:gd name="connsiteX17" fmla="*/ 90488 w 2262188"/>
                <a:gd name="connsiteY17" fmla="*/ 1781175 h 2571750"/>
                <a:gd name="connsiteX18" fmla="*/ 4763 w 2262188"/>
                <a:gd name="connsiteY18" fmla="*/ 2105025 h 2571750"/>
                <a:gd name="connsiteX19" fmla="*/ 14288 w 2262188"/>
                <a:gd name="connsiteY19" fmla="*/ 2162175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62188" h="2571750">
                  <a:moveTo>
                    <a:pt x="14288" y="2162175"/>
                  </a:moveTo>
                  <a:lnTo>
                    <a:pt x="833438" y="2538413"/>
                  </a:lnTo>
                  <a:lnTo>
                    <a:pt x="1562100" y="2571750"/>
                  </a:lnTo>
                  <a:lnTo>
                    <a:pt x="2262188" y="1166813"/>
                  </a:lnTo>
                  <a:lnTo>
                    <a:pt x="2057400" y="14288"/>
                  </a:lnTo>
                  <a:lnTo>
                    <a:pt x="2028825" y="4763"/>
                  </a:lnTo>
                  <a:lnTo>
                    <a:pt x="1938338" y="157163"/>
                  </a:lnTo>
                  <a:lnTo>
                    <a:pt x="1533525" y="9525"/>
                  </a:lnTo>
                  <a:lnTo>
                    <a:pt x="1466850" y="9525"/>
                  </a:lnTo>
                  <a:lnTo>
                    <a:pt x="1366838" y="190500"/>
                  </a:lnTo>
                  <a:lnTo>
                    <a:pt x="1095375" y="133350"/>
                  </a:lnTo>
                  <a:lnTo>
                    <a:pt x="1100138" y="0"/>
                  </a:lnTo>
                  <a:lnTo>
                    <a:pt x="1057275" y="4763"/>
                  </a:lnTo>
                  <a:lnTo>
                    <a:pt x="966788" y="166688"/>
                  </a:lnTo>
                  <a:lnTo>
                    <a:pt x="0" y="657225"/>
                  </a:lnTo>
                  <a:lnTo>
                    <a:pt x="52388" y="1128713"/>
                  </a:lnTo>
                  <a:lnTo>
                    <a:pt x="0" y="1447800"/>
                  </a:lnTo>
                  <a:lnTo>
                    <a:pt x="90488" y="1781175"/>
                  </a:lnTo>
                  <a:lnTo>
                    <a:pt x="4763" y="2105025"/>
                  </a:lnTo>
                  <a:lnTo>
                    <a:pt x="14288" y="2162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>
          <a:xfrm rot="5400000" flipH="1" flipV="1">
            <a:off x="5810250" y="3435350"/>
            <a:ext cx="31877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376863" y="3481234"/>
            <a:ext cx="1263203" cy="916767"/>
            <a:chOff x="5376863" y="3481234"/>
            <a:chExt cx="1263203" cy="916767"/>
          </a:xfrm>
        </p:grpSpPr>
        <p:sp>
          <p:nvSpPr>
            <p:cNvPr id="35" name="TextBox 64"/>
            <p:cNvSpPr txBox="1">
              <a:spLocks noChangeArrowheads="1"/>
            </p:cNvSpPr>
            <p:nvPr/>
          </p:nvSpPr>
          <p:spPr bwMode="auto">
            <a:xfrm rot="754611">
              <a:off x="5400669" y="4121002"/>
              <a:ext cx="123939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6688" indent="-166688" algn="ctr"/>
              <a:r>
                <a:rPr lang="en-US" sz="1200" b="1" dirty="0" smtClean="0"/>
                <a:t>S-WRW</a:t>
              </a:r>
              <a:endParaRPr lang="en-US" sz="1200" b="1" dirty="0"/>
            </a:p>
          </p:txBody>
        </p:sp>
        <p:sp>
          <p:nvSpPr>
            <p:cNvPr id="45" name="TextBox 64"/>
            <p:cNvSpPr txBox="1">
              <a:spLocks noChangeArrowheads="1"/>
            </p:cNvSpPr>
            <p:nvPr/>
          </p:nvSpPr>
          <p:spPr bwMode="auto">
            <a:xfrm>
              <a:off x="5448292" y="3481234"/>
              <a:ext cx="44291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6688" indent="-166688" algn="ctr"/>
              <a:r>
                <a:rPr lang="en-US" sz="1200" b="1" dirty="0" smtClean="0"/>
                <a:t>RW</a:t>
              </a:r>
              <a:endParaRPr lang="en-US" sz="1200" b="1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>
              <a:off x="5351267" y="3728351"/>
              <a:ext cx="335848" cy="28465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Freeform 55"/>
          <p:cNvSpPr/>
          <p:nvPr/>
        </p:nvSpPr>
        <p:spPr>
          <a:xfrm>
            <a:off x="5314950" y="4452937"/>
            <a:ext cx="3109913" cy="381793"/>
          </a:xfrm>
          <a:custGeom>
            <a:avLst/>
            <a:gdLst>
              <a:gd name="connsiteX0" fmla="*/ 0 w 2530476"/>
              <a:gd name="connsiteY0" fmla="*/ 0 h 353218"/>
              <a:gd name="connsiteX1" fmla="*/ 2128838 w 2530476"/>
              <a:gd name="connsiteY1" fmla="*/ 328612 h 353218"/>
              <a:gd name="connsiteX2" fmla="*/ 2409825 w 2530476"/>
              <a:gd name="connsiteY2" fmla="*/ 147637 h 353218"/>
              <a:gd name="connsiteX0" fmla="*/ 0 w 3090863"/>
              <a:gd name="connsiteY0" fmla="*/ 41275 h 372268"/>
              <a:gd name="connsiteX1" fmla="*/ 2128838 w 3090863"/>
              <a:gd name="connsiteY1" fmla="*/ 369887 h 372268"/>
              <a:gd name="connsiteX2" fmla="*/ 3090863 w 3090863"/>
              <a:gd name="connsiteY2" fmla="*/ 26987 h 372268"/>
              <a:gd name="connsiteX0" fmla="*/ 0 w 3090863"/>
              <a:gd name="connsiteY0" fmla="*/ 41275 h 424655"/>
              <a:gd name="connsiteX1" fmla="*/ 2090738 w 3090863"/>
              <a:gd name="connsiteY1" fmla="*/ 422274 h 424655"/>
              <a:gd name="connsiteX2" fmla="*/ 3090863 w 3090863"/>
              <a:gd name="connsiteY2" fmla="*/ 26987 h 424655"/>
              <a:gd name="connsiteX0" fmla="*/ 0 w 3114676"/>
              <a:gd name="connsiteY0" fmla="*/ 0 h 404018"/>
              <a:gd name="connsiteX1" fmla="*/ 2090738 w 3114676"/>
              <a:gd name="connsiteY1" fmla="*/ 380999 h 404018"/>
              <a:gd name="connsiteX2" fmla="*/ 3114676 w 3114676"/>
              <a:gd name="connsiteY2" fmla="*/ 138112 h 404018"/>
              <a:gd name="connsiteX0" fmla="*/ 0 w 3114676"/>
              <a:gd name="connsiteY0" fmla="*/ 0 h 404018"/>
              <a:gd name="connsiteX1" fmla="*/ 2090738 w 3114676"/>
              <a:gd name="connsiteY1" fmla="*/ 380999 h 404018"/>
              <a:gd name="connsiteX2" fmla="*/ 3114676 w 3114676"/>
              <a:gd name="connsiteY2" fmla="*/ 138112 h 404018"/>
              <a:gd name="connsiteX0" fmla="*/ 0 w 3114676"/>
              <a:gd name="connsiteY0" fmla="*/ 0 h 404018"/>
              <a:gd name="connsiteX1" fmla="*/ 2090738 w 3114676"/>
              <a:gd name="connsiteY1" fmla="*/ 380999 h 404018"/>
              <a:gd name="connsiteX2" fmla="*/ 3114676 w 3114676"/>
              <a:gd name="connsiteY2" fmla="*/ 138112 h 404018"/>
              <a:gd name="connsiteX0" fmla="*/ 0 w 3114676"/>
              <a:gd name="connsiteY0" fmla="*/ 0 h 404018"/>
              <a:gd name="connsiteX1" fmla="*/ 2090738 w 3114676"/>
              <a:gd name="connsiteY1" fmla="*/ 380999 h 404018"/>
              <a:gd name="connsiteX2" fmla="*/ 3114676 w 3114676"/>
              <a:gd name="connsiteY2" fmla="*/ 138112 h 404018"/>
              <a:gd name="connsiteX0" fmla="*/ 0 w 3109913"/>
              <a:gd name="connsiteY0" fmla="*/ 0 h 415130"/>
              <a:gd name="connsiteX1" fmla="*/ 2090738 w 3109913"/>
              <a:gd name="connsiteY1" fmla="*/ 380999 h 415130"/>
              <a:gd name="connsiteX2" fmla="*/ 3109913 w 3109913"/>
              <a:gd name="connsiteY2" fmla="*/ 204787 h 415130"/>
              <a:gd name="connsiteX0" fmla="*/ 0 w 3109913"/>
              <a:gd name="connsiteY0" fmla="*/ 0 h 415130"/>
              <a:gd name="connsiteX1" fmla="*/ 2090738 w 3109913"/>
              <a:gd name="connsiteY1" fmla="*/ 380999 h 415130"/>
              <a:gd name="connsiteX2" fmla="*/ 3109913 w 3109913"/>
              <a:gd name="connsiteY2" fmla="*/ 204787 h 415130"/>
              <a:gd name="connsiteX0" fmla="*/ 0 w 3109913"/>
              <a:gd name="connsiteY0" fmla="*/ 0 h 415130"/>
              <a:gd name="connsiteX1" fmla="*/ 2090738 w 3109913"/>
              <a:gd name="connsiteY1" fmla="*/ 380999 h 415130"/>
              <a:gd name="connsiteX2" fmla="*/ 3109913 w 3109913"/>
              <a:gd name="connsiteY2" fmla="*/ 204787 h 415130"/>
              <a:gd name="connsiteX0" fmla="*/ 0 w 3109913"/>
              <a:gd name="connsiteY0" fmla="*/ 0 h 391318"/>
              <a:gd name="connsiteX1" fmla="*/ 2090738 w 3109913"/>
              <a:gd name="connsiteY1" fmla="*/ 380999 h 391318"/>
              <a:gd name="connsiteX2" fmla="*/ 3109913 w 3109913"/>
              <a:gd name="connsiteY2" fmla="*/ 204787 h 391318"/>
              <a:gd name="connsiteX0" fmla="*/ 0 w 3109913"/>
              <a:gd name="connsiteY0" fmla="*/ 0 h 391318"/>
              <a:gd name="connsiteX1" fmla="*/ 2090738 w 3109913"/>
              <a:gd name="connsiteY1" fmla="*/ 380999 h 391318"/>
              <a:gd name="connsiteX2" fmla="*/ 3109913 w 3109913"/>
              <a:gd name="connsiteY2" fmla="*/ 204787 h 391318"/>
              <a:gd name="connsiteX0" fmla="*/ 0 w 3109913"/>
              <a:gd name="connsiteY0" fmla="*/ 0 h 391318"/>
              <a:gd name="connsiteX1" fmla="*/ 2090738 w 3109913"/>
              <a:gd name="connsiteY1" fmla="*/ 380999 h 391318"/>
              <a:gd name="connsiteX2" fmla="*/ 3109913 w 3109913"/>
              <a:gd name="connsiteY2" fmla="*/ 204787 h 391318"/>
              <a:gd name="connsiteX0" fmla="*/ 0 w 3109913"/>
              <a:gd name="connsiteY0" fmla="*/ 0 h 381793"/>
              <a:gd name="connsiteX1" fmla="*/ 2090738 w 3109913"/>
              <a:gd name="connsiteY1" fmla="*/ 380999 h 381793"/>
              <a:gd name="connsiteX2" fmla="*/ 3109913 w 3109913"/>
              <a:gd name="connsiteY2" fmla="*/ 204787 h 38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9913" h="381793">
                <a:moveTo>
                  <a:pt x="0" y="0"/>
                </a:moveTo>
                <a:cubicBezTo>
                  <a:pt x="820737" y="342502"/>
                  <a:pt x="1805782" y="375443"/>
                  <a:pt x="2090738" y="380999"/>
                </a:cubicBezTo>
                <a:cubicBezTo>
                  <a:pt x="2370932" y="381793"/>
                  <a:pt x="2914652" y="282575"/>
                  <a:pt x="3109913" y="204787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64"/>
          <p:cNvSpPr txBox="1">
            <a:spLocks noChangeArrowheads="1"/>
          </p:cNvSpPr>
          <p:nvPr/>
        </p:nvSpPr>
        <p:spPr bwMode="auto">
          <a:xfrm rot="653348">
            <a:off x="5053003" y="4676611"/>
            <a:ext cx="20188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 algn="ctr"/>
            <a:r>
              <a:rPr lang="en-US" sz="1050" dirty="0" smtClean="0">
                <a:solidFill>
                  <a:srgbClr val="FF0000"/>
                </a:solidFill>
              </a:rPr>
              <a:t>WIS</a:t>
            </a:r>
            <a:endParaRPr lang="en-US" sz="1050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5400000" flipH="1" flipV="1">
            <a:off x="5072063" y="3435350"/>
            <a:ext cx="3187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3724276" y="3435350"/>
            <a:ext cx="31877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1"/>
          <p:cNvGrpSpPr/>
          <p:nvPr/>
        </p:nvGrpSpPr>
        <p:grpSpPr>
          <a:xfrm>
            <a:off x="6692899" y="5067300"/>
            <a:ext cx="2018861" cy="1193800"/>
            <a:chOff x="6692899" y="5067300"/>
            <a:chExt cx="2018861" cy="1193800"/>
          </a:xfrm>
        </p:grpSpPr>
        <p:sp>
          <p:nvSpPr>
            <p:cNvPr id="63" name="Rounded Rectangle 62"/>
            <p:cNvSpPr/>
            <p:nvPr/>
          </p:nvSpPr>
          <p:spPr>
            <a:xfrm>
              <a:off x="6832600" y="5951052"/>
              <a:ext cx="1839309" cy="310048"/>
            </a:xfrm>
            <a:prstGeom prst="roundRect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/>
            </a:p>
          </p:txBody>
        </p:sp>
        <p:sp>
          <p:nvSpPr>
            <p:cNvPr id="64" name="TextBox 64"/>
            <p:cNvSpPr txBox="1">
              <a:spLocks noChangeArrowheads="1"/>
            </p:cNvSpPr>
            <p:nvPr/>
          </p:nvSpPr>
          <p:spPr bwMode="auto">
            <a:xfrm>
              <a:off x="6692899" y="5962497"/>
              <a:ext cx="20188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6688" indent="-166688" algn="ctr"/>
              <a:r>
                <a:rPr lang="en-US" sz="1200" dirty="0" smtClean="0"/>
                <a:t>Optimal under  WIS</a:t>
              </a:r>
              <a:endParaRPr lang="en-US" sz="12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rot="16200000" flipV="1">
              <a:off x="7161702" y="5309698"/>
              <a:ext cx="871052" cy="38625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55600" y="599817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Tradeoff between fast mixing (~RW) and the weights optimal under Weighted Independence Sampler (WIS)  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127492" y="4452937"/>
            <a:ext cx="1187458" cy="626096"/>
            <a:chOff x="4127492" y="4452937"/>
            <a:chExt cx="1187458" cy="626096"/>
          </a:xfrm>
        </p:grpSpPr>
        <p:sp>
          <p:nvSpPr>
            <p:cNvPr id="29" name="TextBox 64"/>
            <p:cNvSpPr txBox="1">
              <a:spLocks noChangeArrowheads="1"/>
            </p:cNvSpPr>
            <p:nvPr/>
          </p:nvSpPr>
          <p:spPr bwMode="auto">
            <a:xfrm>
              <a:off x="4127492" y="4802034"/>
              <a:ext cx="8001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6688" indent="-166688" algn="ctr"/>
              <a:r>
                <a:rPr lang="en-US" sz="1200" b="1" dirty="0" smtClean="0"/>
                <a:t>Uniform</a:t>
              </a:r>
              <a:endParaRPr lang="en-US" sz="1200" b="1" dirty="0"/>
            </a:p>
          </p:txBody>
        </p:sp>
        <p:cxnSp>
          <p:nvCxnSpPr>
            <p:cNvPr id="30" name="Straight Arrow Connector 29"/>
            <p:cNvCxnSpPr>
              <a:endCxn id="56" idx="0"/>
            </p:cNvCxnSpPr>
            <p:nvPr/>
          </p:nvCxnSpPr>
          <p:spPr>
            <a:xfrm flipV="1">
              <a:off x="4762502" y="4452937"/>
              <a:ext cx="552448" cy="42386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171" y="1739150"/>
            <a:ext cx="3923620" cy="38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1314350">
            <a:off x="7521948" y="3629341"/>
            <a:ext cx="788426" cy="718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386443" y="1779816"/>
            <a:ext cx="4158257" cy="3554184"/>
            <a:chOff x="0" y="1975759"/>
            <a:chExt cx="4158257" cy="3554184"/>
          </a:xfrm>
        </p:grpSpPr>
        <p:pic>
          <p:nvPicPr>
            <p:cNvPr id="2396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73729"/>
              <a:ext cx="4158257" cy="34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1975759"/>
              <a:ext cx="832757" cy="767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80315" y="5497287"/>
            <a:ext cx="192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weight 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319753" y="3265908"/>
            <a:ext cx="3244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NRMSE(size(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))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5810250" y="3435350"/>
            <a:ext cx="31877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3724276" y="3435350"/>
            <a:ext cx="31877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5422900" y="1803400"/>
            <a:ext cx="2108200" cy="2882900"/>
          </a:xfrm>
          <a:custGeom>
            <a:avLst/>
            <a:gdLst>
              <a:gd name="connsiteX0" fmla="*/ 0 w 2108200"/>
              <a:gd name="connsiteY0" fmla="*/ 0 h 2882900"/>
              <a:gd name="connsiteX1" fmla="*/ 774700 w 2108200"/>
              <a:gd name="connsiteY1" fmla="*/ 2235200 h 2882900"/>
              <a:gd name="connsiteX2" fmla="*/ 2108200 w 2108200"/>
              <a:gd name="connsiteY2" fmla="*/ 2882900 h 288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2882900">
                <a:moveTo>
                  <a:pt x="0" y="0"/>
                </a:moveTo>
                <a:cubicBezTo>
                  <a:pt x="211666" y="877358"/>
                  <a:pt x="423333" y="1754717"/>
                  <a:pt x="774700" y="2235200"/>
                </a:cubicBezTo>
                <a:cubicBezTo>
                  <a:pt x="1126067" y="2715683"/>
                  <a:pt x="1617133" y="2799291"/>
                  <a:pt x="2108200" y="288290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grpSp>
        <p:nvGrpSpPr>
          <p:cNvPr id="19" name="Group 61"/>
          <p:cNvGrpSpPr/>
          <p:nvPr/>
        </p:nvGrpSpPr>
        <p:grpSpPr>
          <a:xfrm>
            <a:off x="6692899" y="5067300"/>
            <a:ext cx="2018861" cy="1193800"/>
            <a:chOff x="6692899" y="5067300"/>
            <a:chExt cx="2018861" cy="1193800"/>
          </a:xfrm>
        </p:grpSpPr>
        <p:sp>
          <p:nvSpPr>
            <p:cNvPr id="20" name="Rounded Rectangle 19"/>
            <p:cNvSpPr/>
            <p:nvPr/>
          </p:nvSpPr>
          <p:spPr>
            <a:xfrm>
              <a:off x="6832600" y="5951052"/>
              <a:ext cx="1839309" cy="310048"/>
            </a:xfrm>
            <a:prstGeom prst="roundRect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/>
            </a:p>
          </p:txBody>
        </p:sp>
        <p:sp>
          <p:nvSpPr>
            <p:cNvPr id="21" name="TextBox 64"/>
            <p:cNvSpPr txBox="1">
              <a:spLocks noChangeArrowheads="1"/>
            </p:cNvSpPr>
            <p:nvPr/>
          </p:nvSpPr>
          <p:spPr bwMode="auto">
            <a:xfrm>
              <a:off x="6692899" y="5962497"/>
              <a:ext cx="20188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6688" indent="-166688" algn="ctr"/>
              <a:r>
                <a:rPr lang="en-US" sz="1200" dirty="0" smtClean="0"/>
                <a:t>Optimal under  WIS</a:t>
              </a:r>
              <a:endParaRPr lang="en-US" sz="12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6200000" flipV="1">
              <a:off x="7161702" y="5309698"/>
              <a:ext cx="871052" cy="38625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55600" y="599817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larger the sample size </a:t>
            </a:r>
            <a:r>
              <a:rPr lang="en-US" i="1" dirty="0" smtClean="0"/>
              <a:t>n</a:t>
            </a:r>
            <a:r>
              <a:rPr lang="en-US" dirty="0" smtClean="0"/>
              <a:t>, the closer to WIS.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5904"/>
            <a:ext cx="8229600" cy="1143000"/>
          </a:xfrm>
        </p:spPr>
        <p:txBody>
          <a:bodyPr/>
          <a:lstStyle/>
          <a:p>
            <a:r>
              <a:rPr lang="en-US" dirty="0" smtClean="0"/>
              <a:t>Evaluation on Facebook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9800"/>
          </a:xfrm>
        </p:spPr>
        <p:txBody>
          <a:bodyPr/>
          <a:lstStyle/>
          <a:p>
            <a:pPr eaLnBrk="1" hangingPunct="1"/>
            <a:r>
              <a:rPr lang="en-US" dirty="0" smtClean="0"/>
              <a:t>Colleges in Facebook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75895" y="1302999"/>
            <a:ext cx="8450317" cy="4701820"/>
            <a:chOff x="275895" y="1539489"/>
            <a:chExt cx="8450317" cy="4701820"/>
          </a:xfrm>
        </p:grpSpPr>
        <p:pic>
          <p:nvPicPr>
            <p:cNvPr id="1925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5895" y="1539489"/>
              <a:ext cx="8450317" cy="470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7553867" y="1810199"/>
              <a:ext cx="896151" cy="6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 rot="330883">
              <a:off x="4185578" y="3038043"/>
              <a:ext cx="3353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versions of S-WRW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 rot="870065">
              <a:off x="4229107" y="4425544"/>
              <a:ext cx="3353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Random Walk (RW)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631967" y="2814569"/>
            <a:ext cx="6771516" cy="2219543"/>
            <a:chOff x="1631967" y="2814569"/>
            <a:chExt cx="6771516" cy="22195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631967" y="2814569"/>
              <a:ext cx="6771516" cy="641512"/>
            </a:xfrm>
            <a:prstGeom prst="line">
              <a:avLst/>
            </a:prstGeom>
            <a:ln w="257175">
              <a:solidFill>
                <a:schemeClr val="accent1">
                  <a:alpha val="57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15752" y="3465974"/>
              <a:ext cx="6150369" cy="1568138"/>
            </a:xfrm>
            <a:prstGeom prst="line">
              <a:avLst/>
            </a:prstGeom>
            <a:ln w="257175">
              <a:solidFill>
                <a:schemeClr val="accent1">
                  <a:alpha val="57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2095294" y="1694793"/>
            <a:ext cx="2311169" cy="2128338"/>
            <a:chOff x="2095294" y="1694793"/>
            <a:chExt cx="2311169" cy="2128338"/>
          </a:xfrm>
        </p:grpSpPr>
        <p:sp>
          <p:nvSpPr>
            <p:cNvPr id="60" name="Up-Down Arrow 59"/>
            <p:cNvSpPr/>
            <p:nvPr/>
          </p:nvSpPr>
          <p:spPr>
            <a:xfrm>
              <a:off x="3444767" y="3184627"/>
              <a:ext cx="457200" cy="638504"/>
            </a:xfrm>
            <a:prstGeom prst="upDown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2126966" y="1694793"/>
              <a:ext cx="2247968" cy="833351"/>
            </a:xfrm>
            <a:prstGeom prst="roundRect">
              <a:avLst/>
            </a:prstGeom>
            <a:ln w="317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/>
            </a:p>
          </p:txBody>
        </p:sp>
        <p:sp>
          <p:nvSpPr>
            <p:cNvPr id="64" name="TextBox 64"/>
            <p:cNvSpPr txBox="1">
              <a:spLocks noChangeArrowheads="1"/>
            </p:cNvSpPr>
            <p:nvPr/>
          </p:nvSpPr>
          <p:spPr bwMode="auto">
            <a:xfrm>
              <a:off x="2095294" y="1706235"/>
              <a:ext cx="231116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/>
                <a:t>Samples in colleges: </a:t>
              </a:r>
            </a:p>
            <a:p>
              <a:pPr algn="ctr"/>
              <a:r>
                <a:rPr lang="en-US" sz="1200" dirty="0" smtClean="0"/>
                <a:t>86% of S-WRW, 9% of RW. This is because S-WRW avoids irrelevant categories.</a:t>
              </a:r>
            </a:p>
          </p:txBody>
        </p:sp>
        <p:cxnSp>
          <p:nvCxnSpPr>
            <p:cNvPr id="65" name="Curved Connector 64"/>
            <p:cNvCxnSpPr>
              <a:stCxn id="63" idx="2"/>
              <a:endCxn id="60" idx="2"/>
            </p:cNvCxnSpPr>
            <p:nvPr/>
          </p:nvCxnSpPr>
          <p:spPr>
            <a:xfrm rot="16200000" flipH="1">
              <a:off x="2917141" y="2861952"/>
              <a:ext cx="975735" cy="308117"/>
            </a:xfrm>
            <a:prstGeom prst="curvedConnector2">
              <a:avLst/>
            </a:prstGeom>
            <a:ln w="317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5880535" y="1742091"/>
            <a:ext cx="2349062" cy="3082151"/>
            <a:chOff x="5880535" y="1742091"/>
            <a:chExt cx="2349062" cy="3082151"/>
          </a:xfrm>
        </p:grpSpPr>
        <p:sp>
          <p:nvSpPr>
            <p:cNvPr id="61" name="Up-Down Arrow 60"/>
            <p:cNvSpPr/>
            <p:nvPr/>
          </p:nvSpPr>
          <p:spPr>
            <a:xfrm>
              <a:off x="7425559" y="3523594"/>
              <a:ext cx="457200" cy="1300648"/>
            </a:xfrm>
            <a:prstGeom prst="upDown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934332" y="1742091"/>
              <a:ext cx="2247968" cy="683568"/>
            </a:xfrm>
            <a:prstGeom prst="roundRect">
              <a:avLst/>
            </a:prstGeom>
            <a:ln w="317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/>
            </a:p>
          </p:txBody>
        </p:sp>
        <p:cxnSp>
          <p:nvCxnSpPr>
            <p:cNvPr id="71" name="Curved Connector 64"/>
            <p:cNvCxnSpPr>
              <a:stCxn id="70" idx="2"/>
              <a:endCxn id="61" idx="2"/>
            </p:cNvCxnSpPr>
            <p:nvPr/>
          </p:nvCxnSpPr>
          <p:spPr>
            <a:xfrm rot="16200000" flipH="1">
              <a:off x="6424958" y="3059016"/>
              <a:ext cx="1748259" cy="481543"/>
            </a:xfrm>
            <a:prstGeom prst="curvedConnector2">
              <a:avLst/>
            </a:prstGeom>
            <a:ln w="317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64"/>
            <p:cNvSpPr txBox="1">
              <a:spLocks noChangeArrowheads="1"/>
            </p:cNvSpPr>
            <p:nvPr/>
          </p:nvSpPr>
          <p:spPr bwMode="auto">
            <a:xfrm>
              <a:off x="5880535" y="1753533"/>
              <a:ext cx="23490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/>
                <a:t>The difference is larger (100x) for small colleges. This is due to S-WRW’s stratification.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612252" y="5115904"/>
            <a:ext cx="2389857" cy="1411014"/>
            <a:chOff x="6612252" y="5115904"/>
            <a:chExt cx="2389857" cy="1411014"/>
          </a:xfrm>
        </p:grpSpPr>
        <p:cxnSp>
          <p:nvCxnSpPr>
            <p:cNvPr id="74" name="Curved Connector 64"/>
            <p:cNvCxnSpPr/>
            <p:nvPr/>
          </p:nvCxnSpPr>
          <p:spPr>
            <a:xfrm rot="16200000" flipV="1">
              <a:off x="8170476" y="5561283"/>
              <a:ext cx="898641" cy="7884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>
            <a:xfrm>
              <a:off x="6612252" y="6014552"/>
              <a:ext cx="2389857" cy="512366"/>
            </a:xfrm>
            <a:prstGeom prst="roundRect">
              <a:avLst/>
            </a:prstGeom>
            <a:ln w="317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/>
            </a:p>
          </p:txBody>
        </p:sp>
        <p:sp>
          <p:nvSpPr>
            <p:cNvPr id="78" name="TextBox 64"/>
            <p:cNvSpPr txBox="1">
              <a:spLocks noChangeArrowheads="1"/>
            </p:cNvSpPr>
            <p:nvPr/>
          </p:nvSpPr>
          <p:spPr bwMode="auto">
            <a:xfrm>
              <a:off x="6629399" y="6025997"/>
              <a:ext cx="23490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6688" indent="-166688" algn="just"/>
              <a:r>
                <a:rPr lang="en-US" sz="1200" dirty="0" smtClean="0"/>
                <a:t>RW discovered 5’325 colleges. S-WRW: 8’815 (not shown)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9054"/>
            <a:ext cx="2133600" cy="365125"/>
          </a:xfrm>
          <a:noFill/>
        </p:spPr>
        <p:txBody>
          <a:bodyPr/>
          <a:lstStyle/>
          <a:p>
            <a:fld id="{D3135D2A-4EC0-4199-8477-71DA40E64189}" type="slidenum">
              <a:rPr lang="fr-CH" smtClean="0"/>
              <a:pPr/>
              <a:t>35</a:t>
            </a:fld>
            <a:endParaRPr lang="fr-CH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9800"/>
          </a:xfrm>
        </p:spPr>
        <p:txBody>
          <a:bodyPr/>
          <a:lstStyle/>
          <a:p>
            <a:pPr eaLnBrk="1" hangingPunct="1"/>
            <a:r>
              <a:rPr lang="en-US" dirty="0" smtClean="0"/>
              <a:t>College size estimation</a:t>
            </a: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0" y="5389506"/>
            <a:ext cx="91439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 algn="ctr"/>
            <a:r>
              <a:rPr lang="en-US" sz="2200" dirty="0" smtClean="0"/>
              <a:t>RW </a:t>
            </a:r>
            <a:r>
              <a:rPr lang="en-US" sz="2200" dirty="0"/>
              <a:t>needs </a:t>
            </a:r>
            <a:r>
              <a:rPr lang="en-US" sz="2200" dirty="0" smtClean="0"/>
              <a:t>about 14 times </a:t>
            </a:r>
            <a:r>
              <a:rPr lang="en-US" sz="2200" dirty="0"/>
              <a:t>more samples to achieve the same </a:t>
            </a:r>
            <a:r>
              <a:rPr lang="en-US" sz="2200" dirty="0" smtClean="0"/>
              <a:t>error!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04745" y="915462"/>
            <a:ext cx="4543425" cy="4371975"/>
            <a:chOff x="2272983" y="1270307"/>
            <a:chExt cx="4543425" cy="4371975"/>
          </a:xfrm>
        </p:grpSpPr>
        <p:pic>
          <p:nvPicPr>
            <p:cNvPr id="23040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2983" y="1270307"/>
              <a:ext cx="4543425" cy="437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4940490" y="1460310"/>
              <a:ext cx="1719617" cy="955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25240" y="4641377"/>
              <a:ext cx="688975" cy="39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991" name="TextBox 9"/>
          <p:cNvSpPr txBox="1">
            <a:spLocks noChangeArrowheads="1"/>
          </p:cNvSpPr>
          <p:nvPr/>
        </p:nvSpPr>
        <p:spPr bwMode="auto">
          <a:xfrm rot="1519989">
            <a:off x="4021873" y="3593504"/>
            <a:ext cx="25955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versions of S-WRW</a:t>
            </a:r>
          </a:p>
        </p:txBody>
      </p:sp>
      <p:sp>
        <p:nvSpPr>
          <p:cNvPr id="41992" name="TextBox 10"/>
          <p:cNvSpPr txBox="1">
            <a:spLocks noChangeArrowheads="1"/>
          </p:cNvSpPr>
          <p:nvPr/>
        </p:nvSpPr>
        <p:spPr bwMode="auto">
          <a:xfrm rot="1648592">
            <a:off x="4308500" y="2129877"/>
            <a:ext cx="2595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Random Walk (RW)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753135" y="2764239"/>
            <a:ext cx="2524838" cy="276225"/>
            <a:chOff x="3753135" y="2928015"/>
            <a:chExt cx="2524838" cy="276225"/>
          </a:xfrm>
        </p:grpSpPr>
        <p:cxnSp>
          <p:nvCxnSpPr>
            <p:cNvPr id="16" name="Straight Connector 15"/>
            <p:cNvCxnSpPr/>
            <p:nvPr/>
          </p:nvCxnSpPr>
          <p:spPr>
            <a:xfrm rot="10800000">
              <a:off x="3753135" y="3156615"/>
              <a:ext cx="2524838" cy="0"/>
            </a:xfrm>
            <a:prstGeom prst="line">
              <a:avLst/>
            </a:prstGeom>
            <a:ln w="34925">
              <a:solidFill>
                <a:schemeClr val="tx1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95" name="TextBox 16"/>
            <p:cNvSpPr txBox="1">
              <a:spLocks noChangeArrowheads="1"/>
            </p:cNvSpPr>
            <p:nvPr/>
          </p:nvSpPr>
          <p:spPr bwMode="auto">
            <a:xfrm>
              <a:off x="4321598" y="2928015"/>
              <a:ext cx="11938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13-15 times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74199" y="5758000"/>
            <a:ext cx="3753151" cy="1086352"/>
            <a:chOff x="1774199" y="5785296"/>
            <a:chExt cx="3753151" cy="1086352"/>
          </a:xfrm>
        </p:grpSpPr>
        <p:grpSp>
          <p:nvGrpSpPr>
            <p:cNvPr id="25" name="Group 24"/>
            <p:cNvGrpSpPr/>
            <p:nvPr/>
          </p:nvGrpSpPr>
          <p:grpSpPr>
            <a:xfrm>
              <a:off x="2169986" y="6159327"/>
              <a:ext cx="3357364" cy="712321"/>
              <a:chOff x="1078168" y="6005015"/>
              <a:chExt cx="3357364" cy="712321"/>
            </a:xfrm>
          </p:grpSpPr>
          <p:sp>
            <p:nvSpPr>
              <p:cNvPr id="18" name="TextBox 5"/>
              <p:cNvSpPr txBox="1">
                <a:spLocks noChangeArrowheads="1"/>
              </p:cNvSpPr>
              <p:nvPr/>
            </p:nvSpPr>
            <p:spPr bwMode="auto">
              <a:xfrm>
                <a:off x="1078168" y="6194116"/>
                <a:ext cx="154219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66688" indent="-166688" algn="ctr"/>
                <a:r>
                  <a:rPr lang="en-US" sz="1400" dirty="0" smtClean="0"/>
                  <a:t>   irrelevant categories </a:t>
                </a:r>
                <a:endParaRPr lang="en-US" sz="1400" dirty="0"/>
              </a:p>
            </p:txBody>
          </p:sp>
          <p:sp>
            <p:nvSpPr>
              <p:cNvPr id="19" name="TextBox 5"/>
              <p:cNvSpPr txBox="1">
                <a:spLocks noChangeArrowheads="1"/>
              </p:cNvSpPr>
              <p:nvPr/>
            </p:nvSpPr>
            <p:spPr bwMode="auto">
              <a:xfrm>
                <a:off x="3043458" y="6344242"/>
                <a:ext cx="139207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66688" indent="-166688" algn="ctr"/>
                <a:r>
                  <a:rPr lang="en-US" sz="1400" dirty="0" smtClean="0"/>
                  <a:t>stratification</a:t>
                </a:r>
                <a:endParaRPr lang="en-US" sz="1400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rot="5400000" flipH="1" flipV="1">
                <a:off x="2010615" y="6021090"/>
                <a:ext cx="257341" cy="225192"/>
              </a:xfrm>
              <a:prstGeom prst="straightConnector1">
                <a:avLst/>
              </a:prstGeom>
              <a:ln w="1905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16200000" flipV="1">
                <a:off x="3261823" y="6073254"/>
                <a:ext cx="327546" cy="218364"/>
              </a:xfrm>
              <a:prstGeom prst="straightConnector1">
                <a:avLst/>
              </a:prstGeom>
              <a:ln w="1905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5"/>
            <p:cNvSpPr txBox="1">
              <a:spLocks noChangeArrowheads="1"/>
            </p:cNvSpPr>
            <p:nvPr/>
          </p:nvSpPr>
          <p:spPr bwMode="auto">
            <a:xfrm>
              <a:off x="1774199" y="5785296"/>
              <a:ext cx="350747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6688" indent="-166688" algn="ctr"/>
              <a:r>
                <a:rPr lang="en-US" sz="2200" dirty="0" smtClean="0"/>
                <a:t>14  ~=  9   x  1.5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55" y="5104962"/>
            <a:ext cx="8229600" cy="1143000"/>
          </a:xfrm>
        </p:spPr>
        <p:txBody>
          <a:bodyPr/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5080172" y="1434437"/>
            <a:ext cx="2615181" cy="1557692"/>
            <a:chOff x="6349308" y="4437768"/>
            <a:chExt cx="2615181" cy="1557692"/>
          </a:xfrm>
        </p:grpSpPr>
        <p:cxnSp>
          <p:nvCxnSpPr>
            <p:cNvPr id="4" name="Straight Connector 3"/>
            <p:cNvCxnSpPr>
              <a:stCxn id="12" idx="4"/>
              <a:endCxn id="10" idx="0"/>
            </p:cNvCxnSpPr>
            <p:nvPr/>
          </p:nvCxnSpPr>
          <p:spPr bwMode="auto">
            <a:xfrm rot="16200000" flipH="1">
              <a:off x="8525867" y="4832407"/>
              <a:ext cx="399837" cy="13660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14" idx="6"/>
              <a:endCxn id="12" idx="2"/>
            </p:cNvCxnSpPr>
            <p:nvPr/>
          </p:nvCxnSpPr>
          <p:spPr bwMode="auto">
            <a:xfrm>
              <a:off x="7930632" y="4528424"/>
              <a:ext cx="638409" cy="84033"/>
            </a:xfrm>
            <a:prstGeom prst="line">
              <a:avLst/>
            </a:prstGeom>
            <a:ln w="889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0" idx="3"/>
              <a:endCxn id="20" idx="7"/>
            </p:cNvCxnSpPr>
            <p:nvPr/>
          </p:nvCxnSpPr>
          <p:spPr bwMode="auto">
            <a:xfrm rot="5400000">
              <a:off x="8463791" y="5200524"/>
              <a:ext cx="216857" cy="318659"/>
            </a:xfrm>
            <a:prstGeom prst="line">
              <a:avLst/>
            </a:prstGeom>
            <a:ln w="889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57"/>
            <p:cNvSpPr>
              <a:spLocks noChangeArrowheads="1"/>
            </p:cNvSpPr>
            <p:nvPr/>
          </p:nvSpPr>
          <p:spPr bwMode="auto">
            <a:xfrm>
              <a:off x="6935243" y="5723464"/>
              <a:ext cx="84436" cy="843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" name="Oval 57"/>
            <p:cNvSpPr>
              <a:spLocks noChangeArrowheads="1"/>
            </p:cNvSpPr>
            <p:nvPr/>
          </p:nvSpPr>
          <p:spPr bwMode="auto">
            <a:xfrm>
              <a:off x="6406849" y="4967623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" name="Oval 57"/>
            <p:cNvSpPr>
              <a:spLocks noChangeArrowheads="1"/>
            </p:cNvSpPr>
            <p:nvPr/>
          </p:nvSpPr>
          <p:spPr bwMode="auto">
            <a:xfrm>
              <a:off x="7000428" y="5241486"/>
              <a:ext cx="91714" cy="916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Oval 57"/>
            <p:cNvSpPr>
              <a:spLocks noChangeArrowheads="1"/>
            </p:cNvSpPr>
            <p:nvPr/>
          </p:nvSpPr>
          <p:spPr bwMode="auto">
            <a:xfrm>
              <a:off x="8705645" y="510062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auto">
            <a:xfrm>
              <a:off x="7947817" y="5813898"/>
              <a:ext cx="91714" cy="916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Oval 57"/>
            <p:cNvSpPr>
              <a:spLocks noChangeArrowheads="1"/>
            </p:cNvSpPr>
            <p:nvPr/>
          </p:nvSpPr>
          <p:spPr bwMode="auto">
            <a:xfrm>
              <a:off x="8569042" y="452412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Oval 57"/>
            <p:cNvSpPr>
              <a:spLocks noChangeArrowheads="1"/>
            </p:cNvSpPr>
            <p:nvPr/>
          </p:nvSpPr>
          <p:spPr bwMode="auto">
            <a:xfrm>
              <a:off x="6349308" y="545181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7767786" y="444709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Oval 57"/>
            <p:cNvSpPr>
              <a:spLocks noChangeArrowheads="1"/>
            </p:cNvSpPr>
            <p:nvPr/>
          </p:nvSpPr>
          <p:spPr bwMode="auto">
            <a:xfrm>
              <a:off x="6977242" y="4582112"/>
              <a:ext cx="91714" cy="916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6" name="Group 464"/>
            <p:cNvGrpSpPr/>
            <p:nvPr/>
          </p:nvGrpSpPr>
          <p:grpSpPr>
            <a:xfrm>
              <a:off x="6977461" y="4660299"/>
              <a:ext cx="1235102" cy="1063165"/>
              <a:chOff x="6974754" y="4660299"/>
              <a:chExt cx="1235102" cy="1063165"/>
            </a:xfrm>
          </p:grpSpPr>
          <p:cxnSp>
            <p:nvCxnSpPr>
              <p:cNvPr id="41" name="Straight Connector 40"/>
              <p:cNvCxnSpPr>
                <a:stCxn id="9" idx="7"/>
                <a:endCxn id="22" idx="3"/>
              </p:cNvCxnSpPr>
              <p:nvPr/>
            </p:nvCxnSpPr>
            <p:spPr bwMode="auto">
              <a:xfrm rot="5400000" flipH="1" flipV="1">
                <a:off x="7167415" y="4948866"/>
                <a:ext cx="214624" cy="39744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9" idx="4"/>
                <a:endCxn id="7" idx="0"/>
              </p:cNvCxnSpPr>
              <p:nvPr/>
            </p:nvCxnSpPr>
            <p:spPr bwMode="auto">
              <a:xfrm rot="5400000">
                <a:off x="6813978" y="5493864"/>
                <a:ext cx="390376" cy="6882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5" idx="5"/>
                <a:endCxn id="22" idx="1"/>
              </p:cNvCxnSpPr>
              <p:nvPr/>
            </p:nvCxnSpPr>
            <p:spPr bwMode="auto">
              <a:xfrm rot="16200000" flipH="1">
                <a:off x="7102962" y="4610155"/>
                <a:ext cx="320344" cy="42063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15" idx="4"/>
                <a:endCxn id="9" idx="0"/>
              </p:cNvCxnSpPr>
              <p:nvPr/>
            </p:nvCxnSpPr>
            <p:spPr bwMode="auto">
              <a:xfrm rot="16200000" flipH="1">
                <a:off x="6748099" y="4946007"/>
                <a:ext cx="567772" cy="2318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2" idx="6"/>
                <a:endCxn id="18" idx="2"/>
              </p:cNvCxnSpPr>
              <p:nvPr/>
            </p:nvCxnSpPr>
            <p:spPr bwMode="auto">
              <a:xfrm flipV="1">
                <a:off x="7545521" y="4958294"/>
                <a:ext cx="651970" cy="521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18" idx="3"/>
                <a:endCxn id="21" idx="7"/>
              </p:cNvCxnSpPr>
              <p:nvPr/>
            </p:nvCxnSpPr>
            <p:spPr bwMode="auto">
              <a:xfrm rot="5400000">
                <a:off x="7857256" y="4993101"/>
                <a:ext cx="357590" cy="34761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63"/>
            <p:cNvGrpSpPr/>
            <p:nvPr/>
          </p:nvGrpSpPr>
          <p:grpSpPr>
            <a:xfrm>
              <a:off x="6437750" y="4528424"/>
              <a:ext cx="1917567" cy="1385711"/>
              <a:chOff x="6435043" y="4528424"/>
              <a:chExt cx="1917567" cy="1385711"/>
            </a:xfrm>
          </p:grpSpPr>
          <p:cxnSp>
            <p:nvCxnSpPr>
              <p:cNvPr id="27" name="Straight Connector 26"/>
              <p:cNvCxnSpPr>
                <a:stCxn id="20" idx="0"/>
                <a:endCxn id="18" idx="4"/>
              </p:cNvCxnSpPr>
              <p:nvPr/>
            </p:nvCxnSpPr>
            <p:spPr bwMode="auto">
              <a:xfrm rot="16200000" flipV="1">
                <a:off x="8074159" y="5166012"/>
                <a:ext cx="444001" cy="1129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2" idx="7"/>
                <a:endCxn id="14" idx="3"/>
              </p:cNvCxnSpPr>
              <p:nvPr/>
            </p:nvCxnSpPr>
            <p:spPr bwMode="auto">
              <a:xfrm rot="5400000" flipH="1" flipV="1">
                <a:off x="7463684" y="4655401"/>
                <a:ext cx="394714" cy="25577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0" idx="3"/>
                <a:endCxn id="11" idx="7"/>
              </p:cNvCxnSpPr>
              <p:nvPr/>
            </p:nvCxnSpPr>
            <p:spPr bwMode="auto">
              <a:xfrm rot="5400000">
                <a:off x="8037204" y="5569483"/>
                <a:ext cx="244020" cy="27164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8" idx="5"/>
                <a:endCxn id="9" idx="2"/>
              </p:cNvCxnSpPr>
              <p:nvPr/>
            </p:nvCxnSpPr>
            <p:spPr bwMode="auto">
              <a:xfrm rot="16200000" flipH="1">
                <a:off x="6680014" y="4969579"/>
                <a:ext cx="180833" cy="45458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8" idx="4"/>
                <a:endCxn id="13" idx="0"/>
              </p:cNvCxnSpPr>
              <p:nvPr/>
            </p:nvCxnSpPr>
            <p:spPr bwMode="auto">
              <a:xfrm rot="5400000">
                <a:off x="6299533" y="5265784"/>
                <a:ext cx="321544" cy="505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3" idx="5"/>
                <a:endCxn id="7" idx="2"/>
              </p:cNvCxnSpPr>
              <p:nvPr/>
            </p:nvCxnSpPr>
            <p:spPr bwMode="auto">
              <a:xfrm rot="16200000" flipH="1">
                <a:off x="6633550" y="5466644"/>
                <a:ext cx="163017" cy="4349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7" idx="5"/>
                <a:endCxn id="19" idx="2"/>
              </p:cNvCxnSpPr>
              <p:nvPr/>
            </p:nvCxnSpPr>
            <p:spPr bwMode="auto">
              <a:xfrm rot="16200000" flipH="1">
                <a:off x="7130073" y="5669981"/>
                <a:ext cx="118687" cy="36961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9" idx="6"/>
                <a:endCxn id="11" idx="2"/>
              </p:cNvCxnSpPr>
              <p:nvPr/>
            </p:nvCxnSpPr>
            <p:spPr bwMode="auto">
              <a:xfrm flipV="1">
                <a:off x="7537072" y="5859699"/>
                <a:ext cx="408038" cy="544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5" idx="6"/>
                <a:endCxn id="14" idx="2"/>
              </p:cNvCxnSpPr>
              <p:nvPr/>
            </p:nvCxnSpPr>
            <p:spPr bwMode="auto">
              <a:xfrm flipV="1">
                <a:off x="7066249" y="4528424"/>
                <a:ext cx="698830" cy="994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8" idx="7"/>
                <a:endCxn id="15" idx="3"/>
              </p:cNvCxnSpPr>
              <p:nvPr/>
            </p:nvCxnSpPr>
            <p:spPr bwMode="auto">
              <a:xfrm rot="5400000" flipH="1" flipV="1">
                <a:off x="6599981" y="4603458"/>
                <a:ext cx="331144" cy="4448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4" idx="5"/>
                <a:endCxn id="18" idx="1"/>
              </p:cNvCxnSpPr>
              <p:nvPr/>
            </p:nvCxnSpPr>
            <p:spPr bwMode="auto">
              <a:xfrm rot="16200000" flipH="1">
                <a:off x="7885692" y="4604313"/>
                <a:ext cx="342548" cy="30577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1" idx="3"/>
                <a:endCxn id="19" idx="7"/>
              </p:cNvCxnSpPr>
              <p:nvPr/>
            </p:nvCxnSpPr>
            <p:spPr bwMode="auto">
              <a:xfrm rot="5400000">
                <a:off x="7432197" y="5551653"/>
                <a:ext cx="386002" cy="2239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2" idx="5"/>
                <a:endCxn id="21" idx="1"/>
              </p:cNvCxnSpPr>
              <p:nvPr/>
            </p:nvCxnSpPr>
            <p:spPr bwMode="auto">
              <a:xfrm rot="16200000" flipH="1">
                <a:off x="7482451" y="5090981"/>
                <a:ext cx="305424" cy="2040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1" idx="6"/>
                <a:endCxn id="20" idx="2"/>
              </p:cNvCxnSpPr>
              <p:nvPr/>
            </p:nvCxnSpPr>
            <p:spPr bwMode="auto">
              <a:xfrm>
                <a:off x="7888150" y="5408164"/>
                <a:ext cx="383035" cy="1176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57"/>
            <p:cNvSpPr>
              <a:spLocks noChangeArrowheads="1"/>
            </p:cNvSpPr>
            <p:nvPr/>
          </p:nvSpPr>
          <p:spPr bwMode="auto">
            <a:xfrm>
              <a:off x="8200198" y="4916127"/>
              <a:ext cx="84436" cy="843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" name="Oval 57"/>
            <p:cNvSpPr>
              <a:spLocks noChangeArrowheads="1"/>
            </p:cNvSpPr>
            <p:nvPr/>
          </p:nvSpPr>
          <p:spPr bwMode="auto">
            <a:xfrm>
              <a:off x="7376933" y="583280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" name="Oval 57"/>
            <p:cNvSpPr>
              <a:spLocks noChangeArrowheads="1"/>
            </p:cNvSpPr>
            <p:nvPr/>
          </p:nvSpPr>
          <p:spPr bwMode="auto">
            <a:xfrm>
              <a:off x="8273893" y="544446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Oval 57"/>
            <p:cNvSpPr>
              <a:spLocks noChangeArrowheads="1"/>
            </p:cNvSpPr>
            <p:nvPr/>
          </p:nvSpPr>
          <p:spPr bwMode="auto">
            <a:xfrm>
              <a:off x="7713974" y="531982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Oval 57"/>
            <p:cNvSpPr>
              <a:spLocks noChangeArrowheads="1"/>
            </p:cNvSpPr>
            <p:nvPr/>
          </p:nvSpPr>
          <p:spPr bwMode="auto">
            <a:xfrm>
              <a:off x="7463792" y="4968293"/>
              <a:ext cx="84436" cy="843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24" name="Group 286"/>
            <p:cNvGrpSpPr/>
            <p:nvPr/>
          </p:nvGrpSpPr>
          <p:grpSpPr>
            <a:xfrm>
              <a:off x="8464390" y="4437768"/>
              <a:ext cx="500099" cy="939567"/>
              <a:chOff x="7219736" y="1448909"/>
              <a:chExt cx="500099" cy="939567"/>
            </a:xfrm>
          </p:grpSpPr>
          <p:sp>
            <p:nvSpPr>
              <p:cNvPr id="25" name="Oval 57"/>
              <p:cNvSpPr>
                <a:spLocks noChangeArrowheads="1"/>
              </p:cNvSpPr>
              <p:nvPr/>
            </p:nvSpPr>
            <p:spPr bwMode="auto">
              <a:xfrm>
                <a:off x="7356339" y="2025416"/>
                <a:ext cx="363496" cy="36306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" name="Oval 57"/>
              <p:cNvSpPr>
                <a:spLocks noChangeArrowheads="1"/>
              </p:cNvSpPr>
              <p:nvPr/>
            </p:nvSpPr>
            <p:spPr bwMode="auto">
              <a:xfrm>
                <a:off x="7219736" y="1448909"/>
                <a:ext cx="363496" cy="36306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cxnSp>
        <p:nvCxnSpPr>
          <p:cNvPr id="47" name="Straight Connector 46"/>
          <p:cNvCxnSpPr>
            <a:stCxn id="82" idx="0"/>
            <a:endCxn id="80" idx="4"/>
          </p:cNvCxnSpPr>
          <p:nvPr/>
        </p:nvCxnSpPr>
        <p:spPr bwMode="auto">
          <a:xfrm rot="16200000" flipV="1">
            <a:off x="2804149" y="2182259"/>
            <a:ext cx="404844" cy="11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4" idx="7"/>
            <a:endCxn id="73" idx="3"/>
          </p:cNvCxnSpPr>
          <p:nvPr/>
        </p:nvCxnSpPr>
        <p:spPr bwMode="auto">
          <a:xfrm rot="5400000" flipH="1" flipV="1">
            <a:off x="2201802" y="1652085"/>
            <a:ext cx="367024" cy="228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71" idx="4"/>
            <a:endCxn id="69" idx="0"/>
          </p:cNvCxnSpPr>
          <p:nvPr/>
        </p:nvCxnSpPr>
        <p:spPr bwMode="auto">
          <a:xfrm rot="16200000" flipH="1">
            <a:off x="3233572" y="1829076"/>
            <a:ext cx="399837" cy="136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3" idx="6"/>
            <a:endCxn id="71" idx="2"/>
          </p:cNvCxnSpPr>
          <p:nvPr/>
        </p:nvCxnSpPr>
        <p:spPr bwMode="auto">
          <a:xfrm>
            <a:off x="2638337" y="1525093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9" idx="3"/>
            <a:endCxn id="82" idx="7"/>
          </p:cNvCxnSpPr>
          <p:nvPr/>
        </p:nvCxnSpPr>
        <p:spPr bwMode="auto">
          <a:xfrm rot="5400000">
            <a:off x="3171496" y="2197193"/>
            <a:ext cx="216857" cy="31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82" idx="3"/>
            <a:endCxn id="70" idx="7"/>
          </p:cNvCxnSpPr>
          <p:nvPr/>
        </p:nvCxnSpPr>
        <p:spPr bwMode="auto">
          <a:xfrm rot="5400000">
            <a:off x="2777710" y="2566169"/>
            <a:ext cx="213944" cy="24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68" idx="7"/>
            <a:endCxn id="84" idx="3"/>
          </p:cNvCxnSpPr>
          <p:nvPr/>
        </p:nvCxnSpPr>
        <p:spPr bwMode="auto">
          <a:xfrm rot="5400000" flipH="1" flipV="1">
            <a:off x="1907901" y="1973257"/>
            <a:ext cx="156862" cy="339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8" idx="4"/>
            <a:endCxn id="66" idx="0"/>
          </p:cNvCxnSpPr>
          <p:nvPr/>
        </p:nvCxnSpPr>
        <p:spPr bwMode="auto">
          <a:xfrm rot="5400000">
            <a:off x="1565237" y="2492221"/>
            <a:ext cx="308683" cy="68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7" idx="5"/>
            <a:endCxn id="68" idx="2"/>
          </p:cNvCxnSpPr>
          <p:nvPr/>
        </p:nvCxnSpPr>
        <p:spPr bwMode="auto">
          <a:xfrm rot="16200000" flipH="1">
            <a:off x="1369133" y="1987542"/>
            <a:ext cx="180835" cy="411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7" idx="4"/>
            <a:endCxn id="72" idx="0"/>
          </p:cNvCxnSpPr>
          <p:nvPr/>
        </p:nvCxnSpPr>
        <p:spPr bwMode="auto">
          <a:xfrm rot="5400000">
            <a:off x="1009945" y="2262453"/>
            <a:ext cx="321544" cy="5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2" idx="5"/>
            <a:endCxn id="66" idx="2"/>
          </p:cNvCxnSpPr>
          <p:nvPr/>
        </p:nvCxnSpPr>
        <p:spPr bwMode="auto">
          <a:xfrm rot="16200000" flipH="1">
            <a:off x="1324360" y="2482916"/>
            <a:ext cx="163015" cy="39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6" idx="5"/>
            <a:endCxn id="81" idx="2"/>
          </p:cNvCxnSpPr>
          <p:nvPr/>
        </p:nvCxnSpPr>
        <p:spPr bwMode="auto">
          <a:xfrm rot="16200000" flipH="1">
            <a:off x="1868190" y="2694355"/>
            <a:ext cx="90998" cy="34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81" idx="6"/>
            <a:endCxn id="70" idx="2"/>
          </p:cNvCxnSpPr>
          <p:nvPr/>
        </p:nvCxnSpPr>
        <p:spPr bwMode="auto">
          <a:xfrm flipV="1">
            <a:off x="2247484" y="2856369"/>
            <a:ext cx="365453" cy="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4" idx="6"/>
            <a:endCxn id="73" idx="2"/>
          </p:cNvCxnSpPr>
          <p:nvPr/>
        </p:nvCxnSpPr>
        <p:spPr bwMode="auto">
          <a:xfrm flipV="1">
            <a:off x="1819245" y="1525093"/>
            <a:ext cx="656247" cy="9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4" idx="5"/>
            <a:endCxn id="84" idx="1"/>
          </p:cNvCxnSpPr>
          <p:nvPr/>
        </p:nvCxnSpPr>
        <p:spPr bwMode="auto">
          <a:xfrm rot="16200000" flipH="1">
            <a:off x="1843452" y="1636934"/>
            <a:ext cx="262577" cy="36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7" idx="7"/>
            <a:endCxn id="74" idx="3"/>
          </p:cNvCxnSpPr>
          <p:nvPr/>
        </p:nvCxnSpPr>
        <p:spPr bwMode="auto">
          <a:xfrm rot="5400000" flipH="1" flipV="1">
            <a:off x="1310376" y="1630222"/>
            <a:ext cx="301067" cy="414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4" idx="4"/>
            <a:endCxn id="68" idx="0"/>
          </p:cNvCxnSpPr>
          <p:nvPr/>
        </p:nvCxnSpPr>
        <p:spPr bwMode="auto">
          <a:xfrm rot="16200000" flipH="1">
            <a:off x="1501045" y="1942676"/>
            <a:ext cx="482703" cy="23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73" idx="5"/>
            <a:endCxn id="80" idx="1"/>
          </p:cNvCxnSpPr>
          <p:nvPr/>
        </p:nvCxnSpPr>
        <p:spPr bwMode="auto">
          <a:xfrm rot="16200000" flipH="1">
            <a:off x="2596088" y="1600998"/>
            <a:ext cx="314858" cy="278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84" idx="6"/>
            <a:endCxn id="80" idx="2"/>
          </p:cNvCxnSpPr>
          <p:nvPr/>
        </p:nvCxnSpPr>
        <p:spPr bwMode="auto">
          <a:xfrm flipV="1">
            <a:off x="2295138" y="1954963"/>
            <a:ext cx="573559" cy="5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57"/>
          <p:cNvSpPr>
            <a:spLocks noChangeArrowheads="1"/>
          </p:cNvSpPr>
          <p:nvPr/>
        </p:nvSpPr>
        <p:spPr bwMode="auto">
          <a:xfrm>
            <a:off x="1603743" y="2680974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7" name="Oval 57"/>
          <p:cNvSpPr>
            <a:spLocks noChangeArrowheads="1"/>
          </p:cNvSpPr>
          <p:nvPr/>
        </p:nvSpPr>
        <p:spPr bwMode="auto">
          <a:xfrm>
            <a:off x="1114554" y="196429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8" name="Oval 57"/>
          <p:cNvSpPr>
            <a:spLocks noChangeArrowheads="1"/>
          </p:cNvSpPr>
          <p:nvPr/>
        </p:nvSpPr>
        <p:spPr bwMode="auto">
          <a:xfrm>
            <a:off x="1665548" y="219562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" name="Oval 57"/>
          <p:cNvSpPr>
            <a:spLocks noChangeArrowheads="1"/>
          </p:cNvSpPr>
          <p:nvPr/>
        </p:nvSpPr>
        <p:spPr bwMode="auto">
          <a:xfrm>
            <a:off x="3413350" y="2097297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0" name="Oval 57"/>
          <p:cNvSpPr>
            <a:spLocks noChangeArrowheads="1"/>
          </p:cNvSpPr>
          <p:nvPr/>
        </p:nvSpPr>
        <p:spPr bwMode="auto">
          <a:xfrm>
            <a:off x="2612937" y="2768033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" name="Oval 57"/>
          <p:cNvSpPr>
            <a:spLocks noChangeArrowheads="1"/>
          </p:cNvSpPr>
          <p:nvPr/>
        </p:nvSpPr>
        <p:spPr bwMode="auto">
          <a:xfrm>
            <a:off x="3276747" y="1520790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" name="Oval 57"/>
          <p:cNvSpPr>
            <a:spLocks noChangeArrowheads="1"/>
          </p:cNvSpPr>
          <p:nvPr/>
        </p:nvSpPr>
        <p:spPr bwMode="auto">
          <a:xfrm>
            <a:off x="1057013" y="2448486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" name="Oval 57"/>
          <p:cNvSpPr>
            <a:spLocks noChangeArrowheads="1"/>
          </p:cNvSpPr>
          <p:nvPr/>
        </p:nvSpPr>
        <p:spPr bwMode="auto">
          <a:xfrm>
            <a:off x="2475491" y="1443767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" name="Oval 57"/>
          <p:cNvSpPr>
            <a:spLocks noChangeArrowheads="1"/>
          </p:cNvSpPr>
          <p:nvPr/>
        </p:nvSpPr>
        <p:spPr bwMode="auto">
          <a:xfrm>
            <a:off x="1642362" y="1536247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75" name="Straight Connector 74"/>
          <p:cNvCxnSpPr>
            <a:stCxn id="83" idx="3"/>
            <a:endCxn id="81" idx="7"/>
          </p:cNvCxnSpPr>
          <p:nvPr/>
        </p:nvCxnSpPr>
        <p:spPr bwMode="auto">
          <a:xfrm rot="5400000">
            <a:off x="2142609" y="2548322"/>
            <a:ext cx="386002" cy="22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381"/>
          <p:cNvGrpSpPr/>
          <p:nvPr/>
        </p:nvGrpSpPr>
        <p:grpSpPr>
          <a:xfrm>
            <a:off x="2271289" y="2012468"/>
            <a:ext cx="621257" cy="329902"/>
            <a:chOff x="1614329" y="5015799"/>
            <a:chExt cx="621257" cy="329902"/>
          </a:xfrm>
        </p:grpSpPr>
        <p:cxnSp>
          <p:nvCxnSpPr>
            <p:cNvPr id="77" name="Straight Connector 76"/>
            <p:cNvCxnSpPr>
              <a:stCxn id="80" idx="3"/>
              <a:endCxn id="83" idx="7"/>
            </p:cNvCxnSpPr>
            <p:nvPr/>
          </p:nvCxnSpPr>
          <p:spPr bwMode="auto">
            <a:xfrm rot="5400000">
              <a:off x="1910691" y="5020806"/>
              <a:ext cx="329902" cy="3198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5"/>
              <a:endCxn id="83" idx="1"/>
            </p:cNvCxnSpPr>
            <p:nvPr/>
          </p:nvCxnSpPr>
          <p:spPr bwMode="auto">
            <a:xfrm rot="16200000" flipH="1">
              <a:off x="1563608" y="5118686"/>
              <a:ext cx="277736" cy="176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>
            <a:stCxn id="83" idx="6"/>
            <a:endCxn id="82" idx="2"/>
          </p:cNvCxnSpPr>
          <p:nvPr/>
        </p:nvCxnSpPr>
        <p:spPr bwMode="auto">
          <a:xfrm>
            <a:off x="2598562" y="2404833"/>
            <a:ext cx="383035" cy="11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57"/>
          <p:cNvSpPr>
            <a:spLocks noChangeArrowheads="1"/>
          </p:cNvSpPr>
          <p:nvPr/>
        </p:nvSpPr>
        <p:spPr bwMode="auto">
          <a:xfrm>
            <a:off x="2868698" y="1873637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084638" y="282947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2981598" y="2441131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" name="Oval 57"/>
          <p:cNvSpPr>
            <a:spLocks noChangeArrowheads="1"/>
          </p:cNvSpPr>
          <p:nvPr/>
        </p:nvSpPr>
        <p:spPr bwMode="auto">
          <a:xfrm>
            <a:off x="2421679" y="2316497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4" name="Oval 57"/>
          <p:cNvSpPr>
            <a:spLocks noChangeArrowheads="1"/>
          </p:cNvSpPr>
          <p:nvPr/>
        </p:nvSpPr>
        <p:spPr bwMode="auto">
          <a:xfrm>
            <a:off x="2132292" y="1925803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4275151" y="1868210"/>
            <a:ext cx="244366" cy="591207"/>
          </a:xfrm>
          <a:prstGeom prst="rightArrow">
            <a:avLst>
              <a:gd name="adj1" fmla="val 50000"/>
              <a:gd name="adj2" fmla="val 629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89"/>
          <p:cNvGrpSpPr/>
          <p:nvPr/>
        </p:nvGrpSpPr>
        <p:grpSpPr>
          <a:xfrm>
            <a:off x="3473584" y="2776810"/>
            <a:ext cx="1918213" cy="733450"/>
            <a:chOff x="1502904" y="3383784"/>
            <a:chExt cx="1918213" cy="733450"/>
          </a:xfrm>
        </p:grpSpPr>
        <p:sp>
          <p:nvSpPr>
            <p:cNvPr id="110" name="Oval 57"/>
            <p:cNvSpPr>
              <a:spLocks noChangeArrowheads="1"/>
            </p:cNvSpPr>
            <p:nvPr/>
          </p:nvSpPr>
          <p:spPr bwMode="auto">
            <a:xfrm>
              <a:off x="1502904" y="345835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11" name="Oval 57"/>
            <p:cNvSpPr>
              <a:spLocks noChangeArrowheads="1"/>
            </p:cNvSpPr>
            <p:nvPr/>
          </p:nvSpPr>
          <p:spPr bwMode="auto">
            <a:xfrm>
              <a:off x="1502904" y="366641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112" name="Group 58"/>
            <p:cNvGrpSpPr/>
            <p:nvPr/>
          </p:nvGrpSpPr>
          <p:grpSpPr>
            <a:xfrm>
              <a:off x="1502904" y="3809457"/>
              <a:ext cx="1414145" cy="307777"/>
              <a:chOff x="1502904" y="3134128"/>
              <a:chExt cx="1414145" cy="307777"/>
            </a:xfrm>
          </p:grpSpPr>
          <p:sp>
            <p:nvSpPr>
              <p:cNvPr id="116" name="Oval 57"/>
              <p:cNvSpPr>
                <a:spLocks noChangeArrowheads="1"/>
              </p:cNvSpPr>
              <p:nvPr/>
            </p:nvSpPr>
            <p:spPr bwMode="auto">
              <a:xfrm>
                <a:off x="1502904" y="3200380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630076" y="3134128"/>
                <a:ext cx="12869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irrelevant</a:t>
                </a:r>
                <a:endParaRPr lang="en-US" sz="1400" dirty="0">
                  <a:latin typeface="+mn-lt"/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1630076" y="3383784"/>
              <a:ext cx="1286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important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30074" y="3587522"/>
              <a:ext cx="1791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(equally) important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286" name="Group 285"/>
          <p:cNvGrpSpPr/>
          <p:nvPr/>
        </p:nvGrpSpPr>
        <p:grpSpPr>
          <a:xfrm flipH="1">
            <a:off x="7118128" y="1801265"/>
            <a:ext cx="1590182" cy="1558924"/>
            <a:chOff x="6777037" y="3779838"/>
            <a:chExt cx="1512889" cy="1558924"/>
          </a:xfrm>
        </p:grpSpPr>
        <p:sp>
          <p:nvSpPr>
            <p:cNvPr id="222361" name="Freeform 153"/>
            <p:cNvSpPr>
              <a:spLocks/>
            </p:cNvSpPr>
            <p:nvPr/>
          </p:nvSpPr>
          <p:spPr bwMode="auto">
            <a:xfrm>
              <a:off x="7197726" y="4575175"/>
              <a:ext cx="504825" cy="557213"/>
            </a:xfrm>
            <a:custGeom>
              <a:avLst/>
              <a:gdLst/>
              <a:ahLst/>
              <a:cxnLst>
                <a:cxn ang="0">
                  <a:pos x="604" y="0"/>
                </a:cxn>
                <a:cxn ang="0">
                  <a:pos x="637" y="69"/>
                </a:cxn>
                <a:cxn ang="0">
                  <a:pos x="572" y="175"/>
                </a:cxn>
                <a:cxn ang="0">
                  <a:pos x="488" y="300"/>
                </a:cxn>
                <a:cxn ang="0">
                  <a:pos x="403" y="439"/>
                </a:cxn>
                <a:cxn ang="0">
                  <a:pos x="325" y="526"/>
                </a:cxn>
                <a:cxn ang="0">
                  <a:pos x="221" y="645"/>
                </a:cxn>
                <a:cxn ang="0">
                  <a:pos x="156" y="701"/>
                </a:cxn>
                <a:cxn ang="0">
                  <a:pos x="92" y="676"/>
                </a:cxn>
                <a:cxn ang="0">
                  <a:pos x="21" y="602"/>
                </a:cxn>
                <a:cxn ang="0">
                  <a:pos x="0" y="551"/>
                </a:cxn>
                <a:cxn ang="0">
                  <a:pos x="59" y="419"/>
                </a:cxn>
                <a:cxn ang="0">
                  <a:pos x="150" y="282"/>
                </a:cxn>
                <a:cxn ang="0">
                  <a:pos x="241" y="169"/>
                </a:cxn>
                <a:cxn ang="0">
                  <a:pos x="364" y="81"/>
                </a:cxn>
                <a:cxn ang="0">
                  <a:pos x="488" y="31"/>
                </a:cxn>
                <a:cxn ang="0">
                  <a:pos x="604" y="0"/>
                </a:cxn>
              </a:cxnLst>
              <a:rect l="0" t="0" r="r" b="b"/>
              <a:pathLst>
                <a:path w="637" h="701">
                  <a:moveTo>
                    <a:pt x="604" y="0"/>
                  </a:moveTo>
                  <a:lnTo>
                    <a:pt x="637" y="69"/>
                  </a:lnTo>
                  <a:lnTo>
                    <a:pt x="572" y="175"/>
                  </a:lnTo>
                  <a:lnTo>
                    <a:pt x="488" y="300"/>
                  </a:lnTo>
                  <a:lnTo>
                    <a:pt x="403" y="439"/>
                  </a:lnTo>
                  <a:lnTo>
                    <a:pt x="325" y="526"/>
                  </a:lnTo>
                  <a:lnTo>
                    <a:pt x="221" y="645"/>
                  </a:lnTo>
                  <a:lnTo>
                    <a:pt x="156" y="701"/>
                  </a:lnTo>
                  <a:lnTo>
                    <a:pt x="92" y="676"/>
                  </a:lnTo>
                  <a:lnTo>
                    <a:pt x="21" y="602"/>
                  </a:lnTo>
                  <a:lnTo>
                    <a:pt x="0" y="551"/>
                  </a:lnTo>
                  <a:lnTo>
                    <a:pt x="59" y="419"/>
                  </a:lnTo>
                  <a:lnTo>
                    <a:pt x="150" y="282"/>
                  </a:lnTo>
                  <a:lnTo>
                    <a:pt x="241" y="169"/>
                  </a:lnTo>
                  <a:lnTo>
                    <a:pt x="364" y="81"/>
                  </a:lnTo>
                  <a:lnTo>
                    <a:pt x="488" y="31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AD6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62" name="Freeform 154"/>
            <p:cNvSpPr>
              <a:spLocks/>
            </p:cNvSpPr>
            <p:nvPr/>
          </p:nvSpPr>
          <p:spPr bwMode="auto">
            <a:xfrm>
              <a:off x="7678738" y="3862388"/>
              <a:ext cx="604838" cy="765175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737" y="87"/>
                </a:cxn>
                <a:cxn ang="0">
                  <a:pos x="763" y="244"/>
                </a:cxn>
                <a:cxn ang="0">
                  <a:pos x="744" y="443"/>
                </a:cxn>
                <a:cxn ang="0">
                  <a:pos x="692" y="587"/>
                </a:cxn>
                <a:cxn ang="0">
                  <a:pos x="640" y="706"/>
                </a:cxn>
                <a:cxn ang="0">
                  <a:pos x="544" y="787"/>
                </a:cxn>
                <a:cxn ang="0">
                  <a:pos x="452" y="857"/>
                </a:cxn>
                <a:cxn ang="0">
                  <a:pos x="323" y="900"/>
                </a:cxn>
                <a:cxn ang="0">
                  <a:pos x="116" y="893"/>
                </a:cxn>
                <a:cxn ang="0">
                  <a:pos x="58" y="962"/>
                </a:cxn>
                <a:cxn ang="0">
                  <a:pos x="0" y="893"/>
                </a:cxn>
                <a:cxn ang="0">
                  <a:pos x="65" y="813"/>
                </a:cxn>
                <a:cxn ang="0">
                  <a:pos x="252" y="787"/>
                </a:cxn>
                <a:cxn ang="0">
                  <a:pos x="407" y="700"/>
                </a:cxn>
                <a:cxn ang="0">
                  <a:pos x="505" y="587"/>
                </a:cxn>
                <a:cxn ang="0">
                  <a:pos x="589" y="437"/>
                </a:cxn>
                <a:cxn ang="0">
                  <a:pos x="614" y="306"/>
                </a:cxn>
                <a:cxn ang="0">
                  <a:pos x="620" y="156"/>
                </a:cxn>
                <a:cxn ang="0">
                  <a:pos x="589" y="62"/>
                </a:cxn>
                <a:cxn ang="0">
                  <a:pos x="569" y="0"/>
                </a:cxn>
              </a:cxnLst>
              <a:rect l="0" t="0" r="r" b="b"/>
              <a:pathLst>
                <a:path w="763" h="962">
                  <a:moveTo>
                    <a:pt x="569" y="0"/>
                  </a:moveTo>
                  <a:lnTo>
                    <a:pt x="737" y="87"/>
                  </a:lnTo>
                  <a:lnTo>
                    <a:pt x="763" y="244"/>
                  </a:lnTo>
                  <a:lnTo>
                    <a:pt x="744" y="443"/>
                  </a:lnTo>
                  <a:lnTo>
                    <a:pt x="692" y="587"/>
                  </a:lnTo>
                  <a:lnTo>
                    <a:pt x="640" y="706"/>
                  </a:lnTo>
                  <a:lnTo>
                    <a:pt x="544" y="787"/>
                  </a:lnTo>
                  <a:lnTo>
                    <a:pt x="452" y="857"/>
                  </a:lnTo>
                  <a:lnTo>
                    <a:pt x="323" y="900"/>
                  </a:lnTo>
                  <a:lnTo>
                    <a:pt x="116" y="893"/>
                  </a:lnTo>
                  <a:lnTo>
                    <a:pt x="58" y="962"/>
                  </a:lnTo>
                  <a:lnTo>
                    <a:pt x="0" y="893"/>
                  </a:lnTo>
                  <a:lnTo>
                    <a:pt x="65" y="813"/>
                  </a:lnTo>
                  <a:lnTo>
                    <a:pt x="252" y="787"/>
                  </a:lnTo>
                  <a:lnTo>
                    <a:pt x="407" y="700"/>
                  </a:lnTo>
                  <a:lnTo>
                    <a:pt x="505" y="587"/>
                  </a:lnTo>
                  <a:lnTo>
                    <a:pt x="589" y="437"/>
                  </a:lnTo>
                  <a:lnTo>
                    <a:pt x="614" y="306"/>
                  </a:lnTo>
                  <a:lnTo>
                    <a:pt x="620" y="156"/>
                  </a:lnTo>
                  <a:lnTo>
                    <a:pt x="589" y="62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63" name="Freeform 155"/>
            <p:cNvSpPr>
              <a:spLocks/>
            </p:cNvSpPr>
            <p:nvPr/>
          </p:nvSpPr>
          <p:spPr bwMode="auto">
            <a:xfrm>
              <a:off x="7780338" y="3829050"/>
              <a:ext cx="509588" cy="763588"/>
            </a:xfrm>
            <a:custGeom>
              <a:avLst/>
              <a:gdLst/>
              <a:ahLst/>
              <a:cxnLst>
                <a:cxn ang="0">
                  <a:pos x="77" y="918"/>
                </a:cxn>
                <a:cxn ang="0">
                  <a:pos x="188" y="918"/>
                </a:cxn>
                <a:cxn ang="0">
                  <a:pos x="304" y="874"/>
                </a:cxn>
                <a:cxn ang="0">
                  <a:pos x="388" y="818"/>
                </a:cxn>
                <a:cxn ang="0">
                  <a:pos x="473" y="737"/>
                </a:cxn>
                <a:cxn ang="0">
                  <a:pos x="537" y="631"/>
                </a:cxn>
                <a:cxn ang="0">
                  <a:pos x="576" y="518"/>
                </a:cxn>
                <a:cxn ang="0">
                  <a:pos x="602" y="412"/>
                </a:cxn>
                <a:cxn ang="0">
                  <a:pos x="609" y="312"/>
                </a:cxn>
                <a:cxn ang="0">
                  <a:pos x="602" y="225"/>
                </a:cxn>
                <a:cxn ang="0">
                  <a:pos x="596" y="156"/>
                </a:cxn>
                <a:cxn ang="0">
                  <a:pos x="551" y="119"/>
                </a:cxn>
                <a:cxn ang="0">
                  <a:pos x="492" y="81"/>
                </a:cxn>
                <a:cxn ang="0">
                  <a:pos x="466" y="75"/>
                </a:cxn>
                <a:cxn ang="0">
                  <a:pos x="427" y="32"/>
                </a:cxn>
                <a:cxn ang="0">
                  <a:pos x="435" y="0"/>
                </a:cxn>
                <a:cxn ang="0">
                  <a:pos x="480" y="32"/>
                </a:cxn>
                <a:cxn ang="0">
                  <a:pos x="621" y="131"/>
                </a:cxn>
                <a:cxn ang="0">
                  <a:pos x="641" y="199"/>
                </a:cxn>
                <a:cxn ang="0">
                  <a:pos x="641" y="293"/>
                </a:cxn>
                <a:cxn ang="0">
                  <a:pos x="641" y="387"/>
                </a:cxn>
                <a:cxn ang="0">
                  <a:pos x="635" y="494"/>
                </a:cxn>
                <a:cxn ang="0">
                  <a:pos x="602" y="581"/>
                </a:cxn>
                <a:cxn ang="0">
                  <a:pos x="576" y="661"/>
                </a:cxn>
                <a:cxn ang="0">
                  <a:pos x="537" y="731"/>
                </a:cxn>
                <a:cxn ang="0">
                  <a:pos x="492" y="786"/>
                </a:cxn>
                <a:cxn ang="0">
                  <a:pos x="441" y="842"/>
                </a:cxn>
                <a:cxn ang="0">
                  <a:pos x="363" y="886"/>
                </a:cxn>
                <a:cxn ang="0">
                  <a:pos x="272" y="930"/>
                </a:cxn>
                <a:cxn ang="0">
                  <a:pos x="188" y="955"/>
                </a:cxn>
                <a:cxn ang="0">
                  <a:pos x="65" y="962"/>
                </a:cxn>
                <a:cxn ang="0">
                  <a:pos x="0" y="930"/>
                </a:cxn>
                <a:cxn ang="0">
                  <a:pos x="77" y="918"/>
                </a:cxn>
              </a:cxnLst>
              <a:rect l="0" t="0" r="r" b="b"/>
              <a:pathLst>
                <a:path w="641" h="962">
                  <a:moveTo>
                    <a:pt x="77" y="918"/>
                  </a:moveTo>
                  <a:lnTo>
                    <a:pt x="188" y="918"/>
                  </a:lnTo>
                  <a:lnTo>
                    <a:pt x="304" y="874"/>
                  </a:lnTo>
                  <a:lnTo>
                    <a:pt x="388" y="818"/>
                  </a:lnTo>
                  <a:lnTo>
                    <a:pt x="473" y="737"/>
                  </a:lnTo>
                  <a:lnTo>
                    <a:pt x="537" y="631"/>
                  </a:lnTo>
                  <a:lnTo>
                    <a:pt x="576" y="518"/>
                  </a:lnTo>
                  <a:lnTo>
                    <a:pt x="602" y="412"/>
                  </a:lnTo>
                  <a:lnTo>
                    <a:pt x="609" y="312"/>
                  </a:lnTo>
                  <a:lnTo>
                    <a:pt x="602" y="225"/>
                  </a:lnTo>
                  <a:lnTo>
                    <a:pt x="596" y="156"/>
                  </a:lnTo>
                  <a:lnTo>
                    <a:pt x="551" y="119"/>
                  </a:lnTo>
                  <a:lnTo>
                    <a:pt x="492" y="81"/>
                  </a:lnTo>
                  <a:lnTo>
                    <a:pt x="466" y="75"/>
                  </a:lnTo>
                  <a:lnTo>
                    <a:pt x="427" y="32"/>
                  </a:lnTo>
                  <a:lnTo>
                    <a:pt x="435" y="0"/>
                  </a:lnTo>
                  <a:lnTo>
                    <a:pt x="480" y="32"/>
                  </a:lnTo>
                  <a:lnTo>
                    <a:pt x="621" y="131"/>
                  </a:lnTo>
                  <a:lnTo>
                    <a:pt x="641" y="199"/>
                  </a:lnTo>
                  <a:lnTo>
                    <a:pt x="641" y="293"/>
                  </a:lnTo>
                  <a:lnTo>
                    <a:pt x="641" y="387"/>
                  </a:lnTo>
                  <a:lnTo>
                    <a:pt x="635" y="494"/>
                  </a:lnTo>
                  <a:lnTo>
                    <a:pt x="602" y="581"/>
                  </a:lnTo>
                  <a:lnTo>
                    <a:pt x="576" y="661"/>
                  </a:lnTo>
                  <a:lnTo>
                    <a:pt x="537" y="731"/>
                  </a:lnTo>
                  <a:lnTo>
                    <a:pt x="492" y="786"/>
                  </a:lnTo>
                  <a:lnTo>
                    <a:pt x="441" y="842"/>
                  </a:lnTo>
                  <a:lnTo>
                    <a:pt x="363" y="886"/>
                  </a:lnTo>
                  <a:lnTo>
                    <a:pt x="272" y="930"/>
                  </a:lnTo>
                  <a:lnTo>
                    <a:pt x="188" y="955"/>
                  </a:lnTo>
                  <a:lnTo>
                    <a:pt x="65" y="962"/>
                  </a:lnTo>
                  <a:lnTo>
                    <a:pt x="0" y="930"/>
                  </a:lnTo>
                  <a:lnTo>
                    <a:pt x="77" y="9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64" name="Freeform 156"/>
            <p:cNvSpPr>
              <a:spLocks/>
            </p:cNvSpPr>
            <p:nvPr/>
          </p:nvSpPr>
          <p:spPr bwMode="auto">
            <a:xfrm>
              <a:off x="7643813" y="3824288"/>
              <a:ext cx="539750" cy="838200"/>
            </a:xfrm>
            <a:custGeom>
              <a:avLst/>
              <a:gdLst/>
              <a:ahLst/>
              <a:cxnLst>
                <a:cxn ang="0">
                  <a:pos x="135" y="1005"/>
                </a:cxn>
                <a:cxn ang="0">
                  <a:pos x="201" y="924"/>
                </a:cxn>
                <a:cxn ang="0">
                  <a:pos x="201" y="868"/>
                </a:cxn>
                <a:cxn ang="0">
                  <a:pos x="297" y="842"/>
                </a:cxn>
                <a:cxn ang="0">
                  <a:pos x="401" y="799"/>
                </a:cxn>
                <a:cxn ang="0">
                  <a:pos x="479" y="737"/>
                </a:cxn>
                <a:cxn ang="0">
                  <a:pos x="550" y="649"/>
                </a:cxn>
                <a:cxn ang="0">
                  <a:pos x="608" y="568"/>
                </a:cxn>
                <a:cxn ang="0">
                  <a:pos x="647" y="468"/>
                </a:cxn>
                <a:cxn ang="0">
                  <a:pos x="660" y="374"/>
                </a:cxn>
                <a:cxn ang="0">
                  <a:pos x="679" y="300"/>
                </a:cxn>
                <a:cxn ang="0">
                  <a:pos x="679" y="175"/>
                </a:cxn>
                <a:cxn ang="0">
                  <a:pos x="653" y="94"/>
                </a:cxn>
                <a:cxn ang="0">
                  <a:pos x="614" y="32"/>
                </a:cxn>
                <a:cxn ang="0">
                  <a:pos x="556" y="0"/>
                </a:cxn>
                <a:cxn ang="0">
                  <a:pos x="589" y="56"/>
                </a:cxn>
                <a:cxn ang="0">
                  <a:pos x="628" y="119"/>
                </a:cxn>
                <a:cxn ang="0">
                  <a:pos x="647" y="187"/>
                </a:cxn>
                <a:cxn ang="0">
                  <a:pos x="640" y="262"/>
                </a:cxn>
                <a:cxn ang="0">
                  <a:pos x="634" y="350"/>
                </a:cxn>
                <a:cxn ang="0">
                  <a:pos x="614" y="456"/>
                </a:cxn>
                <a:cxn ang="0">
                  <a:pos x="589" y="537"/>
                </a:cxn>
                <a:cxn ang="0">
                  <a:pos x="530" y="617"/>
                </a:cxn>
                <a:cxn ang="0">
                  <a:pos x="472" y="693"/>
                </a:cxn>
                <a:cxn ang="0">
                  <a:pos x="407" y="749"/>
                </a:cxn>
                <a:cxn ang="0">
                  <a:pos x="317" y="799"/>
                </a:cxn>
                <a:cxn ang="0">
                  <a:pos x="239" y="830"/>
                </a:cxn>
                <a:cxn ang="0">
                  <a:pos x="155" y="836"/>
                </a:cxn>
                <a:cxn ang="0">
                  <a:pos x="97" y="818"/>
                </a:cxn>
                <a:cxn ang="0">
                  <a:pos x="58" y="862"/>
                </a:cxn>
                <a:cxn ang="0">
                  <a:pos x="0" y="943"/>
                </a:cxn>
                <a:cxn ang="0">
                  <a:pos x="45" y="987"/>
                </a:cxn>
                <a:cxn ang="0">
                  <a:pos x="123" y="892"/>
                </a:cxn>
                <a:cxn ang="0">
                  <a:pos x="168" y="899"/>
                </a:cxn>
                <a:cxn ang="0">
                  <a:pos x="71" y="1011"/>
                </a:cxn>
                <a:cxn ang="0">
                  <a:pos x="97" y="1055"/>
                </a:cxn>
                <a:cxn ang="0">
                  <a:pos x="135" y="1005"/>
                </a:cxn>
              </a:cxnLst>
              <a:rect l="0" t="0" r="r" b="b"/>
              <a:pathLst>
                <a:path w="679" h="1055">
                  <a:moveTo>
                    <a:pt x="135" y="1005"/>
                  </a:moveTo>
                  <a:lnTo>
                    <a:pt x="201" y="924"/>
                  </a:lnTo>
                  <a:lnTo>
                    <a:pt x="201" y="868"/>
                  </a:lnTo>
                  <a:lnTo>
                    <a:pt x="297" y="842"/>
                  </a:lnTo>
                  <a:lnTo>
                    <a:pt x="401" y="799"/>
                  </a:lnTo>
                  <a:lnTo>
                    <a:pt x="479" y="737"/>
                  </a:lnTo>
                  <a:lnTo>
                    <a:pt x="550" y="649"/>
                  </a:lnTo>
                  <a:lnTo>
                    <a:pt x="608" y="568"/>
                  </a:lnTo>
                  <a:lnTo>
                    <a:pt x="647" y="468"/>
                  </a:lnTo>
                  <a:lnTo>
                    <a:pt x="660" y="374"/>
                  </a:lnTo>
                  <a:lnTo>
                    <a:pt x="679" y="300"/>
                  </a:lnTo>
                  <a:lnTo>
                    <a:pt x="679" y="175"/>
                  </a:lnTo>
                  <a:lnTo>
                    <a:pt x="653" y="94"/>
                  </a:lnTo>
                  <a:lnTo>
                    <a:pt x="614" y="32"/>
                  </a:lnTo>
                  <a:lnTo>
                    <a:pt x="556" y="0"/>
                  </a:lnTo>
                  <a:lnTo>
                    <a:pt x="589" y="56"/>
                  </a:lnTo>
                  <a:lnTo>
                    <a:pt x="628" y="119"/>
                  </a:lnTo>
                  <a:lnTo>
                    <a:pt x="647" y="187"/>
                  </a:lnTo>
                  <a:lnTo>
                    <a:pt x="640" y="262"/>
                  </a:lnTo>
                  <a:lnTo>
                    <a:pt x="634" y="350"/>
                  </a:lnTo>
                  <a:lnTo>
                    <a:pt x="614" y="456"/>
                  </a:lnTo>
                  <a:lnTo>
                    <a:pt x="589" y="537"/>
                  </a:lnTo>
                  <a:lnTo>
                    <a:pt x="530" y="617"/>
                  </a:lnTo>
                  <a:lnTo>
                    <a:pt x="472" y="693"/>
                  </a:lnTo>
                  <a:lnTo>
                    <a:pt x="407" y="749"/>
                  </a:lnTo>
                  <a:lnTo>
                    <a:pt x="317" y="799"/>
                  </a:lnTo>
                  <a:lnTo>
                    <a:pt x="239" y="830"/>
                  </a:lnTo>
                  <a:lnTo>
                    <a:pt x="155" y="836"/>
                  </a:lnTo>
                  <a:lnTo>
                    <a:pt x="97" y="818"/>
                  </a:lnTo>
                  <a:lnTo>
                    <a:pt x="58" y="862"/>
                  </a:lnTo>
                  <a:lnTo>
                    <a:pt x="0" y="943"/>
                  </a:lnTo>
                  <a:lnTo>
                    <a:pt x="45" y="987"/>
                  </a:lnTo>
                  <a:lnTo>
                    <a:pt x="123" y="892"/>
                  </a:lnTo>
                  <a:lnTo>
                    <a:pt x="168" y="899"/>
                  </a:lnTo>
                  <a:lnTo>
                    <a:pt x="71" y="1011"/>
                  </a:lnTo>
                  <a:lnTo>
                    <a:pt x="97" y="1055"/>
                  </a:lnTo>
                  <a:lnTo>
                    <a:pt x="135" y="10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65" name="Freeform 157"/>
            <p:cNvSpPr>
              <a:spLocks/>
            </p:cNvSpPr>
            <p:nvPr/>
          </p:nvSpPr>
          <p:spPr bwMode="auto">
            <a:xfrm>
              <a:off x="7637463" y="3813175"/>
              <a:ext cx="519113" cy="701675"/>
            </a:xfrm>
            <a:custGeom>
              <a:avLst/>
              <a:gdLst/>
              <a:ahLst/>
              <a:cxnLst>
                <a:cxn ang="0">
                  <a:pos x="90" y="864"/>
                </a:cxn>
                <a:cxn ang="0">
                  <a:pos x="45" y="801"/>
                </a:cxn>
                <a:cxn ang="0">
                  <a:pos x="12" y="739"/>
                </a:cxn>
                <a:cxn ang="0">
                  <a:pos x="0" y="657"/>
                </a:cxn>
                <a:cxn ang="0">
                  <a:pos x="6" y="556"/>
                </a:cxn>
                <a:cxn ang="0">
                  <a:pos x="26" y="444"/>
                </a:cxn>
                <a:cxn ang="0">
                  <a:pos x="65" y="325"/>
                </a:cxn>
                <a:cxn ang="0">
                  <a:pos x="122" y="218"/>
                </a:cxn>
                <a:cxn ang="0">
                  <a:pos x="214" y="113"/>
                </a:cxn>
                <a:cxn ang="0">
                  <a:pos x="337" y="37"/>
                </a:cxn>
                <a:cxn ang="0">
                  <a:pos x="447" y="0"/>
                </a:cxn>
                <a:cxn ang="0">
                  <a:pos x="525" y="6"/>
                </a:cxn>
                <a:cxn ang="0">
                  <a:pos x="588" y="31"/>
                </a:cxn>
                <a:cxn ang="0">
                  <a:pos x="654" y="75"/>
                </a:cxn>
                <a:cxn ang="0">
                  <a:pos x="641" y="113"/>
                </a:cxn>
                <a:cxn ang="0">
                  <a:pos x="563" y="55"/>
                </a:cxn>
                <a:cxn ang="0">
                  <a:pos x="517" y="37"/>
                </a:cxn>
                <a:cxn ang="0">
                  <a:pos x="453" y="37"/>
                </a:cxn>
                <a:cxn ang="0">
                  <a:pos x="394" y="55"/>
                </a:cxn>
                <a:cxn ang="0">
                  <a:pos x="323" y="81"/>
                </a:cxn>
                <a:cxn ang="0">
                  <a:pos x="271" y="119"/>
                </a:cxn>
                <a:cxn ang="0">
                  <a:pos x="214" y="156"/>
                </a:cxn>
                <a:cxn ang="0">
                  <a:pos x="175" y="212"/>
                </a:cxn>
                <a:cxn ang="0">
                  <a:pos x="136" y="275"/>
                </a:cxn>
                <a:cxn ang="0">
                  <a:pos x="97" y="350"/>
                </a:cxn>
                <a:cxn ang="0">
                  <a:pos x="65" y="431"/>
                </a:cxn>
                <a:cxn ang="0">
                  <a:pos x="45" y="532"/>
                </a:cxn>
                <a:cxn ang="0">
                  <a:pos x="45" y="644"/>
                </a:cxn>
                <a:cxn ang="0">
                  <a:pos x="51" y="739"/>
                </a:cxn>
                <a:cxn ang="0">
                  <a:pos x="97" y="820"/>
                </a:cxn>
                <a:cxn ang="0">
                  <a:pos x="188" y="882"/>
                </a:cxn>
                <a:cxn ang="0">
                  <a:pos x="90" y="864"/>
                </a:cxn>
              </a:cxnLst>
              <a:rect l="0" t="0" r="r" b="b"/>
              <a:pathLst>
                <a:path w="654" h="882">
                  <a:moveTo>
                    <a:pt x="90" y="864"/>
                  </a:moveTo>
                  <a:lnTo>
                    <a:pt x="45" y="801"/>
                  </a:lnTo>
                  <a:lnTo>
                    <a:pt x="12" y="739"/>
                  </a:lnTo>
                  <a:lnTo>
                    <a:pt x="0" y="657"/>
                  </a:lnTo>
                  <a:lnTo>
                    <a:pt x="6" y="556"/>
                  </a:lnTo>
                  <a:lnTo>
                    <a:pt x="26" y="444"/>
                  </a:lnTo>
                  <a:lnTo>
                    <a:pt x="65" y="325"/>
                  </a:lnTo>
                  <a:lnTo>
                    <a:pt x="122" y="218"/>
                  </a:lnTo>
                  <a:lnTo>
                    <a:pt x="214" y="113"/>
                  </a:lnTo>
                  <a:lnTo>
                    <a:pt x="337" y="37"/>
                  </a:lnTo>
                  <a:lnTo>
                    <a:pt x="447" y="0"/>
                  </a:lnTo>
                  <a:lnTo>
                    <a:pt x="525" y="6"/>
                  </a:lnTo>
                  <a:lnTo>
                    <a:pt x="588" y="31"/>
                  </a:lnTo>
                  <a:lnTo>
                    <a:pt x="654" y="75"/>
                  </a:lnTo>
                  <a:lnTo>
                    <a:pt x="641" y="113"/>
                  </a:lnTo>
                  <a:lnTo>
                    <a:pt x="563" y="55"/>
                  </a:lnTo>
                  <a:lnTo>
                    <a:pt x="517" y="37"/>
                  </a:lnTo>
                  <a:lnTo>
                    <a:pt x="453" y="37"/>
                  </a:lnTo>
                  <a:lnTo>
                    <a:pt x="394" y="55"/>
                  </a:lnTo>
                  <a:lnTo>
                    <a:pt x="323" y="81"/>
                  </a:lnTo>
                  <a:lnTo>
                    <a:pt x="271" y="119"/>
                  </a:lnTo>
                  <a:lnTo>
                    <a:pt x="214" y="156"/>
                  </a:lnTo>
                  <a:lnTo>
                    <a:pt x="175" y="212"/>
                  </a:lnTo>
                  <a:lnTo>
                    <a:pt x="136" y="275"/>
                  </a:lnTo>
                  <a:lnTo>
                    <a:pt x="97" y="350"/>
                  </a:lnTo>
                  <a:lnTo>
                    <a:pt x="65" y="431"/>
                  </a:lnTo>
                  <a:lnTo>
                    <a:pt x="45" y="532"/>
                  </a:lnTo>
                  <a:lnTo>
                    <a:pt x="45" y="644"/>
                  </a:lnTo>
                  <a:lnTo>
                    <a:pt x="51" y="739"/>
                  </a:lnTo>
                  <a:lnTo>
                    <a:pt x="97" y="820"/>
                  </a:lnTo>
                  <a:lnTo>
                    <a:pt x="188" y="882"/>
                  </a:lnTo>
                  <a:lnTo>
                    <a:pt x="90" y="8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67" name="Freeform 159"/>
            <p:cNvSpPr>
              <a:spLocks/>
            </p:cNvSpPr>
            <p:nvPr/>
          </p:nvSpPr>
          <p:spPr bwMode="auto">
            <a:xfrm>
              <a:off x="7186613" y="4560888"/>
              <a:ext cx="555625" cy="576263"/>
            </a:xfrm>
            <a:custGeom>
              <a:avLst/>
              <a:gdLst/>
              <a:ahLst/>
              <a:cxnLst>
                <a:cxn ang="0">
                  <a:pos x="621" y="0"/>
                </a:cxn>
                <a:cxn ang="0">
                  <a:pos x="517" y="19"/>
                </a:cxn>
                <a:cxn ang="0">
                  <a:pos x="427" y="44"/>
                </a:cxn>
                <a:cxn ang="0">
                  <a:pos x="323" y="113"/>
                </a:cxn>
                <a:cxn ang="0">
                  <a:pos x="227" y="201"/>
                </a:cxn>
                <a:cxn ang="0">
                  <a:pos x="137" y="308"/>
                </a:cxn>
                <a:cxn ang="0">
                  <a:pos x="39" y="451"/>
                </a:cxn>
                <a:cxn ang="0">
                  <a:pos x="0" y="552"/>
                </a:cxn>
                <a:cxn ang="0">
                  <a:pos x="0" y="590"/>
                </a:cxn>
                <a:cxn ang="0">
                  <a:pos x="39" y="634"/>
                </a:cxn>
                <a:cxn ang="0">
                  <a:pos x="90" y="690"/>
                </a:cxn>
                <a:cxn ang="0">
                  <a:pos x="175" y="727"/>
                </a:cxn>
                <a:cxn ang="0">
                  <a:pos x="233" y="702"/>
                </a:cxn>
                <a:cxn ang="0">
                  <a:pos x="331" y="583"/>
                </a:cxn>
                <a:cxn ang="0">
                  <a:pos x="427" y="464"/>
                </a:cxn>
                <a:cxn ang="0">
                  <a:pos x="517" y="320"/>
                </a:cxn>
                <a:cxn ang="0">
                  <a:pos x="609" y="201"/>
                </a:cxn>
                <a:cxn ang="0">
                  <a:pos x="699" y="94"/>
                </a:cxn>
                <a:cxn ang="0">
                  <a:pos x="680" y="32"/>
                </a:cxn>
                <a:cxn ang="0">
                  <a:pos x="621" y="38"/>
                </a:cxn>
                <a:cxn ang="0">
                  <a:pos x="609" y="88"/>
                </a:cxn>
                <a:cxn ang="0">
                  <a:pos x="583" y="163"/>
                </a:cxn>
                <a:cxn ang="0">
                  <a:pos x="505" y="264"/>
                </a:cxn>
                <a:cxn ang="0">
                  <a:pos x="447" y="358"/>
                </a:cxn>
                <a:cxn ang="0">
                  <a:pos x="376" y="451"/>
                </a:cxn>
                <a:cxn ang="0">
                  <a:pos x="331" y="533"/>
                </a:cxn>
                <a:cxn ang="0">
                  <a:pos x="246" y="620"/>
                </a:cxn>
                <a:cxn ang="0">
                  <a:pos x="194" y="678"/>
                </a:cxn>
                <a:cxn ang="0">
                  <a:pos x="155" y="690"/>
                </a:cxn>
                <a:cxn ang="0">
                  <a:pos x="84" y="658"/>
                </a:cxn>
                <a:cxn ang="0">
                  <a:pos x="51" y="602"/>
                </a:cxn>
                <a:cxn ang="0">
                  <a:pos x="45" y="552"/>
                </a:cxn>
                <a:cxn ang="0">
                  <a:pos x="78" y="471"/>
                </a:cxn>
                <a:cxn ang="0">
                  <a:pos x="129" y="376"/>
                </a:cxn>
                <a:cxn ang="0">
                  <a:pos x="200" y="270"/>
                </a:cxn>
                <a:cxn ang="0">
                  <a:pos x="298" y="183"/>
                </a:cxn>
                <a:cxn ang="0">
                  <a:pos x="382" y="113"/>
                </a:cxn>
                <a:cxn ang="0">
                  <a:pos x="479" y="64"/>
                </a:cxn>
                <a:cxn ang="0">
                  <a:pos x="556" y="50"/>
                </a:cxn>
                <a:cxn ang="0">
                  <a:pos x="615" y="38"/>
                </a:cxn>
                <a:cxn ang="0">
                  <a:pos x="621" y="0"/>
                </a:cxn>
              </a:cxnLst>
              <a:rect l="0" t="0" r="r" b="b"/>
              <a:pathLst>
                <a:path w="699" h="727">
                  <a:moveTo>
                    <a:pt x="621" y="0"/>
                  </a:moveTo>
                  <a:lnTo>
                    <a:pt x="517" y="19"/>
                  </a:lnTo>
                  <a:lnTo>
                    <a:pt x="427" y="44"/>
                  </a:lnTo>
                  <a:lnTo>
                    <a:pt x="323" y="113"/>
                  </a:lnTo>
                  <a:lnTo>
                    <a:pt x="227" y="201"/>
                  </a:lnTo>
                  <a:lnTo>
                    <a:pt x="137" y="308"/>
                  </a:lnTo>
                  <a:lnTo>
                    <a:pt x="39" y="451"/>
                  </a:lnTo>
                  <a:lnTo>
                    <a:pt x="0" y="552"/>
                  </a:lnTo>
                  <a:lnTo>
                    <a:pt x="0" y="590"/>
                  </a:lnTo>
                  <a:lnTo>
                    <a:pt x="39" y="634"/>
                  </a:lnTo>
                  <a:lnTo>
                    <a:pt x="90" y="690"/>
                  </a:lnTo>
                  <a:lnTo>
                    <a:pt x="175" y="727"/>
                  </a:lnTo>
                  <a:lnTo>
                    <a:pt x="233" y="702"/>
                  </a:lnTo>
                  <a:lnTo>
                    <a:pt x="331" y="583"/>
                  </a:lnTo>
                  <a:lnTo>
                    <a:pt x="427" y="464"/>
                  </a:lnTo>
                  <a:lnTo>
                    <a:pt x="517" y="320"/>
                  </a:lnTo>
                  <a:lnTo>
                    <a:pt x="609" y="201"/>
                  </a:lnTo>
                  <a:lnTo>
                    <a:pt x="699" y="94"/>
                  </a:lnTo>
                  <a:lnTo>
                    <a:pt x="680" y="32"/>
                  </a:lnTo>
                  <a:lnTo>
                    <a:pt x="621" y="38"/>
                  </a:lnTo>
                  <a:lnTo>
                    <a:pt x="609" y="88"/>
                  </a:lnTo>
                  <a:lnTo>
                    <a:pt x="583" y="163"/>
                  </a:lnTo>
                  <a:lnTo>
                    <a:pt x="505" y="264"/>
                  </a:lnTo>
                  <a:lnTo>
                    <a:pt x="447" y="358"/>
                  </a:lnTo>
                  <a:lnTo>
                    <a:pt x="376" y="451"/>
                  </a:lnTo>
                  <a:lnTo>
                    <a:pt x="331" y="533"/>
                  </a:lnTo>
                  <a:lnTo>
                    <a:pt x="246" y="620"/>
                  </a:lnTo>
                  <a:lnTo>
                    <a:pt x="194" y="678"/>
                  </a:lnTo>
                  <a:lnTo>
                    <a:pt x="155" y="690"/>
                  </a:lnTo>
                  <a:lnTo>
                    <a:pt x="84" y="658"/>
                  </a:lnTo>
                  <a:lnTo>
                    <a:pt x="51" y="602"/>
                  </a:lnTo>
                  <a:lnTo>
                    <a:pt x="45" y="552"/>
                  </a:lnTo>
                  <a:lnTo>
                    <a:pt x="78" y="471"/>
                  </a:lnTo>
                  <a:lnTo>
                    <a:pt x="129" y="376"/>
                  </a:lnTo>
                  <a:lnTo>
                    <a:pt x="200" y="270"/>
                  </a:lnTo>
                  <a:lnTo>
                    <a:pt x="298" y="183"/>
                  </a:lnTo>
                  <a:lnTo>
                    <a:pt x="382" y="113"/>
                  </a:lnTo>
                  <a:lnTo>
                    <a:pt x="479" y="64"/>
                  </a:lnTo>
                  <a:lnTo>
                    <a:pt x="556" y="50"/>
                  </a:lnTo>
                  <a:lnTo>
                    <a:pt x="615" y="38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2375" name="Group 167"/>
            <p:cNvGrpSpPr>
              <a:grpSpLocks/>
            </p:cNvGrpSpPr>
            <p:nvPr/>
          </p:nvGrpSpPr>
          <p:grpSpPr bwMode="auto">
            <a:xfrm>
              <a:off x="6777037" y="3779838"/>
              <a:ext cx="946150" cy="1558924"/>
              <a:chOff x="4269" y="2381"/>
              <a:chExt cx="596" cy="982"/>
            </a:xfrm>
          </p:grpSpPr>
          <p:sp>
            <p:nvSpPr>
              <p:cNvPr id="222369" name="Freeform 161"/>
              <p:cNvSpPr>
                <a:spLocks/>
              </p:cNvSpPr>
              <p:nvPr/>
            </p:nvSpPr>
            <p:spPr bwMode="auto">
              <a:xfrm>
                <a:off x="4579" y="2381"/>
                <a:ext cx="231" cy="190"/>
              </a:xfrm>
              <a:custGeom>
                <a:avLst/>
                <a:gdLst/>
                <a:ahLst/>
                <a:cxnLst>
                  <a:cxn ang="0">
                    <a:pos x="319" y="222"/>
                  </a:cxn>
                  <a:cxn ang="0">
                    <a:pos x="358" y="158"/>
                  </a:cxn>
                  <a:cxn ang="0">
                    <a:pos x="377" y="95"/>
                  </a:cxn>
                  <a:cxn ang="0">
                    <a:pos x="364" y="51"/>
                  </a:cxn>
                  <a:cxn ang="0">
                    <a:pos x="344" y="19"/>
                  </a:cxn>
                  <a:cxn ang="0">
                    <a:pos x="293" y="0"/>
                  </a:cxn>
                  <a:cxn ang="0">
                    <a:pos x="234" y="0"/>
                  </a:cxn>
                  <a:cxn ang="0">
                    <a:pos x="150" y="26"/>
                  </a:cxn>
                  <a:cxn ang="0">
                    <a:pos x="65" y="101"/>
                  </a:cxn>
                  <a:cxn ang="0">
                    <a:pos x="12" y="184"/>
                  </a:cxn>
                  <a:cxn ang="0">
                    <a:pos x="0" y="272"/>
                  </a:cxn>
                  <a:cxn ang="0">
                    <a:pos x="20" y="323"/>
                  </a:cxn>
                  <a:cxn ang="0">
                    <a:pos x="65" y="361"/>
                  </a:cxn>
                  <a:cxn ang="0">
                    <a:pos x="124" y="380"/>
                  </a:cxn>
                  <a:cxn ang="0">
                    <a:pos x="189" y="368"/>
                  </a:cxn>
                  <a:cxn ang="0">
                    <a:pos x="260" y="323"/>
                  </a:cxn>
                  <a:cxn ang="0">
                    <a:pos x="299" y="280"/>
                  </a:cxn>
                  <a:cxn ang="0">
                    <a:pos x="377" y="317"/>
                  </a:cxn>
                  <a:cxn ang="0">
                    <a:pos x="429" y="349"/>
                  </a:cxn>
                  <a:cxn ang="0">
                    <a:pos x="450" y="349"/>
                  </a:cxn>
                  <a:cxn ang="0">
                    <a:pos x="462" y="311"/>
                  </a:cxn>
                  <a:cxn ang="0">
                    <a:pos x="442" y="286"/>
                  </a:cxn>
                  <a:cxn ang="0">
                    <a:pos x="391" y="292"/>
                  </a:cxn>
                  <a:cxn ang="0">
                    <a:pos x="352" y="272"/>
                  </a:cxn>
                  <a:cxn ang="0">
                    <a:pos x="319" y="222"/>
                  </a:cxn>
                </a:cxnLst>
                <a:rect l="0" t="0" r="r" b="b"/>
                <a:pathLst>
                  <a:path w="462" h="380">
                    <a:moveTo>
                      <a:pt x="319" y="222"/>
                    </a:moveTo>
                    <a:lnTo>
                      <a:pt x="358" y="158"/>
                    </a:lnTo>
                    <a:lnTo>
                      <a:pt x="377" y="95"/>
                    </a:lnTo>
                    <a:lnTo>
                      <a:pt x="364" y="51"/>
                    </a:lnTo>
                    <a:lnTo>
                      <a:pt x="344" y="19"/>
                    </a:lnTo>
                    <a:lnTo>
                      <a:pt x="293" y="0"/>
                    </a:lnTo>
                    <a:lnTo>
                      <a:pt x="234" y="0"/>
                    </a:lnTo>
                    <a:lnTo>
                      <a:pt x="150" y="26"/>
                    </a:lnTo>
                    <a:lnTo>
                      <a:pt x="65" y="101"/>
                    </a:lnTo>
                    <a:lnTo>
                      <a:pt x="12" y="184"/>
                    </a:lnTo>
                    <a:lnTo>
                      <a:pt x="0" y="272"/>
                    </a:lnTo>
                    <a:lnTo>
                      <a:pt x="20" y="323"/>
                    </a:lnTo>
                    <a:lnTo>
                      <a:pt x="65" y="361"/>
                    </a:lnTo>
                    <a:lnTo>
                      <a:pt x="124" y="380"/>
                    </a:lnTo>
                    <a:lnTo>
                      <a:pt x="189" y="368"/>
                    </a:lnTo>
                    <a:lnTo>
                      <a:pt x="260" y="323"/>
                    </a:lnTo>
                    <a:lnTo>
                      <a:pt x="299" y="280"/>
                    </a:lnTo>
                    <a:lnTo>
                      <a:pt x="377" y="317"/>
                    </a:lnTo>
                    <a:lnTo>
                      <a:pt x="429" y="349"/>
                    </a:lnTo>
                    <a:lnTo>
                      <a:pt x="450" y="349"/>
                    </a:lnTo>
                    <a:lnTo>
                      <a:pt x="462" y="311"/>
                    </a:lnTo>
                    <a:lnTo>
                      <a:pt x="442" y="286"/>
                    </a:lnTo>
                    <a:lnTo>
                      <a:pt x="391" y="292"/>
                    </a:lnTo>
                    <a:lnTo>
                      <a:pt x="352" y="272"/>
                    </a:lnTo>
                    <a:lnTo>
                      <a:pt x="319" y="2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70" name="Freeform 162"/>
              <p:cNvSpPr>
                <a:spLocks/>
              </p:cNvSpPr>
              <p:nvPr/>
            </p:nvSpPr>
            <p:spPr bwMode="auto">
              <a:xfrm>
                <a:off x="4390" y="2576"/>
                <a:ext cx="226" cy="314"/>
              </a:xfrm>
              <a:custGeom>
                <a:avLst/>
                <a:gdLst/>
                <a:ahLst/>
                <a:cxnLst>
                  <a:cxn ang="0">
                    <a:pos x="162" y="95"/>
                  </a:cxn>
                  <a:cxn ang="0">
                    <a:pos x="261" y="26"/>
                  </a:cxn>
                  <a:cxn ang="0">
                    <a:pos x="333" y="0"/>
                  </a:cxn>
                  <a:cxn ang="0">
                    <a:pos x="379" y="0"/>
                  </a:cxn>
                  <a:cxn ang="0">
                    <a:pos x="418" y="20"/>
                  </a:cxn>
                  <a:cxn ang="0">
                    <a:pos x="451" y="70"/>
                  </a:cxn>
                  <a:cxn ang="0">
                    <a:pos x="451" y="113"/>
                  </a:cxn>
                  <a:cxn ang="0">
                    <a:pos x="412" y="195"/>
                  </a:cxn>
                  <a:cxn ang="0">
                    <a:pos x="339" y="246"/>
                  </a:cxn>
                  <a:cxn ang="0">
                    <a:pos x="294" y="302"/>
                  </a:cxn>
                  <a:cxn ang="0">
                    <a:pos x="261" y="371"/>
                  </a:cxn>
                  <a:cxn ang="0">
                    <a:pos x="248" y="458"/>
                  </a:cxn>
                  <a:cxn ang="0">
                    <a:pos x="268" y="528"/>
                  </a:cxn>
                  <a:cxn ang="0">
                    <a:pos x="261" y="579"/>
                  </a:cxn>
                  <a:cxn ang="0">
                    <a:pos x="229" y="609"/>
                  </a:cxn>
                  <a:cxn ang="0">
                    <a:pos x="170" y="629"/>
                  </a:cxn>
                  <a:cxn ang="0">
                    <a:pos x="91" y="597"/>
                  </a:cxn>
                  <a:cxn ang="0">
                    <a:pos x="32" y="541"/>
                  </a:cxn>
                  <a:cxn ang="0">
                    <a:pos x="0" y="434"/>
                  </a:cxn>
                  <a:cxn ang="0">
                    <a:pos x="0" y="345"/>
                  </a:cxn>
                  <a:cxn ang="0">
                    <a:pos x="26" y="252"/>
                  </a:cxn>
                  <a:cxn ang="0">
                    <a:pos x="71" y="183"/>
                  </a:cxn>
                  <a:cxn ang="0">
                    <a:pos x="111" y="133"/>
                  </a:cxn>
                  <a:cxn ang="0">
                    <a:pos x="162" y="95"/>
                  </a:cxn>
                </a:cxnLst>
                <a:rect l="0" t="0" r="r" b="b"/>
                <a:pathLst>
                  <a:path w="451" h="629">
                    <a:moveTo>
                      <a:pt x="162" y="95"/>
                    </a:moveTo>
                    <a:lnTo>
                      <a:pt x="261" y="26"/>
                    </a:lnTo>
                    <a:lnTo>
                      <a:pt x="333" y="0"/>
                    </a:lnTo>
                    <a:lnTo>
                      <a:pt x="379" y="0"/>
                    </a:lnTo>
                    <a:lnTo>
                      <a:pt x="418" y="20"/>
                    </a:lnTo>
                    <a:lnTo>
                      <a:pt x="451" y="70"/>
                    </a:lnTo>
                    <a:lnTo>
                      <a:pt x="451" y="113"/>
                    </a:lnTo>
                    <a:lnTo>
                      <a:pt x="412" y="195"/>
                    </a:lnTo>
                    <a:lnTo>
                      <a:pt x="339" y="246"/>
                    </a:lnTo>
                    <a:lnTo>
                      <a:pt x="294" y="302"/>
                    </a:lnTo>
                    <a:lnTo>
                      <a:pt x="261" y="371"/>
                    </a:lnTo>
                    <a:lnTo>
                      <a:pt x="248" y="458"/>
                    </a:lnTo>
                    <a:lnTo>
                      <a:pt x="268" y="528"/>
                    </a:lnTo>
                    <a:lnTo>
                      <a:pt x="261" y="579"/>
                    </a:lnTo>
                    <a:lnTo>
                      <a:pt x="229" y="609"/>
                    </a:lnTo>
                    <a:lnTo>
                      <a:pt x="170" y="629"/>
                    </a:lnTo>
                    <a:lnTo>
                      <a:pt x="91" y="597"/>
                    </a:lnTo>
                    <a:lnTo>
                      <a:pt x="32" y="541"/>
                    </a:lnTo>
                    <a:lnTo>
                      <a:pt x="0" y="434"/>
                    </a:lnTo>
                    <a:lnTo>
                      <a:pt x="0" y="345"/>
                    </a:lnTo>
                    <a:lnTo>
                      <a:pt x="26" y="252"/>
                    </a:lnTo>
                    <a:lnTo>
                      <a:pt x="71" y="183"/>
                    </a:lnTo>
                    <a:lnTo>
                      <a:pt x="111" y="133"/>
                    </a:lnTo>
                    <a:lnTo>
                      <a:pt x="162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71" name="Freeform 163"/>
              <p:cNvSpPr>
                <a:spLocks/>
              </p:cNvSpPr>
              <p:nvPr/>
            </p:nvSpPr>
            <p:spPr bwMode="auto">
              <a:xfrm>
                <a:off x="4269" y="2566"/>
                <a:ext cx="305" cy="296"/>
              </a:xfrm>
              <a:custGeom>
                <a:avLst/>
                <a:gdLst/>
                <a:ahLst/>
                <a:cxnLst>
                  <a:cxn ang="0">
                    <a:pos x="498" y="0"/>
                  </a:cxn>
                  <a:cxn ang="0">
                    <a:pos x="609" y="19"/>
                  </a:cxn>
                  <a:cxn ang="0">
                    <a:pos x="596" y="63"/>
                  </a:cxn>
                  <a:cxn ang="0">
                    <a:pos x="531" y="75"/>
                  </a:cxn>
                  <a:cxn ang="0">
                    <a:pos x="460" y="63"/>
                  </a:cxn>
                  <a:cxn ang="0">
                    <a:pos x="356" y="69"/>
                  </a:cxn>
                  <a:cxn ang="0">
                    <a:pos x="233" y="101"/>
                  </a:cxn>
                  <a:cxn ang="0">
                    <a:pos x="123" y="132"/>
                  </a:cxn>
                  <a:cxn ang="0">
                    <a:pos x="84" y="170"/>
                  </a:cxn>
                  <a:cxn ang="0">
                    <a:pos x="90" y="194"/>
                  </a:cxn>
                  <a:cxn ang="0">
                    <a:pos x="143" y="283"/>
                  </a:cxn>
                  <a:cxn ang="0">
                    <a:pos x="188" y="364"/>
                  </a:cxn>
                  <a:cxn ang="0">
                    <a:pos x="239" y="420"/>
                  </a:cxn>
                  <a:cxn ang="0">
                    <a:pos x="265" y="440"/>
                  </a:cxn>
                  <a:cxn ang="0">
                    <a:pos x="259" y="484"/>
                  </a:cxn>
                  <a:cxn ang="0">
                    <a:pos x="200" y="515"/>
                  </a:cxn>
                  <a:cxn ang="0">
                    <a:pos x="155" y="553"/>
                  </a:cxn>
                  <a:cxn ang="0">
                    <a:pos x="136" y="591"/>
                  </a:cxn>
                  <a:cxn ang="0">
                    <a:pos x="97" y="591"/>
                  </a:cxn>
                  <a:cxn ang="0">
                    <a:pos x="90" y="547"/>
                  </a:cxn>
                  <a:cxn ang="0">
                    <a:pos x="136" y="496"/>
                  </a:cxn>
                  <a:cxn ang="0">
                    <a:pos x="194" y="452"/>
                  </a:cxn>
                  <a:cxn ang="0">
                    <a:pos x="188" y="434"/>
                  </a:cxn>
                  <a:cxn ang="0">
                    <a:pos x="136" y="364"/>
                  </a:cxn>
                  <a:cxn ang="0">
                    <a:pos x="77" y="283"/>
                  </a:cxn>
                  <a:cxn ang="0">
                    <a:pos x="26" y="194"/>
                  </a:cxn>
                  <a:cxn ang="0">
                    <a:pos x="0" y="144"/>
                  </a:cxn>
                  <a:cxn ang="0">
                    <a:pos x="39" y="107"/>
                  </a:cxn>
                  <a:cxn ang="0">
                    <a:pos x="123" y="69"/>
                  </a:cxn>
                  <a:cxn ang="0">
                    <a:pos x="272" y="19"/>
                  </a:cxn>
                  <a:cxn ang="0">
                    <a:pos x="408" y="6"/>
                  </a:cxn>
                  <a:cxn ang="0">
                    <a:pos x="498" y="0"/>
                  </a:cxn>
                </a:cxnLst>
                <a:rect l="0" t="0" r="r" b="b"/>
                <a:pathLst>
                  <a:path w="609" h="591">
                    <a:moveTo>
                      <a:pt x="498" y="0"/>
                    </a:moveTo>
                    <a:lnTo>
                      <a:pt x="609" y="19"/>
                    </a:lnTo>
                    <a:lnTo>
                      <a:pt x="596" y="63"/>
                    </a:lnTo>
                    <a:lnTo>
                      <a:pt x="531" y="75"/>
                    </a:lnTo>
                    <a:lnTo>
                      <a:pt x="460" y="63"/>
                    </a:lnTo>
                    <a:lnTo>
                      <a:pt x="356" y="69"/>
                    </a:lnTo>
                    <a:lnTo>
                      <a:pt x="233" y="101"/>
                    </a:lnTo>
                    <a:lnTo>
                      <a:pt x="123" y="132"/>
                    </a:lnTo>
                    <a:lnTo>
                      <a:pt x="84" y="170"/>
                    </a:lnTo>
                    <a:lnTo>
                      <a:pt x="90" y="194"/>
                    </a:lnTo>
                    <a:lnTo>
                      <a:pt x="143" y="283"/>
                    </a:lnTo>
                    <a:lnTo>
                      <a:pt x="188" y="364"/>
                    </a:lnTo>
                    <a:lnTo>
                      <a:pt x="239" y="420"/>
                    </a:lnTo>
                    <a:lnTo>
                      <a:pt x="265" y="440"/>
                    </a:lnTo>
                    <a:lnTo>
                      <a:pt x="259" y="484"/>
                    </a:lnTo>
                    <a:lnTo>
                      <a:pt x="200" y="515"/>
                    </a:lnTo>
                    <a:lnTo>
                      <a:pt x="155" y="553"/>
                    </a:lnTo>
                    <a:lnTo>
                      <a:pt x="136" y="591"/>
                    </a:lnTo>
                    <a:lnTo>
                      <a:pt x="97" y="591"/>
                    </a:lnTo>
                    <a:lnTo>
                      <a:pt x="90" y="547"/>
                    </a:lnTo>
                    <a:lnTo>
                      <a:pt x="136" y="496"/>
                    </a:lnTo>
                    <a:lnTo>
                      <a:pt x="194" y="452"/>
                    </a:lnTo>
                    <a:lnTo>
                      <a:pt x="188" y="434"/>
                    </a:lnTo>
                    <a:lnTo>
                      <a:pt x="136" y="364"/>
                    </a:lnTo>
                    <a:lnTo>
                      <a:pt x="77" y="283"/>
                    </a:lnTo>
                    <a:lnTo>
                      <a:pt x="26" y="194"/>
                    </a:lnTo>
                    <a:lnTo>
                      <a:pt x="0" y="144"/>
                    </a:lnTo>
                    <a:lnTo>
                      <a:pt x="39" y="107"/>
                    </a:lnTo>
                    <a:lnTo>
                      <a:pt x="123" y="69"/>
                    </a:lnTo>
                    <a:lnTo>
                      <a:pt x="272" y="19"/>
                    </a:lnTo>
                    <a:lnTo>
                      <a:pt x="408" y="6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72" name="Freeform 164"/>
              <p:cNvSpPr>
                <a:spLocks/>
              </p:cNvSpPr>
              <p:nvPr/>
            </p:nvSpPr>
            <p:spPr bwMode="auto">
              <a:xfrm>
                <a:off x="4576" y="2603"/>
                <a:ext cx="289" cy="296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9"/>
                  </a:cxn>
                  <a:cxn ang="0">
                    <a:pos x="0" y="63"/>
                  </a:cxn>
                  <a:cxn ang="0">
                    <a:pos x="33" y="95"/>
                  </a:cxn>
                  <a:cxn ang="0">
                    <a:pos x="111" y="138"/>
                  </a:cxn>
                  <a:cxn ang="0">
                    <a:pos x="254" y="227"/>
                  </a:cxn>
                  <a:cxn ang="0">
                    <a:pos x="337" y="283"/>
                  </a:cxn>
                  <a:cxn ang="0">
                    <a:pos x="390" y="365"/>
                  </a:cxn>
                  <a:cxn ang="0">
                    <a:pos x="455" y="473"/>
                  </a:cxn>
                  <a:cxn ang="0">
                    <a:pos x="462" y="560"/>
                  </a:cxn>
                  <a:cxn ang="0">
                    <a:pos x="500" y="592"/>
                  </a:cxn>
                  <a:cxn ang="0">
                    <a:pos x="578" y="523"/>
                  </a:cxn>
                  <a:cxn ang="0">
                    <a:pos x="519" y="491"/>
                  </a:cxn>
                  <a:cxn ang="0">
                    <a:pos x="462" y="396"/>
                  </a:cxn>
                  <a:cxn ang="0">
                    <a:pos x="409" y="309"/>
                  </a:cxn>
                  <a:cxn ang="0">
                    <a:pos x="390" y="258"/>
                  </a:cxn>
                  <a:cxn ang="0">
                    <a:pos x="345" y="202"/>
                  </a:cxn>
                  <a:cxn ang="0">
                    <a:pos x="260" y="138"/>
                  </a:cxn>
                  <a:cxn ang="0">
                    <a:pos x="162" y="75"/>
                  </a:cxn>
                  <a:cxn ang="0">
                    <a:pos x="66" y="0"/>
                  </a:cxn>
                </a:cxnLst>
                <a:rect l="0" t="0" r="r" b="b"/>
                <a:pathLst>
                  <a:path w="578" h="592">
                    <a:moveTo>
                      <a:pt x="66" y="0"/>
                    </a:moveTo>
                    <a:lnTo>
                      <a:pt x="0" y="19"/>
                    </a:lnTo>
                    <a:lnTo>
                      <a:pt x="0" y="63"/>
                    </a:lnTo>
                    <a:lnTo>
                      <a:pt x="33" y="95"/>
                    </a:lnTo>
                    <a:lnTo>
                      <a:pt x="111" y="138"/>
                    </a:lnTo>
                    <a:lnTo>
                      <a:pt x="254" y="227"/>
                    </a:lnTo>
                    <a:lnTo>
                      <a:pt x="337" y="283"/>
                    </a:lnTo>
                    <a:lnTo>
                      <a:pt x="390" y="365"/>
                    </a:lnTo>
                    <a:lnTo>
                      <a:pt x="455" y="473"/>
                    </a:lnTo>
                    <a:lnTo>
                      <a:pt x="462" y="560"/>
                    </a:lnTo>
                    <a:lnTo>
                      <a:pt x="500" y="592"/>
                    </a:lnTo>
                    <a:lnTo>
                      <a:pt x="578" y="523"/>
                    </a:lnTo>
                    <a:lnTo>
                      <a:pt x="519" y="491"/>
                    </a:lnTo>
                    <a:lnTo>
                      <a:pt x="462" y="396"/>
                    </a:lnTo>
                    <a:lnTo>
                      <a:pt x="409" y="309"/>
                    </a:lnTo>
                    <a:lnTo>
                      <a:pt x="390" y="258"/>
                    </a:lnTo>
                    <a:lnTo>
                      <a:pt x="345" y="202"/>
                    </a:lnTo>
                    <a:lnTo>
                      <a:pt x="260" y="138"/>
                    </a:lnTo>
                    <a:lnTo>
                      <a:pt x="162" y="7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73" name="Freeform 165"/>
              <p:cNvSpPr>
                <a:spLocks/>
              </p:cNvSpPr>
              <p:nvPr/>
            </p:nvSpPr>
            <p:spPr bwMode="auto">
              <a:xfrm>
                <a:off x="4467" y="2826"/>
                <a:ext cx="158" cy="482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18"/>
                  </a:cxn>
                  <a:cxn ang="0">
                    <a:pos x="6" y="69"/>
                  </a:cxn>
                  <a:cxn ang="0">
                    <a:pos x="26" y="100"/>
                  </a:cxn>
                  <a:cxn ang="0">
                    <a:pos x="79" y="200"/>
                  </a:cxn>
                  <a:cxn ang="0">
                    <a:pos x="131" y="382"/>
                  </a:cxn>
                  <a:cxn ang="0">
                    <a:pos x="145" y="489"/>
                  </a:cxn>
                  <a:cxn ang="0">
                    <a:pos x="99" y="644"/>
                  </a:cxn>
                  <a:cxn ang="0">
                    <a:pos x="46" y="769"/>
                  </a:cxn>
                  <a:cxn ang="0">
                    <a:pos x="26" y="876"/>
                  </a:cxn>
                  <a:cxn ang="0">
                    <a:pos x="46" y="902"/>
                  </a:cxn>
                  <a:cxn ang="0">
                    <a:pos x="99" y="914"/>
                  </a:cxn>
                  <a:cxn ang="0">
                    <a:pos x="216" y="958"/>
                  </a:cxn>
                  <a:cxn ang="0">
                    <a:pos x="263" y="964"/>
                  </a:cxn>
                  <a:cxn ang="0">
                    <a:pos x="315" y="920"/>
                  </a:cxn>
                  <a:cxn ang="0">
                    <a:pos x="236" y="895"/>
                  </a:cxn>
                  <a:cxn ang="0">
                    <a:pos x="125" y="876"/>
                  </a:cxn>
                  <a:cxn ang="0">
                    <a:pos x="85" y="845"/>
                  </a:cxn>
                  <a:cxn ang="0">
                    <a:pos x="79" y="801"/>
                  </a:cxn>
                  <a:cxn ang="0">
                    <a:pos x="125" y="719"/>
                  </a:cxn>
                  <a:cxn ang="0">
                    <a:pos x="164" y="606"/>
                  </a:cxn>
                  <a:cxn ang="0">
                    <a:pos x="204" y="469"/>
                  </a:cxn>
                  <a:cxn ang="0">
                    <a:pos x="198" y="407"/>
                  </a:cxn>
                  <a:cxn ang="0">
                    <a:pos x="190" y="312"/>
                  </a:cxn>
                  <a:cxn ang="0">
                    <a:pos x="158" y="200"/>
                  </a:cxn>
                  <a:cxn ang="0">
                    <a:pos x="131" y="100"/>
                  </a:cxn>
                  <a:cxn ang="0">
                    <a:pos x="92" y="25"/>
                  </a:cxn>
                  <a:cxn ang="0">
                    <a:pos x="46" y="0"/>
                  </a:cxn>
                </a:cxnLst>
                <a:rect l="0" t="0" r="r" b="b"/>
                <a:pathLst>
                  <a:path w="315" h="964">
                    <a:moveTo>
                      <a:pt x="46" y="0"/>
                    </a:moveTo>
                    <a:lnTo>
                      <a:pt x="0" y="18"/>
                    </a:lnTo>
                    <a:lnTo>
                      <a:pt x="6" y="69"/>
                    </a:lnTo>
                    <a:lnTo>
                      <a:pt x="26" y="100"/>
                    </a:lnTo>
                    <a:lnTo>
                      <a:pt x="79" y="200"/>
                    </a:lnTo>
                    <a:lnTo>
                      <a:pt x="131" y="382"/>
                    </a:lnTo>
                    <a:lnTo>
                      <a:pt x="145" y="489"/>
                    </a:lnTo>
                    <a:lnTo>
                      <a:pt x="99" y="644"/>
                    </a:lnTo>
                    <a:lnTo>
                      <a:pt x="46" y="769"/>
                    </a:lnTo>
                    <a:lnTo>
                      <a:pt x="26" y="876"/>
                    </a:lnTo>
                    <a:lnTo>
                      <a:pt x="46" y="902"/>
                    </a:lnTo>
                    <a:lnTo>
                      <a:pt x="99" y="914"/>
                    </a:lnTo>
                    <a:lnTo>
                      <a:pt x="216" y="958"/>
                    </a:lnTo>
                    <a:lnTo>
                      <a:pt x="263" y="964"/>
                    </a:lnTo>
                    <a:lnTo>
                      <a:pt x="315" y="920"/>
                    </a:lnTo>
                    <a:lnTo>
                      <a:pt x="236" y="895"/>
                    </a:lnTo>
                    <a:lnTo>
                      <a:pt x="125" y="876"/>
                    </a:lnTo>
                    <a:lnTo>
                      <a:pt x="85" y="845"/>
                    </a:lnTo>
                    <a:lnTo>
                      <a:pt x="79" y="801"/>
                    </a:lnTo>
                    <a:lnTo>
                      <a:pt x="125" y="719"/>
                    </a:lnTo>
                    <a:lnTo>
                      <a:pt x="164" y="606"/>
                    </a:lnTo>
                    <a:lnTo>
                      <a:pt x="204" y="469"/>
                    </a:lnTo>
                    <a:lnTo>
                      <a:pt x="198" y="407"/>
                    </a:lnTo>
                    <a:lnTo>
                      <a:pt x="190" y="312"/>
                    </a:lnTo>
                    <a:lnTo>
                      <a:pt x="158" y="200"/>
                    </a:lnTo>
                    <a:lnTo>
                      <a:pt x="131" y="100"/>
                    </a:lnTo>
                    <a:lnTo>
                      <a:pt x="92" y="2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74" name="Freeform 166"/>
              <p:cNvSpPr>
                <a:spLocks/>
              </p:cNvSpPr>
              <p:nvPr/>
            </p:nvSpPr>
            <p:spPr bwMode="auto">
              <a:xfrm>
                <a:off x="4403" y="2820"/>
                <a:ext cx="117" cy="543"/>
              </a:xfrm>
              <a:custGeom>
                <a:avLst/>
                <a:gdLst/>
                <a:ahLst/>
                <a:cxnLst>
                  <a:cxn ang="0">
                    <a:pos x="54" y="44"/>
                  </a:cxn>
                  <a:cxn ang="0">
                    <a:pos x="93" y="0"/>
                  </a:cxn>
                  <a:cxn ang="0">
                    <a:pos x="146" y="12"/>
                  </a:cxn>
                  <a:cxn ang="0">
                    <a:pos x="160" y="62"/>
                  </a:cxn>
                  <a:cxn ang="0">
                    <a:pos x="179" y="269"/>
                  </a:cxn>
                  <a:cxn ang="0">
                    <a:pos x="173" y="436"/>
                  </a:cxn>
                  <a:cxn ang="0">
                    <a:pos x="160" y="555"/>
                  </a:cxn>
                  <a:cxn ang="0">
                    <a:pos x="113" y="786"/>
                  </a:cxn>
                  <a:cxn ang="0">
                    <a:pos x="80" y="898"/>
                  </a:cxn>
                  <a:cxn ang="0">
                    <a:pos x="93" y="936"/>
                  </a:cxn>
                  <a:cxn ang="0">
                    <a:pos x="179" y="992"/>
                  </a:cxn>
                  <a:cxn ang="0">
                    <a:pos x="233" y="1060"/>
                  </a:cxn>
                  <a:cxn ang="0">
                    <a:pos x="219" y="1079"/>
                  </a:cxn>
                  <a:cxn ang="0">
                    <a:pos x="153" y="1085"/>
                  </a:cxn>
                  <a:cxn ang="0">
                    <a:pos x="113" y="1073"/>
                  </a:cxn>
                  <a:cxn ang="0">
                    <a:pos x="100" y="1036"/>
                  </a:cxn>
                  <a:cxn ang="0">
                    <a:pos x="93" y="998"/>
                  </a:cxn>
                  <a:cxn ang="0">
                    <a:pos x="40" y="942"/>
                  </a:cxn>
                  <a:cxn ang="0">
                    <a:pos x="0" y="904"/>
                  </a:cxn>
                  <a:cxn ang="0">
                    <a:pos x="14" y="848"/>
                  </a:cxn>
                  <a:cxn ang="0">
                    <a:pos x="60" y="792"/>
                  </a:cxn>
                  <a:cxn ang="0">
                    <a:pos x="93" y="655"/>
                  </a:cxn>
                  <a:cxn ang="0">
                    <a:pos x="106" y="506"/>
                  </a:cxn>
                  <a:cxn ang="0">
                    <a:pos x="100" y="349"/>
                  </a:cxn>
                  <a:cxn ang="0">
                    <a:pos x="73" y="193"/>
                  </a:cxn>
                  <a:cxn ang="0">
                    <a:pos x="40" y="81"/>
                  </a:cxn>
                  <a:cxn ang="0">
                    <a:pos x="54" y="44"/>
                  </a:cxn>
                </a:cxnLst>
                <a:rect l="0" t="0" r="r" b="b"/>
                <a:pathLst>
                  <a:path w="233" h="1085">
                    <a:moveTo>
                      <a:pt x="54" y="44"/>
                    </a:moveTo>
                    <a:lnTo>
                      <a:pt x="93" y="0"/>
                    </a:lnTo>
                    <a:lnTo>
                      <a:pt x="146" y="12"/>
                    </a:lnTo>
                    <a:lnTo>
                      <a:pt x="160" y="62"/>
                    </a:lnTo>
                    <a:lnTo>
                      <a:pt x="179" y="269"/>
                    </a:lnTo>
                    <a:lnTo>
                      <a:pt x="173" y="436"/>
                    </a:lnTo>
                    <a:lnTo>
                      <a:pt x="160" y="555"/>
                    </a:lnTo>
                    <a:lnTo>
                      <a:pt x="113" y="786"/>
                    </a:lnTo>
                    <a:lnTo>
                      <a:pt x="80" y="898"/>
                    </a:lnTo>
                    <a:lnTo>
                      <a:pt x="93" y="936"/>
                    </a:lnTo>
                    <a:lnTo>
                      <a:pt x="179" y="992"/>
                    </a:lnTo>
                    <a:lnTo>
                      <a:pt x="233" y="1060"/>
                    </a:lnTo>
                    <a:lnTo>
                      <a:pt x="219" y="1079"/>
                    </a:lnTo>
                    <a:lnTo>
                      <a:pt x="153" y="1085"/>
                    </a:lnTo>
                    <a:lnTo>
                      <a:pt x="113" y="1073"/>
                    </a:lnTo>
                    <a:lnTo>
                      <a:pt x="100" y="1036"/>
                    </a:lnTo>
                    <a:lnTo>
                      <a:pt x="93" y="998"/>
                    </a:lnTo>
                    <a:lnTo>
                      <a:pt x="40" y="942"/>
                    </a:lnTo>
                    <a:lnTo>
                      <a:pt x="0" y="904"/>
                    </a:lnTo>
                    <a:lnTo>
                      <a:pt x="14" y="848"/>
                    </a:lnTo>
                    <a:lnTo>
                      <a:pt x="60" y="792"/>
                    </a:lnTo>
                    <a:lnTo>
                      <a:pt x="93" y="655"/>
                    </a:lnTo>
                    <a:lnTo>
                      <a:pt x="106" y="506"/>
                    </a:lnTo>
                    <a:lnTo>
                      <a:pt x="100" y="349"/>
                    </a:lnTo>
                    <a:lnTo>
                      <a:pt x="73" y="193"/>
                    </a:lnTo>
                    <a:lnTo>
                      <a:pt x="40" y="81"/>
                    </a:lnTo>
                    <a:lnTo>
                      <a:pt x="5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7" name="Rectangle 2"/>
          <p:cNvSpPr txBox="1">
            <a:spLocks noChangeArrowheads="1"/>
          </p:cNvSpPr>
          <p:nvPr/>
        </p:nvSpPr>
        <p:spPr bwMode="auto">
          <a:xfrm>
            <a:off x="31529" y="0"/>
            <a:ext cx="9112471" cy="9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Walking on a Graph with a Magnifying Glass</a:t>
            </a:r>
            <a:endParaRPr kumimoji="0" lang="fr-CH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0" name="Text Box 4"/>
          <p:cNvSpPr txBox="1">
            <a:spLocks noChangeArrowheads="1"/>
          </p:cNvSpPr>
          <p:nvPr/>
        </p:nvSpPr>
        <p:spPr bwMode="auto">
          <a:xfrm>
            <a:off x="0" y="6113955"/>
            <a:ext cx="9002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fr-CH" sz="1400" dirty="0"/>
              <a:t>Maciej </a:t>
            </a:r>
            <a:r>
              <a:rPr lang="fr-CH" sz="1400" dirty="0" smtClean="0"/>
              <a:t>Kurant,  Minas Gjoka,  Carter T. </a:t>
            </a:r>
            <a:r>
              <a:rPr lang="fr-CH" sz="1400" dirty="0" err="1" smtClean="0"/>
              <a:t>Butts</a:t>
            </a:r>
            <a:r>
              <a:rPr lang="fr-CH" sz="1400" dirty="0" smtClean="0"/>
              <a:t>  and  Athina Markopoulou,  </a:t>
            </a:r>
            <a:r>
              <a:rPr lang="fr-CH" sz="1400" i="1" dirty="0" smtClean="0"/>
              <a:t>UC Irvine</a:t>
            </a:r>
          </a:p>
        </p:txBody>
      </p:sp>
      <p:sp>
        <p:nvSpPr>
          <p:cNvPr id="1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9054"/>
            <a:ext cx="2133600" cy="365125"/>
          </a:xfrm>
          <a:noFill/>
        </p:spPr>
        <p:txBody>
          <a:bodyPr/>
          <a:lstStyle/>
          <a:p>
            <a:fld id="{D3135D2A-4EC0-4199-8477-71DA40E64189}" type="slidenum">
              <a:rPr lang="fr-CH" smtClean="0"/>
              <a:pPr/>
              <a:t>36</a:t>
            </a:fld>
            <a:endParaRPr lang="fr-CH" dirty="0" smtClean="0"/>
          </a:p>
        </p:txBody>
      </p:sp>
      <p:sp>
        <p:nvSpPr>
          <p:cNvPr id="118" name="Text Box 4"/>
          <p:cNvSpPr txBox="1">
            <a:spLocks noChangeArrowheads="1"/>
          </p:cNvSpPr>
          <p:nvPr/>
        </p:nvSpPr>
        <p:spPr bwMode="auto">
          <a:xfrm>
            <a:off x="0" y="3980355"/>
            <a:ext cx="900211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fr-CH" sz="1600" dirty="0" smtClean="0"/>
              <a:t>Facebook </a:t>
            </a:r>
            <a:r>
              <a:rPr lang="fr-CH" sz="1600" dirty="0" err="1" smtClean="0"/>
              <a:t>datasets</a:t>
            </a:r>
            <a:r>
              <a:rPr lang="fr-CH" sz="1600" dirty="0" smtClean="0"/>
              <a:t> </a:t>
            </a:r>
            <a:r>
              <a:rPr lang="fr-CH" sz="1600" dirty="0" err="1" smtClean="0"/>
              <a:t>available</a:t>
            </a:r>
            <a:r>
              <a:rPr lang="fr-CH" sz="1600" dirty="0" smtClean="0"/>
              <a:t> </a:t>
            </a:r>
            <a:r>
              <a:rPr lang="fr-CH" sz="1600" dirty="0" err="1" smtClean="0"/>
              <a:t>from</a:t>
            </a:r>
            <a:r>
              <a:rPr lang="fr-CH" sz="1600" dirty="0" smtClean="0"/>
              <a:t> :   </a:t>
            </a:r>
            <a:r>
              <a:rPr lang="fr-CH" sz="1600" dirty="0" smtClean="0">
                <a:hlinkClick r:id="rId2"/>
              </a:rPr>
              <a:t>http://odysseas.calit2.uci.edu/osn</a:t>
            </a:r>
            <a:endParaRPr lang="fr-CH" sz="1600" dirty="0" smtClean="0"/>
          </a:p>
          <a:p>
            <a:pPr algn="ctr">
              <a:spcBef>
                <a:spcPct val="10000"/>
              </a:spcBef>
            </a:pPr>
            <a:endParaRPr lang="en-US" sz="1600" dirty="0" smtClean="0"/>
          </a:p>
          <a:p>
            <a:pPr algn="ctr">
              <a:spcBef>
                <a:spcPct val="10000"/>
              </a:spcBef>
            </a:pPr>
            <a:r>
              <a:rPr lang="en-US" sz="1600" dirty="0" smtClean="0"/>
              <a:t>       Example application:    </a:t>
            </a:r>
            <a:r>
              <a:rPr lang="en-US" sz="1600" dirty="0" smtClean="0">
                <a:hlinkClick r:id="rId3"/>
              </a:rPr>
              <a:t>http://geosocialmap.com</a:t>
            </a:r>
            <a:endParaRPr lang="en-US" sz="1600" dirty="0" smtClean="0"/>
          </a:p>
          <a:p>
            <a:pPr algn="ctr">
              <a:spcBef>
                <a:spcPct val="10000"/>
              </a:spcBef>
            </a:pPr>
            <a:endParaRPr lang="fr-CH" sz="1600" dirty="0" smtClean="0"/>
          </a:p>
          <a:p>
            <a:pPr algn="ctr">
              <a:spcBef>
                <a:spcPct val="10000"/>
              </a:spcBef>
            </a:pPr>
            <a:endParaRPr lang="fr-CH" sz="1600" dirty="0" smtClean="0"/>
          </a:p>
          <a:p>
            <a:pPr algn="ctr">
              <a:spcBef>
                <a:spcPct val="10000"/>
              </a:spcBef>
            </a:pPr>
            <a:endParaRPr lang="fr-CH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7" grpId="0"/>
      <p:bldP spid="290" grpId="0"/>
      <p:bldP spid="1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9857" y="966791"/>
            <a:ext cx="83928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dirty="0" smtClean="0"/>
              <a:t>f* :  the fraction of time we plan to spend in irrelevant nodes: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f*=0  </a:t>
            </a:r>
            <a:r>
              <a:rPr lang="en-US" dirty="0" err="1" smtClean="0"/>
              <a:t>iff</a:t>
            </a:r>
            <a:r>
              <a:rPr lang="en-US" dirty="0" smtClean="0"/>
              <a:t> all nodes relevant, f*&gt;0 otherwise.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f*&lt;&lt;1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Exploit the pilot RW information. E.g., f* higher when relevant categories poorly interconnected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In Facebook, we used f*=1% </a:t>
            </a:r>
          </a:p>
          <a:p>
            <a:pPr marL="228600" indent="-228600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6186" y="3497720"/>
            <a:ext cx="8066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/>
            <a:r>
              <a:rPr lang="en-US" dirty="0" smtClean="0"/>
              <a:t>Γ&gt;=1 : maximal resolution of our “graph magnifying glass”: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/>
              <a:t>Let </a:t>
            </a:r>
            <a:r>
              <a:rPr lang="en-US" i="1" dirty="0" smtClean="0"/>
              <a:t>B</a:t>
            </a:r>
            <a:r>
              <a:rPr lang="en-US" dirty="0" smtClean="0"/>
              <a:t> be the size of the largest relevant category. S-WRW will typically sample well all categories whose size is at least equal to B / Γ.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/>
              <a:t>Think of the smallest category that is still relevant – this gives Γ.  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/>
              <a:t>Set Γ smaller for smaller sample size.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/>
              <a:t>Set Γ  smaller in graphs with tight community structure. 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/>
              <a:t>In Facebook, we set Γ=1000. </a:t>
            </a:r>
          </a:p>
          <a:p>
            <a:pPr marL="168275" indent="-168275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20826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 algn="ctr"/>
            <a:r>
              <a:rPr lang="en-US" dirty="0" smtClean="0"/>
              <a:t>In the paper, we show that S-WRW is quite robust to the choice of these parameters.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graphs</a:t>
            </a:r>
            <a:endParaRPr lang="en-US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71" y="1389013"/>
            <a:ext cx="8719458" cy="481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1" idx="7"/>
            <a:endCxn id="36" idx="3"/>
          </p:cNvCxnSpPr>
          <p:nvPr/>
        </p:nvCxnSpPr>
        <p:spPr bwMode="auto">
          <a:xfrm rot="5400000" flipH="1" flipV="1">
            <a:off x="4115627" y="2714773"/>
            <a:ext cx="184470" cy="399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9" idx="5"/>
            <a:endCxn id="36" idx="1"/>
          </p:cNvCxnSpPr>
          <p:nvPr/>
        </p:nvCxnSpPr>
        <p:spPr bwMode="auto">
          <a:xfrm rot="16200000" flipH="1">
            <a:off x="4039834" y="2319255"/>
            <a:ext cx="308792" cy="426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4783116" y="209209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5245529" y="2597619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5378300" y="326499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36" idx="7"/>
            <a:endCxn id="38" idx="3"/>
          </p:cNvCxnSpPr>
          <p:nvPr/>
        </p:nvCxnSpPr>
        <p:spPr bwMode="auto">
          <a:xfrm rot="5400000" flipH="1" flipV="1">
            <a:off x="4461256" y="2337073"/>
            <a:ext cx="431622" cy="268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6" idx="6"/>
            <a:endCxn id="26" idx="2"/>
          </p:cNvCxnSpPr>
          <p:nvPr/>
        </p:nvCxnSpPr>
        <p:spPr bwMode="auto">
          <a:xfrm flipV="1">
            <a:off x="4571019" y="2693259"/>
            <a:ext cx="674509" cy="61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6" idx="5"/>
            <a:endCxn id="35" idx="1"/>
          </p:cNvCxnSpPr>
          <p:nvPr/>
        </p:nvCxnSpPr>
        <p:spPr bwMode="auto">
          <a:xfrm rot="16200000" flipH="1">
            <a:off x="4483325" y="2881879"/>
            <a:ext cx="326619" cy="207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" idx="3"/>
            <a:endCxn id="35" idx="7"/>
          </p:cNvCxnSpPr>
          <p:nvPr/>
        </p:nvCxnSpPr>
        <p:spPr bwMode="auto">
          <a:xfrm rot="5400000">
            <a:off x="4891497" y="2766773"/>
            <a:ext cx="387966" cy="376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5" idx="3"/>
            <a:endCxn id="28" idx="7"/>
          </p:cNvCxnSpPr>
          <p:nvPr/>
        </p:nvCxnSpPr>
        <p:spPr bwMode="auto">
          <a:xfrm rot="5400000">
            <a:off x="4391644" y="3391052"/>
            <a:ext cx="453941" cy="2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5" idx="6"/>
            <a:endCxn id="30" idx="2"/>
          </p:cNvCxnSpPr>
          <p:nvPr/>
        </p:nvCxnSpPr>
        <p:spPr bwMode="auto">
          <a:xfrm>
            <a:off x="4927848" y="3222308"/>
            <a:ext cx="450452" cy="13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4323470" y="3721693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val 57"/>
          <p:cNvSpPr>
            <a:spLocks noChangeArrowheads="1"/>
          </p:cNvSpPr>
          <p:nvPr/>
        </p:nvSpPr>
        <p:spPr bwMode="auto">
          <a:xfrm>
            <a:off x="4719833" y="311842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4379511" y="2658966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975212" y="1947041"/>
            <a:ext cx="3370998" cy="210469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3830618" y="297627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3803351" y="220084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73668" y="4873897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Topology?</a:t>
            </a:r>
            <a:endParaRPr lang="en-US" sz="24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73668" y="4464466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What:</a:t>
            </a:r>
            <a:endParaRPr lang="en-US" sz="2400" b="1" dirty="0">
              <a:latin typeface="+mn-lt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68088E3-552B-45F3-B403-451587672333}" type="slidenum">
              <a:rPr lang="fr-CH" smtClean="0"/>
              <a:pPr/>
              <a:t>4</a:t>
            </a:fld>
            <a:endParaRPr lang="fr-CH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1" idx="7"/>
            <a:endCxn id="36" idx="3"/>
          </p:cNvCxnSpPr>
          <p:nvPr/>
        </p:nvCxnSpPr>
        <p:spPr bwMode="auto">
          <a:xfrm rot="5400000" flipH="1" flipV="1">
            <a:off x="4115627" y="2714773"/>
            <a:ext cx="184470" cy="399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9" idx="5"/>
            <a:endCxn id="36" idx="1"/>
          </p:cNvCxnSpPr>
          <p:nvPr/>
        </p:nvCxnSpPr>
        <p:spPr bwMode="auto">
          <a:xfrm rot="16200000" flipH="1">
            <a:off x="4039834" y="2319255"/>
            <a:ext cx="308792" cy="426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5245529" y="2597619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36" idx="7"/>
            <a:endCxn id="38" idx="3"/>
          </p:cNvCxnSpPr>
          <p:nvPr/>
        </p:nvCxnSpPr>
        <p:spPr bwMode="auto">
          <a:xfrm rot="5400000" flipH="1" flipV="1">
            <a:off x="4461256" y="2337073"/>
            <a:ext cx="431622" cy="268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6" idx="6"/>
            <a:endCxn id="26" idx="2"/>
          </p:cNvCxnSpPr>
          <p:nvPr/>
        </p:nvCxnSpPr>
        <p:spPr bwMode="auto">
          <a:xfrm flipV="1">
            <a:off x="4571019" y="2693259"/>
            <a:ext cx="674509" cy="61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6" idx="5"/>
            <a:endCxn id="35" idx="1"/>
          </p:cNvCxnSpPr>
          <p:nvPr/>
        </p:nvCxnSpPr>
        <p:spPr bwMode="auto">
          <a:xfrm rot="16200000" flipH="1">
            <a:off x="4483325" y="2881879"/>
            <a:ext cx="326619" cy="207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" idx="3"/>
            <a:endCxn id="35" idx="7"/>
          </p:cNvCxnSpPr>
          <p:nvPr/>
        </p:nvCxnSpPr>
        <p:spPr bwMode="auto">
          <a:xfrm rot="5400000">
            <a:off x="4891497" y="2766773"/>
            <a:ext cx="387966" cy="376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5" idx="3"/>
            <a:endCxn id="28" idx="7"/>
          </p:cNvCxnSpPr>
          <p:nvPr/>
        </p:nvCxnSpPr>
        <p:spPr bwMode="auto">
          <a:xfrm rot="5400000">
            <a:off x="4391644" y="3391052"/>
            <a:ext cx="453941" cy="2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5" idx="6"/>
            <a:endCxn id="30" idx="2"/>
          </p:cNvCxnSpPr>
          <p:nvPr/>
        </p:nvCxnSpPr>
        <p:spPr bwMode="auto">
          <a:xfrm>
            <a:off x="4927848" y="3222308"/>
            <a:ext cx="450452" cy="13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4323470" y="3721693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val 57"/>
          <p:cNvSpPr>
            <a:spLocks noChangeArrowheads="1"/>
          </p:cNvSpPr>
          <p:nvPr/>
        </p:nvSpPr>
        <p:spPr bwMode="auto">
          <a:xfrm>
            <a:off x="4719833" y="311842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3830618" y="297627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3803351" y="220084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975212" y="2088930"/>
            <a:ext cx="3370998" cy="186974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673668" y="4873897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Topology?</a:t>
            </a:r>
            <a:endParaRPr lang="en-US" sz="2400" dirty="0">
              <a:latin typeface="+mn-lt"/>
            </a:endParaRPr>
          </a:p>
        </p:txBody>
      </p: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4783116" y="209209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5378300" y="326499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4379511" y="2658966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73668" y="5274975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Nodes?</a:t>
            </a:r>
            <a:endParaRPr lang="en-US" sz="24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73668" y="4464466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What:</a:t>
            </a:r>
            <a:endParaRPr lang="en-US" sz="2400" b="1" dirty="0">
              <a:latin typeface="+mn-lt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5321335" y="4464466"/>
            <a:ext cx="1734202" cy="871096"/>
            <a:chOff x="5321335" y="4464466"/>
            <a:chExt cx="1734202" cy="871096"/>
          </a:xfrm>
        </p:grpSpPr>
        <p:sp>
          <p:nvSpPr>
            <p:cNvPr id="44" name="TextBox 43"/>
            <p:cNvSpPr txBox="1"/>
            <p:nvPr/>
          </p:nvSpPr>
          <p:spPr>
            <a:xfrm>
              <a:off x="5321335" y="4873897"/>
              <a:ext cx="1734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latin typeface="+mn-lt"/>
                </a:rPr>
                <a:t> Directly?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21335" y="4464466"/>
              <a:ext cx="1734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n-lt"/>
                </a:rPr>
                <a:t>How:</a:t>
              </a:r>
              <a:endParaRPr lang="en-US" sz="2400" b="1" dirty="0"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3803351" y="2092090"/>
            <a:ext cx="1442177" cy="1091949"/>
            <a:chOff x="3803351" y="2092090"/>
            <a:chExt cx="1442177" cy="1091949"/>
          </a:xfrm>
        </p:grpSpPr>
        <p:cxnSp>
          <p:nvCxnSpPr>
            <p:cNvPr id="4" name="Straight Connector 3"/>
            <p:cNvCxnSpPr>
              <a:stCxn id="36" idx="7"/>
              <a:endCxn id="38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1" idx="7"/>
              <a:endCxn id="36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9" idx="5"/>
              <a:endCxn id="36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6"/>
              <a:endCxn id="26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75212" y="2073816"/>
            <a:ext cx="3370998" cy="18697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43"/>
          <p:cNvGrpSpPr/>
          <p:nvPr/>
        </p:nvGrpSpPr>
        <p:grpSpPr>
          <a:xfrm>
            <a:off x="4323470" y="2597619"/>
            <a:ext cx="1246338" cy="1315352"/>
            <a:chOff x="4323470" y="2597619"/>
            <a:chExt cx="1246338" cy="1315352"/>
          </a:xfrm>
        </p:grpSpPr>
        <p:cxnSp>
          <p:nvCxnSpPr>
            <p:cNvPr id="11" name="Straight Connector 10"/>
            <p:cNvCxnSpPr>
              <a:stCxn id="36" idx="5"/>
              <a:endCxn id="35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6" idx="3"/>
              <a:endCxn id="35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5" idx="3"/>
              <a:endCxn id="28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5" idx="6"/>
              <a:endCxn id="30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5" name="Oval 57"/>
          <p:cNvSpPr>
            <a:spLocks noChangeArrowheads="1"/>
          </p:cNvSpPr>
          <p:nvPr/>
        </p:nvSpPr>
        <p:spPr bwMode="auto">
          <a:xfrm>
            <a:off x="4661393" y="3062455"/>
            <a:ext cx="320510" cy="320122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>
            <a:bevelT w="63500" h="25400"/>
            <a:extrusionClr>
              <a:schemeClr val="bg1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73668" y="4873897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Topology?</a:t>
            </a:r>
            <a:endParaRPr lang="en-US" sz="2400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73668" y="5274975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Nodes?</a:t>
            </a:r>
            <a:endParaRPr lang="en-US" sz="24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73668" y="4464466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What:</a:t>
            </a:r>
            <a:endParaRPr lang="en-US" sz="2400" b="1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21335" y="4873897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Directly?</a:t>
            </a:r>
            <a:endParaRPr lang="en-US" sz="24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21335" y="5274975"/>
            <a:ext cx="214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Exploration?</a:t>
            </a:r>
            <a:endParaRPr lang="en-US" sz="24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21335" y="4464466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How:</a:t>
            </a:r>
            <a:endParaRPr lang="en-US" sz="2400" b="1" dirty="0">
              <a:latin typeface="+mn-lt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68088E3-552B-45F3-B403-451587672333}" type="slidenum">
              <a:rPr lang="fr-CH" smtClean="0"/>
              <a:pPr/>
              <a:t>6</a:t>
            </a:fld>
            <a:endParaRPr lang="fr-CH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3768 -0.0673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rot="20716798">
            <a:off x="4121771" y="1664919"/>
            <a:ext cx="2171539" cy="23226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20566688">
            <a:off x="3012121" y="2260419"/>
            <a:ext cx="1126327" cy="1793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3803351" y="2092090"/>
            <a:ext cx="1442177" cy="1091949"/>
            <a:chOff x="3803351" y="2092090"/>
            <a:chExt cx="1442177" cy="1091949"/>
          </a:xfrm>
        </p:grpSpPr>
        <p:cxnSp>
          <p:nvCxnSpPr>
            <p:cNvPr id="4" name="Straight Connector 3"/>
            <p:cNvCxnSpPr>
              <a:stCxn id="36" idx="7"/>
              <a:endCxn id="38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1" idx="7"/>
              <a:endCxn id="36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9" idx="5"/>
              <a:endCxn id="36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6"/>
              <a:endCxn id="26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1" name="Group 43"/>
          <p:cNvGrpSpPr/>
          <p:nvPr/>
        </p:nvGrpSpPr>
        <p:grpSpPr>
          <a:xfrm>
            <a:off x="4323470" y="2597619"/>
            <a:ext cx="1246338" cy="1315352"/>
            <a:chOff x="4323470" y="2597619"/>
            <a:chExt cx="1246338" cy="1315352"/>
          </a:xfrm>
        </p:grpSpPr>
        <p:cxnSp>
          <p:nvCxnSpPr>
            <p:cNvPr id="11" name="Straight Connector 10"/>
            <p:cNvCxnSpPr>
              <a:stCxn id="36" idx="5"/>
              <a:endCxn id="35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6" idx="3"/>
              <a:endCxn id="35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5" idx="3"/>
              <a:endCxn id="28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5" idx="6"/>
              <a:endCxn id="30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6" name="Oval 57"/>
          <p:cNvSpPr>
            <a:spLocks noChangeArrowheads="1"/>
          </p:cNvSpPr>
          <p:nvPr/>
        </p:nvSpPr>
        <p:spPr bwMode="auto">
          <a:xfrm>
            <a:off x="4310167" y="2596929"/>
            <a:ext cx="322874" cy="322484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67788" y="5591117"/>
            <a:ext cx="310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E.g., Random Walk (RW)</a:t>
            </a:r>
            <a:endParaRPr lang="en-US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73668" y="4873897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Topology?</a:t>
            </a:r>
            <a:endParaRPr lang="en-US" sz="24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73668" y="5274975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Nodes?</a:t>
            </a:r>
            <a:endParaRPr lang="en-US" sz="24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73668" y="4464466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What:</a:t>
            </a:r>
            <a:endParaRPr lang="en-US" sz="2400" b="1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21335" y="4873897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Directly?</a:t>
            </a:r>
            <a:endParaRPr lang="en-US" sz="2400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21335" y="5274975"/>
            <a:ext cx="1966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Exploration?</a:t>
            </a:r>
            <a:endParaRPr lang="en-US" sz="240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21335" y="4464466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How:</a:t>
            </a:r>
            <a:endParaRPr lang="en-US" sz="2400" b="1" dirty="0">
              <a:latin typeface="+mn-lt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58" name="Freeform 4"/>
          <p:cNvSpPr>
            <a:spLocks/>
          </p:cNvSpPr>
          <p:nvPr/>
        </p:nvSpPr>
        <p:spPr bwMode="auto">
          <a:xfrm>
            <a:off x="2505524" y="5281449"/>
            <a:ext cx="1640808" cy="462216"/>
          </a:xfrm>
          <a:custGeom>
            <a:avLst/>
            <a:gdLst>
              <a:gd name="T0" fmla="*/ 2147483647 w 5888"/>
              <a:gd name="T1" fmla="*/ 2147483647 h 1825"/>
              <a:gd name="T2" fmla="*/ 2147483647 w 5888"/>
              <a:gd name="T3" fmla="*/ 2147483647 h 1825"/>
              <a:gd name="T4" fmla="*/ 2147483647 w 5888"/>
              <a:gd name="T5" fmla="*/ 2147483647 h 1825"/>
              <a:gd name="T6" fmla="*/ 2147483647 w 5888"/>
              <a:gd name="T7" fmla="*/ 2147483647 h 1825"/>
              <a:gd name="T8" fmla="*/ 2147483647 w 5888"/>
              <a:gd name="T9" fmla="*/ 2147483647 h 1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8"/>
              <a:gd name="T16" fmla="*/ 0 h 1825"/>
              <a:gd name="T17" fmla="*/ 5888 w 5888"/>
              <a:gd name="T18" fmla="*/ 1825 h 1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8" h="1825">
                <a:moveTo>
                  <a:pt x="5830" y="1152"/>
                </a:moveTo>
                <a:cubicBezTo>
                  <a:pt x="5148" y="1676"/>
                  <a:pt x="2176" y="1825"/>
                  <a:pt x="1144" y="1657"/>
                </a:cubicBezTo>
                <a:cubicBezTo>
                  <a:pt x="112" y="1489"/>
                  <a:pt x="0" y="561"/>
                  <a:pt x="521" y="280"/>
                </a:cubicBezTo>
                <a:cubicBezTo>
                  <a:pt x="1041" y="0"/>
                  <a:pt x="4184" y="17"/>
                  <a:pt x="5036" y="193"/>
                </a:cubicBezTo>
                <a:cubicBezTo>
                  <a:pt x="5888" y="369"/>
                  <a:pt x="5821" y="959"/>
                  <a:pt x="5262" y="17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4"/>
          <p:cNvSpPr>
            <a:spLocks/>
          </p:cNvSpPr>
          <p:nvPr/>
        </p:nvSpPr>
        <p:spPr bwMode="auto">
          <a:xfrm>
            <a:off x="5167744" y="5278582"/>
            <a:ext cx="2382982" cy="484909"/>
          </a:xfrm>
          <a:custGeom>
            <a:avLst/>
            <a:gdLst>
              <a:gd name="T0" fmla="*/ 2147483647 w 5888"/>
              <a:gd name="T1" fmla="*/ 2147483647 h 1825"/>
              <a:gd name="T2" fmla="*/ 2147483647 w 5888"/>
              <a:gd name="T3" fmla="*/ 2147483647 h 1825"/>
              <a:gd name="T4" fmla="*/ 2147483647 w 5888"/>
              <a:gd name="T5" fmla="*/ 2147483647 h 1825"/>
              <a:gd name="T6" fmla="*/ 2147483647 w 5888"/>
              <a:gd name="T7" fmla="*/ 2147483647 h 1825"/>
              <a:gd name="T8" fmla="*/ 2147483647 w 5888"/>
              <a:gd name="T9" fmla="*/ 2147483647 h 1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8"/>
              <a:gd name="T16" fmla="*/ 0 h 1825"/>
              <a:gd name="T17" fmla="*/ 5888 w 5888"/>
              <a:gd name="T18" fmla="*/ 1825 h 1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8" h="1825">
                <a:moveTo>
                  <a:pt x="5830" y="1152"/>
                </a:moveTo>
                <a:cubicBezTo>
                  <a:pt x="5148" y="1676"/>
                  <a:pt x="2176" y="1825"/>
                  <a:pt x="1144" y="1657"/>
                </a:cubicBezTo>
                <a:cubicBezTo>
                  <a:pt x="112" y="1489"/>
                  <a:pt x="0" y="561"/>
                  <a:pt x="521" y="280"/>
                </a:cubicBezTo>
                <a:cubicBezTo>
                  <a:pt x="1041" y="0"/>
                  <a:pt x="4184" y="17"/>
                  <a:pt x="5036" y="193"/>
                </a:cubicBezTo>
                <a:cubicBezTo>
                  <a:pt x="5888" y="369"/>
                  <a:pt x="5821" y="959"/>
                  <a:pt x="5262" y="17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68088E3-552B-45F3-B403-451587672333}" type="slidenum">
              <a:rPr lang="fr-CH" smtClean="0"/>
              <a:pPr/>
              <a:t>7</a:t>
            </a:fld>
            <a:endParaRPr lang="fr-CH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139 L 0.09375 -0.00972 L 0.04375 -0.08333 L 0.00104 0.00255 L 0.09323 -0.01041 L 0.11007 0.0882 L 0.06198 0.14537 L 0.11007 0.08866 L 0.16614 0.03125 L 0.14687 -0.06805 L 0.04427 -0.08356 L -0.00052 0.00116 L 0.04392 -0.08472 L 1.11111E-6 -0.00069 L 0.03924 0.06806 L 0.10903 0.09028 L 0.06267 0.14375 L 0.11007 0.0882 " pathEditMode="relative" rAng="0" ptsTypes="AAAAAAAAAAAAAAAAAA">
                                      <p:cBhvr>
                                        <p:cTn id="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roup 458"/>
          <p:cNvGrpSpPr/>
          <p:nvPr/>
        </p:nvGrpSpPr>
        <p:grpSpPr>
          <a:xfrm>
            <a:off x="4225425" y="1387365"/>
            <a:ext cx="4674219" cy="2656490"/>
            <a:chOff x="4225425" y="1387365"/>
            <a:chExt cx="4674219" cy="2656490"/>
          </a:xfrm>
        </p:grpSpPr>
        <p:pic>
          <p:nvPicPr>
            <p:cNvPr id="44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5425" y="1387365"/>
              <a:ext cx="4674219" cy="265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21193700">
              <a:off x="5527177" y="2208184"/>
              <a:ext cx="11134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/>
                <a:t>sampled</a:t>
              </a:r>
              <a:endParaRPr lang="en-US" sz="1200" b="1" dirty="0"/>
            </a:p>
          </p:txBody>
        </p:sp>
        <p:sp>
          <p:nvSpPr>
            <p:cNvPr id="452" name="Text Box 13"/>
            <p:cNvSpPr txBox="1">
              <a:spLocks noChangeArrowheads="1"/>
            </p:cNvSpPr>
            <p:nvPr/>
          </p:nvSpPr>
          <p:spPr bwMode="auto">
            <a:xfrm rot="507398">
              <a:off x="5575644" y="1739614"/>
              <a:ext cx="1337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sz="1200" b="1" dirty="0" smtClean="0">
                  <a:solidFill>
                    <a:srgbClr val="FF0000"/>
                  </a:solidFill>
                </a:rPr>
                <a:t>real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0" name="Text Box 12"/>
          <p:cNvSpPr txBox="1">
            <a:spLocks noChangeArrowheads="1"/>
          </p:cNvSpPr>
          <p:nvPr/>
        </p:nvSpPr>
        <p:spPr bwMode="auto">
          <a:xfrm>
            <a:off x="575440" y="1266880"/>
            <a:ext cx="340535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Random </a:t>
            </a:r>
            <a:r>
              <a:rPr lang="en-US" sz="1600" dirty="0"/>
              <a:t>Walk </a:t>
            </a:r>
            <a:r>
              <a:rPr lang="en-US" sz="1600" dirty="0" smtClean="0"/>
              <a:t>(</a:t>
            </a:r>
            <a:r>
              <a:rPr lang="en-US" sz="1600" b="1" dirty="0" smtClean="0"/>
              <a:t>RW</a:t>
            </a:r>
            <a:r>
              <a:rPr lang="en-US" sz="1600" dirty="0"/>
              <a:t>):</a:t>
            </a:r>
          </a:p>
        </p:txBody>
      </p:sp>
      <p:grpSp>
        <p:nvGrpSpPr>
          <p:cNvPr id="528" name="Group 527"/>
          <p:cNvGrpSpPr/>
          <p:nvPr/>
        </p:nvGrpSpPr>
        <p:grpSpPr>
          <a:xfrm>
            <a:off x="118235" y="4406164"/>
            <a:ext cx="4374937" cy="1476126"/>
            <a:chOff x="118235" y="4837964"/>
            <a:chExt cx="4374937" cy="1476126"/>
          </a:xfrm>
        </p:grpSpPr>
        <p:pic>
          <p:nvPicPr>
            <p:cNvPr id="51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069" y="5343025"/>
              <a:ext cx="4211528" cy="97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Text Box 99"/>
            <p:cNvSpPr txBox="1">
              <a:spLocks noChangeArrowheads="1"/>
            </p:cNvSpPr>
            <p:nvPr/>
          </p:nvSpPr>
          <p:spPr bwMode="auto">
            <a:xfrm>
              <a:off x="118235" y="4837964"/>
              <a:ext cx="43749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dirty="0" err="1" smtClean="0">
                  <a:latin typeface="+mj-lt"/>
                </a:rPr>
                <a:t>Apply</a:t>
              </a:r>
              <a:r>
                <a:rPr lang="fr-CH" dirty="0" smtClean="0">
                  <a:latin typeface="+mj-lt"/>
                </a:rPr>
                <a:t> </a:t>
              </a:r>
              <a:r>
                <a:rPr lang="fr-CH" dirty="0">
                  <a:latin typeface="+mj-lt"/>
                </a:rPr>
                <a:t>the Hansen-</a:t>
              </a:r>
              <a:r>
                <a:rPr lang="fr-CH" dirty="0" err="1">
                  <a:latin typeface="+mj-lt"/>
                </a:rPr>
                <a:t>Hurwitz</a:t>
              </a:r>
              <a:r>
                <a:rPr lang="fr-CH" dirty="0">
                  <a:latin typeface="+mj-lt"/>
                </a:rPr>
                <a:t> </a:t>
              </a:r>
              <a:r>
                <a:rPr lang="fr-CH" dirty="0" err="1">
                  <a:latin typeface="+mj-lt"/>
                </a:rPr>
                <a:t>estimator</a:t>
              </a:r>
              <a:r>
                <a:rPr lang="fr-CH" dirty="0">
                  <a:latin typeface="+mj-lt"/>
                </a:rPr>
                <a:t>: 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05" name="Freeform 107"/>
          <p:cNvSpPr>
            <a:spLocks/>
          </p:cNvSpPr>
          <p:nvPr/>
        </p:nvSpPr>
        <p:spPr bwMode="auto">
          <a:xfrm flipH="1">
            <a:off x="3799214" y="4977392"/>
            <a:ext cx="528420" cy="34766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158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 flipH="1">
            <a:off x="3259681" y="5453533"/>
            <a:ext cx="555573" cy="32226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158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03" name="Group 502"/>
          <p:cNvGrpSpPr/>
          <p:nvPr/>
        </p:nvGrpSpPr>
        <p:grpSpPr>
          <a:xfrm>
            <a:off x="802495" y="1832782"/>
            <a:ext cx="2979082" cy="1820881"/>
            <a:chOff x="802495" y="1832782"/>
            <a:chExt cx="2979082" cy="1820881"/>
          </a:xfrm>
        </p:grpSpPr>
        <p:cxnSp>
          <p:nvCxnSpPr>
            <p:cNvPr id="407" name="Straight Connector 406"/>
            <p:cNvCxnSpPr/>
            <p:nvPr/>
          </p:nvCxnSpPr>
          <p:spPr bwMode="auto">
            <a:xfrm rot="16200000" flipV="1">
              <a:off x="2857138" y="2701252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26" idx="4"/>
              <a:endCxn id="424" idx="0"/>
            </p:cNvCxnSpPr>
            <p:nvPr/>
          </p:nvCxnSpPr>
          <p:spPr bwMode="auto">
            <a:xfrm rot="16200000" flipH="1">
              <a:off x="3362141" y="2285907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>
              <a:endCxn id="426" idx="2"/>
            </p:cNvCxnSpPr>
            <p:nvPr/>
          </p:nvCxnSpPr>
          <p:spPr bwMode="auto">
            <a:xfrm>
              <a:off x="2662142" y="1928421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424" idx="3"/>
            </p:cNvCxnSpPr>
            <p:nvPr/>
          </p:nvCxnSpPr>
          <p:spPr bwMode="auto">
            <a:xfrm rot="5400000">
              <a:off x="3289140" y="2718815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endCxn id="425" idx="7"/>
            </p:cNvCxnSpPr>
            <p:nvPr/>
          </p:nvCxnSpPr>
          <p:spPr bwMode="auto">
            <a:xfrm rot="5400000">
              <a:off x="2826045" y="3152732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endCxn id="422" idx="0"/>
            </p:cNvCxnSpPr>
            <p:nvPr/>
          </p:nvCxnSpPr>
          <p:spPr bwMode="auto">
            <a:xfrm rot="5400000">
              <a:off x="1400170" y="3065769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stCxn id="423" idx="5"/>
            </p:cNvCxnSpPr>
            <p:nvPr/>
          </p:nvCxnSpPr>
          <p:spPr bwMode="auto">
            <a:xfrm rot="16200000" flipH="1">
              <a:off x="1169550" y="2472264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stCxn id="423" idx="4"/>
              <a:endCxn id="427" idx="0"/>
            </p:cNvCxnSpPr>
            <p:nvPr/>
          </p:nvCxnSpPr>
          <p:spPr bwMode="auto">
            <a:xfrm rot="5400000">
              <a:off x="747143" y="2795561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stCxn id="427" idx="5"/>
              <a:endCxn id="422" idx="2"/>
            </p:cNvCxnSpPr>
            <p:nvPr/>
          </p:nvCxnSpPr>
          <p:spPr bwMode="auto">
            <a:xfrm rot="16200000" flipH="1">
              <a:off x="1116897" y="3054826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>
              <a:stCxn id="422" idx="5"/>
            </p:cNvCxnSpPr>
            <p:nvPr/>
          </p:nvCxnSpPr>
          <p:spPr bwMode="auto">
            <a:xfrm rot="16200000" flipH="1">
              <a:off x="1756444" y="3303480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>
              <a:endCxn id="425" idx="2"/>
            </p:cNvCxnSpPr>
            <p:nvPr/>
          </p:nvCxnSpPr>
          <p:spPr bwMode="auto">
            <a:xfrm flipV="1">
              <a:off x="2202496" y="3494009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 bwMode="auto">
            <a:xfrm flipV="1">
              <a:off x="1698884" y="1928421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stCxn id="423" idx="7"/>
            </p:cNvCxnSpPr>
            <p:nvPr/>
          </p:nvCxnSpPr>
          <p:spPr bwMode="auto">
            <a:xfrm rot="5400000" flipH="1" flipV="1">
              <a:off x="1100451" y="2052053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 bwMode="auto">
            <a:xfrm rot="16200000" flipH="1">
              <a:off x="1324679" y="2419501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 bwMode="auto">
            <a:xfrm rot="16200000" flipH="1">
              <a:off x="2612457" y="2017686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1445453" y="3287744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3" name="Oval 57"/>
            <p:cNvSpPr>
              <a:spLocks noChangeArrowheads="1"/>
            </p:cNvSpPr>
            <p:nvPr/>
          </p:nvSpPr>
          <p:spPr bwMode="auto">
            <a:xfrm>
              <a:off x="870164" y="244492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4" name="Oval 57"/>
            <p:cNvSpPr>
              <a:spLocks noChangeArrowheads="1"/>
            </p:cNvSpPr>
            <p:nvPr/>
          </p:nvSpPr>
          <p:spPr bwMode="auto">
            <a:xfrm>
              <a:off x="3573562" y="2601336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5" name="Oval 57"/>
            <p:cNvSpPr>
              <a:spLocks noChangeArrowheads="1"/>
            </p:cNvSpPr>
            <p:nvPr/>
          </p:nvSpPr>
          <p:spPr bwMode="auto">
            <a:xfrm>
              <a:off x="2632271" y="3390126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6" name="Oval 57"/>
            <p:cNvSpPr>
              <a:spLocks noChangeArrowheads="1"/>
            </p:cNvSpPr>
            <p:nvPr/>
          </p:nvSpPr>
          <p:spPr bwMode="auto">
            <a:xfrm>
              <a:off x="3412915" y="1923361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7" name="Oval 57"/>
            <p:cNvSpPr>
              <a:spLocks noChangeArrowheads="1"/>
            </p:cNvSpPr>
            <p:nvPr/>
          </p:nvSpPr>
          <p:spPr bwMode="auto">
            <a:xfrm>
              <a:off x="802495" y="301433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28" name="Group 42"/>
            <p:cNvGrpSpPr/>
            <p:nvPr/>
          </p:nvGrpSpPr>
          <p:grpSpPr>
            <a:xfrm>
              <a:off x="1490869" y="1832782"/>
              <a:ext cx="1442178" cy="1091949"/>
              <a:chOff x="3803351" y="2092090"/>
              <a:chExt cx="1442178" cy="1091949"/>
            </a:xfrm>
          </p:grpSpPr>
          <p:cxnSp>
            <p:nvCxnSpPr>
              <p:cNvPr id="429" name="Straight Connector 428"/>
              <p:cNvCxnSpPr>
                <a:stCxn id="444" idx="7"/>
                <a:endCxn id="434" idx="3"/>
              </p:cNvCxnSpPr>
              <p:nvPr/>
            </p:nvCxnSpPr>
            <p:spPr bwMode="auto">
              <a:xfrm rot="5400000" flipH="1" flipV="1">
                <a:off x="4461256" y="2337073"/>
                <a:ext cx="431622" cy="268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>
                <a:stCxn id="433" idx="7"/>
                <a:endCxn id="444" idx="3"/>
              </p:cNvCxnSpPr>
              <p:nvPr/>
            </p:nvCxnSpPr>
            <p:spPr bwMode="auto">
              <a:xfrm rot="5400000" flipH="1" flipV="1">
                <a:off x="4115629" y="2714773"/>
                <a:ext cx="184468" cy="3993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>
                <a:stCxn id="435" idx="5"/>
                <a:endCxn id="444" idx="1"/>
              </p:cNvCxnSpPr>
              <p:nvPr/>
            </p:nvCxnSpPr>
            <p:spPr bwMode="auto">
              <a:xfrm rot="16200000" flipH="1">
                <a:off x="4039834" y="2319255"/>
                <a:ext cx="308792" cy="4266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>
                <a:stCxn id="444" idx="6"/>
                <a:endCxn id="440" idx="2"/>
              </p:cNvCxnSpPr>
              <p:nvPr/>
            </p:nvCxnSpPr>
            <p:spPr bwMode="auto">
              <a:xfrm flipV="1">
                <a:off x="4571019" y="2693258"/>
                <a:ext cx="674510" cy="613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3" name="Oval 57"/>
              <p:cNvSpPr>
                <a:spLocks noChangeArrowheads="1"/>
              </p:cNvSpPr>
              <p:nvPr/>
            </p:nvSpPr>
            <p:spPr bwMode="auto">
              <a:xfrm>
                <a:off x="3830618" y="2976274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4" name="Oval 57"/>
              <p:cNvSpPr>
                <a:spLocks noChangeArrowheads="1"/>
              </p:cNvSpPr>
              <p:nvPr/>
            </p:nvSpPr>
            <p:spPr bwMode="auto">
              <a:xfrm>
                <a:off x="4783116" y="2092090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5" name="Oval 57"/>
              <p:cNvSpPr>
                <a:spLocks noChangeArrowheads="1"/>
              </p:cNvSpPr>
              <p:nvPr/>
            </p:nvSpPr>
            <p:spPr bwMode="auto">
              <a:xfrm>
                <a:off x="3803351" y="2200847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436" name="Straight Connector 435"/>
            <p:cNvCxnSpPr>
              <a:stCxn id="444" idx="5"/>
              <a:endCxn id="443" idx="1"/>
            </p:cNvCxnSpPr>
            <p:nvPr/>
          </p:nvCxnSpPr>
          <p:spPr bwMode="auto">
            <a:xfrm rot="16200000" flipH="1">
              <a:off x="2170843" y="2622571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>
              <a:stCxn id="440" idx="3"/>
              <a:endCxn id="443" idx="7"/>
            </p:cNvCxnSpPr>
            <p:nvPr/>
          </p:nvCxnSpPr>
          <p:spPr bwMode="auto">
            <a:xfrm rot="5400000">
              <a:off x="2579015" y="2507465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>
              <a:stCxn id="443" idx="3"/>
              <a:endCxn id="441" idx="7"/>
            </p:cNvCxnSpPr>
            <p:nvPr/>
          </p:nvCxnSpPr>
          <p:spPr bwMode="auto">
            <a:xfrm rot="5400000">
              <a:off x="2079162" y="3131744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>
              <a:stCxn id="443" idx="6"/>
              <a:endCxn id="442" idx="2"/>
            </p:cNvCxnSpPr>
            <p:nvPr/>
          </p:nvCxnSpPr>
          <p:spPr bwMode="auto">
            <a:xfrm>
              <a:off x="2615366" y="2963000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Oval 57"/>
            <p:cNvSpPr>
              <a:spLocks noChangeArrowheads="1"/>
            </p:cNvSpPr>
            <p:nvPr/>
          </p:nvSpPr>
          <p:spPr bwMode="auto">
            <a:xfrm>
              <a:off x="2933047" y="2338311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1" name="Oval 57"/>
            <p:cNvSpPr>
              <a:spLocks noChangeArrowheads="1"/>
            </p:cNvSpPr>
            <p:nvPr/>
          </p:nvSpPr>
          <p:spPr bwMode="auto">
            <a:xfrm>
              <a:off x="2010988" y="346238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2" name="Oval 57"/>
            <p:cNvSpPr>
              <a:spLocks noChangeArrowheads="1"/>
            </p:cNvSpPr>
            <p:nvPr/>
          </p:nvSpPr>
          <p:spPr bwMode="auto">
            <a:xfrm>
              <a:off x="3065818" y="3005687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3" name="Oval 57"/>
            <p:cNvSpPr>
              <a:spLocks noChangeArrowheads="1"/>
            </p:cNvSpPr>
            <p:nvPr/>
          </p:nvSpPr>
          <p:spPr bwMode="auto">
            <a:xfrm>
              <a:off x="2407351" y="285911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4" name="Oval 57"/>
            <p:cNvSpPr>
              <a:spLocks noChangeArrowheads="1"/>
            </p:cNvSpPr>
            <p:nvPr/>
          </p:nvSpPr>
          <p:spPr bwMode="auto">
            <a:xfrm>
              <a:off x="2067029" y="2399658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58" name="Group 457"/>
          <p:cNvGrpSpPr/>
          <p:nvPr/>
        </p:nvGrpSpPr>
        <p:grpSpPr>
          <a:xfrm>
            <a:off x="5431554" y="2029882"/>
            <a:ext cx="3182527" cy="1146011"/>
            <a:chOff x="5431554" y="2029882"/>
            <a:chExt cx="3182527" cy="1146011"/>
          </a:xfrm>
        </p:grpSpPr>
        <p:sp>
          <p:nvSpPr>
            <p:cNvPr id="448" name="AutoShape 9"/>
            <p:cNvSpPr>
              <a:spLocks noChangeArrowheads="1"/>
            </p:cNvSpPr>
            <p:nvPr/>
          </p:nvSpPr>
          <p:spPr bwMode="auto">
            <a:xfrm rot="2662224">
              <a:off x="8308478" y="3015577"/>
              <a:ext cx="305603" cy="160316"/>
            </a:xfrm>
            <a:prstGeom prst="downArrow">
              <a:avLst>
                <a:gd name="adj1" fmla="val 49833"/>
                <a:gd name="adj2" fmla="val 46819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" name="AutoShape 10"/>
            <p:cNvSpPr>
              <a:spLocks noChangeArrowheads="1"/>
            </p:cNvSpPr>
            <p:nvPr/>
          </p:nvSpPr>
          <p:spPr bwMode="auto">
            <a:xfrm rot="10800000">
              <a:off x="5431554" y="2029882"/>
              <a:ext cx="305603" cy="160316"/>
            </a:xfrm>
            <a:prstGeom prst="downArrow">
              <a:avLst>
                <a:gd name="adj1" fmla="val 49833"/>
                <a:gd name="adj2" fmla="val 46819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" name="Rectangle 14"/>
          <p:cNvSpPr>
            <a:spLocks noChangeArrowheads="1"/>
          </p:cNvSpPr>
          <p:nvPr/>
        </p:nvSpPr>
        <p:spPr bwMode="auto">
          <a:xfrm>
            <a:off x="4909274" y="3183408"/>
            <a:ext cx="1466643" cy="4809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3" name="Rectangle 3"/>
          <p:cNvSpPr txBox="1">
            <a:spLocks/>
          </p:cNvSpPr>
          <p:nvPr/>
        </p:nvSpPr>
        <p:spPr bwMode="auto">
          <a:xfrm>
            <a:off x="0" y="6582103"/>
            <a:ext cx="9144000" cy="26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[1]  M. Gjoka, M. Kurant, C. T. Butts and A. Markopoulou,  “Walking in Facebook: A Case Study of Unbiased Sampling of OSNs”, 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INFOCOM 2010.</a:t>
            </a:r>
          </a:p>
        </p:txBody>
      </p:sp>
      <p:grpSp>
        <p:nvGrpSpPr>
          <p:cNvPr id="465" name="Group 464"/>
          <p:cNvGrpSpPr/>
          <p:nvPr/>
        </p:nvGrpSpPr>
        <p:grpSpPr>
          <a:xfrm>
            <a:off x="839396" y="1822046"/>
            <a:ext cx="2921441" cy="1835169"/>
            <a:chOff x="1643439" y="4707129"/>
            <a:chExt cx="2921441" cy="1835169"/>
          </a:xfrm>
        </p:grpSpPr>
        <p:cxnSp>
          <p:nvCxnSpPr>
            <p:cNvPr id="466" name="Straight Connector 465"/>
            <p:cNvCxnSpPr/>
            <p:nvPr/>
          </p:nvCxnSpPr>
          <p:spPr bwMode="auto">
            <a:xfrm rot="16200000" flipV="1">
              <a:off x="3664741" y="5589887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>
              <a:stCxn id="485" idx="4"/>
              <a:endCxn id="483" idx="0"/>
            </p:cNvCxnSpPr>
            <p:nvPr/>
          </p:nvCxnSpPr>
          <p:spPr bwMode="auto">
            <a:xfrm rot="16200000" flipH="1">
              <a:off x="4124048" y="5126707"/>
              <a:ext cx="537302" cy="198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>
              <a:endCxn id="485" idx="2"/>
            </p:cNvCxnSpPr>
            <p:nvPr/>
          </p:nvCxnSpPr>
          <p:spPr bwMode="auto">
            <a:xfrm>
              <a:off x="3469745" y="4817056"/>
              <a:ext cx="750773" cy="67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>
              <a:stCxn id="483" idx="3"/>
            </p:cNvCxnSpPr>
            <p:nvPr/>
          </p:nvCxnSpPr>
          <p:spPr bwMode="auto">
            <a:xfrm rot="5400000">
              <a:off x="4103678" y="5590182"/>
              <a:ext cx="308227" cy="365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>
              <a:endCxn id="484" idx="7"/>
            </p:cNvCxnSpPr>
            <p:nvPr/>
          </p:nvCxnSpPr>
          <p:spPr bwMode="auto">
            <a:xfrm rot="5400000">
              <a:off x="3633648" y="6041367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>
              <a:endCxn id="481" idx="0"/>
            </p:cNvCxnSpPr>
            <p:nvPr/>
          </p:nvCxnSpPr>
          <p:spPr bwMode="auto">
            <a:xfrm rot="5400000">
              <a:off x="2207773" y="5954404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>
              <a:stCxn id="482" idx="5"/>
            </p:cNvCxnSpPr>
            <p:nvPr/>
          </p:nvCxnSpPr>
          <p:spPr bwMode="auto">
            <a:xfrm rot="16200000" flipH="1">
              <a:off x="1977153" y="5360899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>
              <a:stCxn id="482" idx="4"/>
              <a:endCxn id="486" idx="0"/>
            </p:cNvCxnSpPr>
            <p:nvPr/>
          </p:nvCxnSpPr>
          <p:spPr bwMode="auto">
            <a:xfrm rot="5400000">
              <a:off x="1551052" y="5690028"/>
              <a:ext cx="387663" cy="57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>
              <a:stCxn id="486" idx="5"/>
              <a:endCxn id="481" idx="2"/>
            </p:cNvCxnSpPr>
            <p:nvPr/>
          </p:nvCxnSpPr>
          <p:spPr bwMode="auto">
            <a:xfrm rot="16200000" flipH="1">
              <a:off x="1892700" y="5911661"/>
              <a:ext cx="235383" cy="485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>
              <a:stCxn id="481" idx="5"/>
            </p:cNvCxnSpPr>
            <p:nvPr/>
          </p:nvCxnSpPr>
          <p:spPr bwMode="auto">
            <a:xfrm rot="16200000" flipH="1">
              <a:off x="2564047" y="6192115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>
              <a:endCxn id="484" idx="2"/>
            </p:cNvCxnSpPr>
            <p:nvPr/>
          </p:nvCxnSpPr>
          <p:spPr bwMode="auto">
            <a:xfrm flipV="1">
              <a:off x="3010099" y="6382644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 bwMode="auto">
            <a:xfrm flipV="1">
              <a:off x="2506487" y="4817056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>
              <a:stCxn id="482" idx="7"/>
            </p:cNvCxnSpPr>
            <p:nvPr/>
          </p:nvCxnSpPr>
          <p:spPr bwMode="auto">
            <a:xfrm rot="5400000" flipH="1" flipV="1">
              <a:off x="1908054" y="4940688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 bwMode="auto">
            <a:xfrm rot="16200000" flipH="1">
              <a:off x="2132282" y="5308136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 bwMode="auto">
            <a:xfrm rot="16200000" flipH="1">
              <a:off x="3420060" y="4906321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" name="Oval 57"/>
            <p:cNvSpPr>
              <a:spLocks noChangeArrowheads="1"/>
            </p:cNvSpPr>
            <p:nvPr/>
          </p:nvSpPr>
          <p:spPr bwMode="auto">
            <a:xfrm>
              <a:off x="2253056" y="617637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2" name="Oval 57"/>
            <p:cNvSpPr>
              <a:spLocks noChangeArrowheads="1"/>
            </p:cNvSpPr>
            <p:nvPr/>
          </p:nvSpPr>
          <p:spPr bwMode="auto">
            <a:xfrm>
              <a:off x="1677767" y="5333557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3" name="Oval 57"/>
            <p:cNvSpPr>
              <a:spLocks noChangeAspect="1" noChangeArrowheads="1"/>
            </p:cNvSpPr>
            <p:nvPr/>
          </p:nvSpPr>
          <p:spPr bwMode="auto">
            <a:xfrm>
              <a:off x="4419269" y="5494734"/>
              <a:ext cx="145611" cy="1454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4" name="Oval 57"/>
            <p:cNvSpPr>
              <a:spLocks noChangeArrowheads="1"/>
            </p:cNvSpPr>
            <p:nvPr/>
          </p:nvSpPr>
          <p:spPr bwMode="auto">
            <a:xfrm>
              <a:off x="3439874" y="6278761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5" name="Oval 57"/>
            <p:cNvSpPr>
              <a:spLocks noChangeAspect="1" noChangeArrowheads="1"/>
            </p:cNvSpPr>
            <p:nvPr/>
          </p:nvSpPr>
          <p:spPr bwMode="auto">
            <a:xfrm>
              <a:off x="4220518" y="4811996"/>
              <a:ext cx="145611" cy="1454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6" name="Oval 57"/>
            <p:cNvSpPr>
              <a:spLocks noChangeAspect="1" noChangeArrowheads="1"/>
            </p:cNvSpPr>
            <p:nvPr/>
          </p:nvSpPr>
          <p:spPr bwMode="auto">
            <a:xfrm>
              <a:off x="1643439" y="5912498"/>
              <a:ext cx="145611" cy="1454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487" name="Straight Connector 486"/>
            <p:cNvCxnSpPr>
              <a:stCxn id="502" idx="7"/>
              <a:endCxn id="492" idx="3"/>
            </p:cNvCxnSpPr>
            <p:nvPr/>
          </p:nvCxnSpPr>
          <p:spPr bwMode="auto">
            <a:xfrm rot="5400000" flipH="1" flipV="1">
              <a:off x="3040447" y="4993025"/>
              <a:ext cx="333612" cy="186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>
              <a:stCxn id="491" idx="7"/>
              <a:endCxn id="502" idx="3"/>
            </p:cNvCxnSpPr>
            <p:nvPr/>
          </p:nvCxnSpPr>
          <p:spPr bwMode="auto">
            <a:xfrm rot="5400000" flipH="1" flipV="1">
              <a:off x="2648620" y="5385329"/>
              <a:ext cx="110615" cy="332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>
              <a:stCxn id="493" idx="5"/>
              <a:endCxn id="502" idx="1"/>
            </p:cNvCxnSpPr>
            <p:nvPr/>
          </p:nvCxnSpPr>
          <p:spPr bwMode="auto">
            <a:xfrm rot="16200000" flipH="1">
              <a:off x="2575106" y="4957743"/>
              <a:ext cx="225611" cy="364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>
              <a:stCxn id="502" idx="6"/>
              <a:endCxn id="498" idx="2"/>
            </p:cNvCxnSpPr>
            <p:nvPr/>
          </p:nvCxnSpPr>
          <p:spPr bwMode="auto">
            <a:xfrm flipV="1">
              <a:off x="3164580" y="5313179"/>
              <a:ext cx="549877" cy="615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" name="Oval 57"/>
            <p:cNvSpPr>
              <a:spLocks noChangeAspect="1" noChangeArrowheads="1"/>
            </p:cNvSpPr>
            <p:nvPr/>
          </p:nvSpPr>
          <p:spPr bwMode="auto">
            <a:xfrm>
              <a:off x="2306688" y="5567503"/>
              <a:ext cx="270420" cy="27009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2" name="Oval 57"/>
            <p:cNvSpPr>
              <a:spLocks noChangeAspect="1" noChangeArrowheads="1"/>
            </p:cNvSpPr>
            <p:nvPr/>
          </p:nvSpPr>
          <p:spPr bwMode="auto">
            <a:xfrm>
              <a:off x="3263949" y="4707129"/>
              <a:ext cx="248960" cy="24866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3" name="Oval 57"/>
            <p:cNvSpPr>
              <a:spLocks noChangeAspect="1" noChangeArrowheads="1"/>
            </p:cNvSpPr>
            <p:nvPr/>
          </p:nvSpPr>
          <p:spPr bwMode="auto">
            <a:xfrm>
              <a:off x="2274657" y="4796834"/>
              <a:ext cx="270420" cy="27009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494" name="Straight Connector 493"/>
            <p:cNvCxnSpPr>
              <a:stCxn id="502" idx="5"/>
              <a:endCxn id="501" idx="1"/>
            </p:cNvCxnSpPr>
            <p:nvPr/>
          </p:nvCxnSpPr>
          <p:spPr bwMode="auto">
            <a:xfrm rot="16200000" flipH="1">
              <a:off x="3043656" y="5566883"/>
              <a:ext cx="257528" cy="1166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>
              <a:stCxn id="498" idx="3"/>
              <a:endCxn id="501" idx="7"/>
            </p:cNvCxnSpPr>
            <p:nvPr/>
          </p:nvCxnSpPr>
          <p:spPr bwMode="auto">
            <a:xfrm rot="5400000">
              <a:off x="3410000" y="5413053"/>
              <a:ext cx="352877" cy="3289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>
              <a:stCxn id="501" idx="3"/>
              <a:endCxn id="499" idx="7"/>
            </p:cNvCxnSpPr>
            <p:nvPr/>
          </p:nvCxnSpPr>
          <p:spPr bwMode="auto">
            <a:xfrm rot="5400000">
              <a:off x="2889361" y="6037649"/>
              <a:ext cx="434075" cy="248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stCxn id="501" idx="6"/>
              <a:endCxn id="500" idx="2"/>
            </p:cNvCxnSpPr>
            <p:nvPr/>
          </p:nvCxnSpPr>
          <p:spPr bwMode="auto">
            <a:xfrm>
              <a:off x="3461561" y="5849464"/>
              <a:ext cx="395191" cy="1287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8" name="Oval 57"/>
            <p:cNvSpPr>
              <a:spLocks noChangeAspect="1" noChangeArrowheads="1"/>
            </p:cNvSpPr>
            <p:nvPr/>
          </p:nvSpPr>
          <p:spPr bwMode="auto">
            <a:xfrm>
              <a:off x="3714457" y="5188848"/>
              <a:ext cx="248960" cy="24866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9" name="Oval 57"/>
            <p:cNvSpPr>
              <a:spLocks noChangeArrowheads="1"/>
            </p:cNvSpPr>
            <p:nvPr/>
          </p:nvSpPr>
          <p:spPr bwMode="auto">
            <a:xfrm>
              <a:off x="2818591" y="635102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0" name="Oval 499"/>
            <p:cNvSpPr>
              <a:spLocks noChangeAspect="1" noChangeArrowheads="1"/>
            </p:cNvSpPr>
            <p:nvPr/>
          </p:nvSpPr>
          <p:spPr bwMode="auto">
            <a:xfrm>
              <a:off x="3856752" y="5853843"/>
              <a:ext cx="248960" cy="24866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1" name="Oval 57"/>
            <p:cNvSpPr>
              <a:spLocks noChangeAspect="1" noChangeArrowheads="1"/>
            </p:cNvSpPr>
            <p:nvPr/>
          </p:nvSpPr>
          <p:spPr bwMode="auto">
            <a:xfrm>
              <a:off x="3191141" y="5714416"/>
              <a:ext cx="270420" cy="27009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2" name="Oval 57"/>
            <p:cNvSpPr>
              <a:spLocks noChangeAspect="1" noChangeArrowheads="1"/>
            </p:cNvSpPr>
            <p:nvPr/>
          </p:nvSpPr>
          <p:spPr bwMode="auto">
            <a:xfrm>
              <a:off x="2819866" y="5202564"/>
              <a:ext cx="344714" cy="344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45" name="Oval 57"/>
          <p:cNvSpPr>
            <a:spLocks noChangeArrowheads="1"/>
          </p:cNvSpPr>
          <p:nvPr/>
        </p:nvSpPr>
        <p:spPr bwMode="auto">
          <a:xfrm>
            <a:off x="2007311" y="2345593"/>
            <a:ext cx="303622" cy="303256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514" name="Group 513"/>
          <p:cNvGrpSpPr/>
          <p:nvPr/>
        </p:nvGrpSpPr>
        <p:grpSpPr>
          <a:xfrm>
            <a:off x="4763806" y="4391297"/>
            <a:ext cx="3702017" cy="1347352"/>
            <a:chOff x="5297206" y="4391297"/>
            <a:chExt cx="3702017" cy="1347352"/>
          </a:xfrm>
        </p:grpSpPr>
        <p:grpSp>
          <p:nvGrpSpPr>
            <p:cNvPr id="510" name="Group 509"/>
            <p:cNvGrpSpPr/>
            <p:nvPr/>
          </p:nvGrpSpPr>
          <p:grpSpPr>
            <a:xfrm>
              <a:off x="5809594" y="4430111"/>
              <a:ext cx="2758965" cy="1308538"/>
              <a:chOff x="5785945" y="4406462"/>
              <a:chExt cx="2758965" cy="1308538"/>
            </a:xfrm>
          </p:grpSpPr>
          <p:sp>
            <p:nvSpPr>
              <p:cNvPr id="508" name="Rectangle 507"/>
              <p:cNvSpPr/>
              <p:nvPr/>
            </p:nvSpPr>
            <p:spPr>
              <a:xfrm>
                <a:off x="5785945" y="4406462"/>
                <a:ext cx="2498835" cy="2995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5785945" y="5415455"/>
                <a:ext cx="2758965" cy="2995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1" name="Text Box 99"/>
            <p:cNvSpPr txBox="1">
              <a:spLocks noChangeArrowheads="1"/>
            </p:cNvSpPr>
            <p:nvPr/>
          </p:nvSpPr>
          <p:spPr bwMode="auto">
            <a:xfrm>
              <a:off x="5305087" y="4391297"/>
              <a:ext cx="35082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j-lt"/>
                </a:rPr>
                <a:t>Real average node degree: 94</a:t>
              </a:r>
              <a:endParaRPr lang="en-US" dirty="0">
                <a:latin typeface="+mj-lt"/>
              </a:endParaRPr>
            </a:p>
          </p:txBody>
        </p:sp>
        <p:sp>
          <p:nvSpPr>
            <p:cNvPr id="512" name="Text Box 99"/>
            <p:cNvSpPr txBox="1">
              <a:spLocks noChangeArrowheads="1"/>
            </p:cNvSpPr>
            <p:nvPr/>
          </p:nvSpPr>
          <p:spPr bwMode="auto">
            <a:xfrm>
              <a:off x="5297206" y="4727225"/>
              <a:ext cx="37020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+mj-lt"/>
                </a:rPr>
                <a:t>Observed average node degree: 338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522" name="Group 9"/>
          <p:cNvGrpSpPr>
            <a:grpSpLocks/>
          </p:cNvGrpSpPr>
          <p:nvPr/>
        </p:nvGrpSpPr>
        <p:grpSpPr bwMode="auto">
          <a:xfrm>
            <a:off x="6685895" y="220717"/>
            <a:ext cx="2536935" cy="599418"/>
            <a:chOff x="1527" y="174"/>
            <a:chExt cx="2514" cy="594"/>
          </a:xfrm>
        </p:grpSpPr>
        <p:pic>
          <p:nvPicPr>
            <p:cNvPr id="523" name="Picture 6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24000"/>
            </a:blip>
            <a:srcRect/>
            <a:stretch>
              <a:fillRect/>
            </a:stretch>
          </p:blipFill>
          <p:spPr bwMode="auto">
            <a:xfrm>
              <a:off x="2022" y="342"/>
              <a:ext cx="149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4" name="Rectangle 7"/>
            <p:cNvSpPr>
              <a:spLocks noChangeArrowheads="1"/>
            </p:cNvSpPr>
            <p:nvPr/>
          </p:nvSpPr>
          <p:spPr bwMode="auto">
            <a:xfrm>
              <a:off x="1527" y="174"/>
              <a:ext cx="585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Rectangle 8"/>
            <p:cNvSpPr>
              <a:spLocks noChangeArrowheads="1"/>
            </p:cNvSpPr>
            <p:nvPr/>
          </p:nvSpPr>
          <p:spPr bwMode="auto">
            <a:xfrm>
              <a:off x="3456" y="174"/>
              <a:ext cx="585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6" name="Title 1"/>
          <p:cNvSpPr>
            <a:spLocks noGrp="1"/>
          </p:cNvSpPr>
          <p:nvPr>
            <p:ph type="title"/>
          </p:nvPr>
        </p:nvSpPr>
        <p:spPr>
          <a:xfrm>
            <a:off x="425672" y="0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A Random Walk in Facebook</a:t>
            </a:r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3213100" y="4914900"/>
            <a:ext cx="990600" cy="990600"/>
            <a:chOff x="3213100" y="5346700"/>
            <a:chExt cx="990600" cy="990600"/>
          </a:xfrm>
        </p:grpSpPr>
        <p:sp>
          <p:nvSpPr>
            <p:cNvPr id="118" name="Rectangle 117"/>
            <p:cNvSpPr/>
            <p:nvPr/>
          </p:nvSpPr>
          <p:spPr>
            <a:xfrm>
              <a:off x="3746500" y="5346700"/>
              <a:ext cx="4572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213100" y="5905500"/>
              <a:ext cx="558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1" name="Freeform 18"/>
          <p:cNvSpPr>
            <a:spLocks/>
          </p:cNvSpPr>
          <p:nvPr/>
        </p:nvSpPr>
        <p:spPr bwMode="auto">
          <a:xfrm flipH="1">
            <a:off x="7311425" y="4422297"/>
            <a:ext cx="406400" cy="33655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" name="Freeform 19"/>
          <p:cNvSpPr>
            <a:spLocks/>
          </p:cNvSpPr>
          <p:nvPr/>
        </p:nvSpPr>
        <p:spPr bwMode="auto">
          <a:xfrm flipH="1">
            <a:off x="7798787" y="4771547"/>
            <a:ext cx="547688" cy="33655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7" name="Group 126"/>
          <p:cNvGrpSpPr/>
          <p:nvPr/>
        </p:nvGrpSpPr>
        <p:grpSpPr>
          <a:xfrm>
            <a:off x="2349500" y="5753100"/>
            <a:ext cx="2273300" cy="536377"/>
            <a:chOff x="2362200" y="5905500"/>
            <a:chExt cx="2273300" cy="536377"/>
          </a:xfrm>
        </p:grpSpPr>
        <p:sp>
          <p:nvSpPr>
            <p:cNvPr id="122" name="TextBox 121"/>
            <p:cNvSpPr txBox="1"/>
            <p:nvPr/>
          </p:nvSpPr>
          <p:spPr>
            <a:xfrm>
              <a:off x="2362200" y="6134100"/>
              <a:ext cx="2273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degree of node </a:t>
              </a:r>
              <a:r>
                <a:rPr lang="en-US" sz="1400" i="1" dirty="0" smtClean="0"/>
                <a:t>s</a:t>
              </a:r>
              <a:endParaRPr lang="en-US" sz="1400" i="1" dirty="0"/>
            </a:p>
          </p:txBody>
        </p:sp>
        <p:cxnSp>
          <p:nvCxnSpPr>
            <p:cNvPr id="124" name="Straight Arrow Connector 123"/>
            <p:cNvCxnSpPr>
              <a:stCxn id="122" idx="0"/>
              <a:endCxn id="119" idx="2"/>
            </p:cNvCxnSpPr>
            <p:nvPr/>
          </p:nvCxnSpPr>
          <p:spPr>
            <a:xfrm rot="16200000" flipV="1">
              <a:off x="3381375" y="6016625"/>
              <a:ext cx="228600" cy="6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39 L 0.09375 -0.00972 L 0.04375 -0.08333 L 0.00104 0.00255 L 0.09323 -0.01042 L 0.10972 0.08843 L 0.06198 0.14514 L 0.10885 0.08819 L 0.16615 0.03125 L 0.14687 -0.06806 L 0.04427 -0.08356 L -0.00052 0.00116 L -0.06302 -0.0669 L -0.05938 0.05046 L 8.33333E-7 -0.00069 L -0.06042 0.04907 L -0.06875 0.13241 L -0.00625 0.15741 L 0.03698 0.06597 L 0.11042 0.08843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445" grpId="0" animBg="1"/>
      <p:bldP spid="445" grpId="1" animBg="1"/>
      <p:bldP spid="4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Related Work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903" y="1701799"/>
            <a:ext cx="843455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RW in online graph sampling:</a:t>
            </a:r>
            <a:r>
              <a:rPr lang="en-US" dirty="0" smtClean="0">
                <a:latin typeface="+mn-lt"/>
              </a:rPr>
              <a:t> </a:t>
            </a:r>
          </a:p>
          <a:p>
            <a:pPr marL="401638" lvl="1" indent="-117475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WWW [</a:t>
            </a:r>
            <a:r>
              <a:rPr lang="en-US" dirty="0" err="1" smtClean="0">
                <a:latin typeface="+mn-lt"/>
              </a:rPr>
              <a:t>Henzinger</a:t>
            </a:r>
            <a:r>
              <a:rPr lang="en-US" dirty="0" smtClean="0">
                <a:latin typeface="+mn-lt"/>
              </a:rPr>
              <a:t> et at. 2000, </a:t>
            </a:r>
            <a:r>
              <a:rPr lang="en-US" dirty="0" err="1" smtClean="0">
                <a:latin typeface="+mn-lt"/>
              </a:rPr>
              <a:t>Baykan</a:t>
            </a:r>
            <a:r>
              <a:rPr lang="en-US" dirty="0" smtClean="0">
                <a:latin typeface="+mn-lt"/>
              </a:rPr>
              <a:t> et al. 2009]</a:t>
            </a:r>
          </a:p>
          <a:p>
            <a:pPr marL="401638" lvl="1" indent="-117475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P2P [</a:t>
            </a:r>
            <a:r>
              <a:rPr lang="en-US" dirty="0" err="1" smtClean="0">
                <a:latin typeface="+mn-lt"/>
              </a:rPr>
              <a:t>Gkantsidis</a:t>
            </a:r>
            <a:r>
              <a:rPr lang="en-US" dirty="0" smtClean="0">
                <a:latin typeface="+mn-lt"/>
              </a:rPr>
              <a:t> et al. 2004 , </a:t>
            </a:r>
            <a:r>
              <a:rPr lang="en-US" dirty="0" err="1" smtClean="0">
                <a:latin typeface="+mn-lt"/>
              </a:rPr>
              <a:t>Stutzbach</a:t>
            </a:r>
            <a:r>
              <a:rPr lang="en-US" dirty="0" smtClean="0">
                <a:latin typeface="+mn-lt"/>
              </a:rPr>
              <a:t> et al. 2006, </a:t>
            </a:r>
            <a:r>
              <a:rPr lang="en-US" dirty="0" err="1" smtClean="0">
                <a:latin typeface="+mn-lt"/>
              </a:rPr>
              <a:t>Rasti</a:t>
            </a:r>
            <a:r>
              <a:rPr lang="en-US" dirty="0" smtClean="0">
                <a:latin typeface="+mn-lt"/>
              </a:rPr>
              <a:t> et al. 2009]</a:t>
            </a:r>
          </a:p>
          <a:p>
            <a:pPr marL="401638" lvl="1" indent="-117475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OSN [</a:t>
            </a:r>
            <a:r>
              <a:rPr lang="en-US" dirty="0" err="1" smtClean="0">
                <a:latin typeface="+mn-lt"/>
              </a:rPr>
              <a:t>Rasti</a:t>
            </a:r>
            <a:r>
              <a:rPr lang="en-US" dirty="0" smtClean="0">
                <a:latin typeface="+mn-lt"/>
              </a:rPr>
              <a:t> et al. 2008, Krishnamurthy et al, 2008, Gjoka et al. 2010]</a:t>
            </a:r>
          </a:p>
          <a:p>
            <a:pPr marL="401638" lvl="1" indent="-117475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401638" lvl="1" indent="-117475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903" y="3670299"/>
            <a:ext cx="84345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RW mixing improvements:</a:t>
            </a:r>
            <a:r>
              <a:rPr lang="en-US" dirty="0" smtClean="0">
                <a:latin typeface="+mn-lt"/>
              </a:rPr>
              <a:t> </a:t>
            </a:r>
          </a:p>
          <a:p>
            <a:pPr marL="401638" lvl="1" indent="-117475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Random jumps [</a:t>
            </a:r>
            <a:r>
              <a:rPr lang="en-US" dirty="0" err="1" smtClean="0">
                <a:latin typeface="+mn-lt"/>
              </a:rPr>
              <a:t>Henzinger</a:t>
            </a:r>
            <a:r>
              <a:rPr lang="en-US" dirty="0" smtClean="0">
                <a:latin typeface="+mn-lt"/>
              </a:rPr>
              <a:t> et al. 2000, </a:t>
            </a:r>
            <a:r>
              <a:rPr lang="en-US" dirty="0" err="1" smtClean="0">
                <a:latin typeface="+mn-lt"/>
              </a:rPr>
              <a:t>Avrachenkov</a:t>
            </a:r>
            <a:r>
              <a:rPr lang="en-US" dirty="0" smtClean="0">
                <a:latin typeface="+mn-lt"/>
              </a:rPr>
              <a:t>, et al. 2010]</a:t>
            </a:r>
          </a:p>
          <a:p>
            <a:pPr marL="401638" lvl="1" indent="-117475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Fastest Mixing Markov Chain [Boyd et al. 2004]</a:t>
            </a:r>
          </a:p>
          <a:p>
            <a:pPr marL="401638" lvl="1" indent="-117475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Multiple dependent walks [</a:t>
            </a:r>
            <a:r>
              <a:rPr lang="en-US" dirty="0" err="1" smtClean="0">
                <a:latin typeface="+mn-lt"/>
              </a:rPr>
              <a:t>Ribeiro</a:t>
            </a:r>
            <a:r>
              <a:rPr lang="en-US" dirty="0" smtClean="0">
                <a:latin typeface="+mn-lt"/>
              </a:rPr>
              <a:t> et al. 2010]</a:t>
            </a:r>
          </a:p>
          <a:p>
            <a:pPr marL="401638" lvl="1" indent="-117475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Multigraph Sampling  [Gjoka et al. 2011]</a:t>
            </a:r>
          </a:p>
          <a:p>
            <a:pPr marL="401638" lvl="1" indent="-117475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401638" lvl="1" indent="-117475">
              <a:buFont typeface="Arial" pitchFamily="34" charset="0"/>
              <a:buChar char="•"/>
            </a:pPr>
            <a:endParaRPr lang="en-US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10043</TotalTime>
  <Words>1907</Words>
  <Application>Microsoft Office PowerPoint</Application>
  <PresentationFormat>On-screen Show (4:3)</PresentationFormat>
  <Paragraphs>325</Paragraphs>
  <Slides>39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Walking on a Graph with a Magnifying Glass Stratified Sampling via Weighted Random Walks</vt:lpstr>
      <vt:lpstr>Online Social Networks (OSNs) </vt:lpstr>
      <vt:lpstr>Slide 3</vt:lpstr>
      <vt:lpstr>Sampling</vt:lpstr>
      <vt:lpstr>Sampling</vt:lpstr>
      <vt:lpstr>Sampling</vt:lpstr>
      <vt:lpstr>Sampling</vt:lpstr>
      <vt:lpstr>A Random Walk in Facebook</vt:lpstr>
      <vt:lpstr>Related Work</vt:lpstr>
      <vt:lpstr>Slide 10</vt:lpstr>
      <vt:lpstr>Not all nodes are equal</vt:lpstr>
      <vt:lpstr>Not all nodes are equal</vt:lpstr>
      <vt:lpstr>Not all nodes are equal</vt:lpstr>
      <vt:lpstr>Initialization: Pilot Random Walk</vt:lpstr>
      <vt:lpstr>Pilot Random Walk (RW)</vt:lpstr>
      <vt:lpstr>Pilot Random Walk (RW)</vt:lpstr>
      <vt:lpstr>Pilot Random Walk (RW)</vt:lpstr>
      <vt:lpstr>Pilot Random Walk (RW)</vt:lpstr>
      <vt:lpstr>Pilot Random Walk (RW)</vt:lpstr>
      <vt:lpstr>Stratified Weighted Random Walk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Simulation results</vt:lpstr>
      <vt:lpstr>Simulation results</vt:lpstr>
      <vt:lpstr>Simulation results</vt:lpstr>
      <vt:lpstr>Simulation results</vt:lpstr>
      <vt:lpstr>Evaluation on Facebook</vt:lpstr>
      <vt:lpstr>Colleges in Facebook</vt:lpstr>
      <vt:lpstr>College size estimation</vt:lpstr>
      <vt:lpstr>Thank you!</vt:lpstr>
      <vt:lpstr>Slide 37</vt:lpstr>
      <vt:lpstr>Parameters</vt:lpstr>
      <vt:lpstr>Toy graphs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Maciej</dc:creator>
  <cp:lastModifiedBy>Maciej</cp:lastModifiedBy>
  <cp:revision>553</cp:revision>
  <dcterms:created xsi:type="dcterms:W3CDTF">2011-01-22T00:38:52Z</dcterms:created>
  <dcterms:modified xsi:type="dcterms:W3CDTF">2011-06-11T17:37:07Z</dcterms:modified>
</cp:coreProperties>
</file>