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0" r:id="rId1"/>
    <p:sldMasterId id="2147483684" r:id="rId2"/>
  </p:sldMasterIdLst>
  <p:notesMasterIdLst>
    <p:notesMasterId r:id="rId25"/>
  </p:notesMasterIdLst>
  <p:handoutMasterIdLst>
    <p:handoutMasterId r:id="rId26"/>
  </p:handoutMasterIdLst>
  <p:sldIdLst>
    <p:sldId id="256" r:id="rId3"/>
    <p:sldId id="446" r:id="rId4"/>
    <p:sldId id="445" r:id="rId5"/>
    <p:sldId id="434" r:id="rId6"/>
    <p:sldId id="447" r:id="rId7"/>
    <p:sldId id="437" r:id="rId8"/>
    <p:sldId id="433" r:id="rId9"/>
    <p:sldId id="470" r:id="rId10"/>
    <p:sldId id="449" r:id="rId11"/>
    <p:sldId id="456" r:id="rId12"/>
    <p:sldId id="471" r:id="rId13"/>
    <p:sldId id="462" r:id="rId14"/>
    <p:sldId id="472" r:id="rId15"/>
    <p:sldId id="463" r:id="rId16"/>
    <p:sldId id="465" r:id="rId17"/>
    <p:sldId id="464" r:id="rId18"/>
    <p:sldId id="468" r:id="rId19"/>
    <p:sldId id="466" r:id="rId20"/>
    <p:sldId id="444" r:id="rId21"/>
    <p:sldId id="448" r:id="rId22"/>
    <p:sldId id="469" r:id="rId23"/>
    <p:sldId id="457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明朝 ProN W3" charset="-128"/>
        <a:cs typeface="+mn-cs"/>
        <a:sym typeface="Gill Sans" charset="0"/>
      </a:defRPr>
    </a:lvl1pPr>
    <a:lvl2pPr marL="457200"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明朝 ProN W3" charset="-128"/>
        <a:cs typeface="+mn-cs"/>
        <a:sym typeface="Gill Sans" charset="0"/>
      </a:defRPr>
    </a:lvl2pPr>
    <a:lvl3pPr marL="914400"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明朝 ProN W3" charset="-128"/>
        <a:cs typeface="+mn-cs"/>
        <a:sym typeface="Gill Sans" charset="0"/>
      </a:defRPr>
    </a:lvl3pPr>
    <a:lvl4pPr marL="1371600"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明朝 ProN W3" charset="-128"/>
        <a:cs typeface="+mn-cs"/>
        <a:sym typeface="Gill Sans" charset="0"/>
      </a:defRPr>
    </a:lvl4pPr>
    <a:lvl5pPr marL="1828800"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明朝 ProN W3" charset="-128"/>
        <a:cs typeface="+mn-cs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明朝 ProN W3" charset="-128"/>
        <a:cs typeface="+mn-cs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明朝 ProN W3" charset="-128"/>
        <a:cs typeface="+mn-cs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明朝 ProN W3" charset="-128"/>
        <a:cs typeface="+mn-cs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明朝 ProN W3" charset="-128"/>
        <a:cs typeface="+mn-cs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A4"/>
    <a:srgbClr val="FF3300"/>
    <a:srgbClr val="000099"/>
    <a:srgbClr val="2EBB32"/>
    <a:srgbClr val="CE0202"/>
    <a:srgbClr val="FF6600"/>
    <a:srgbClr val="FFFFFF"/>
    <a:srgbClr val="FFCA4A"/>
    <a:srgbClr val="F2D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3" autoAdjust="0"/>
    <p:restoredTop sz="87792" autoAdjust="0"/>
  </p:normalViewPr>
  <p:slideViewPr>
    <p:cSldViewPr>
      <p:cViewPr>
        <p:scale>
          <a:sx n="75" d="100"/>
          <a:sy n="75" d="100"/>
        </p:scale>
        <p:origin x="1176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1" d="100"/>
        <a:sy n="14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h\Dropbox\Current%20Research\15_android_monitor\C2BID-15\slides\Cisco%20VNI%202015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huba_000\Desktop\School\Research\Demo\Leak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huba_000\Desktop\School\Research\Demo\Leak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>
                <a:solidFill>
                  <a:schemeClr val="tx1"/>
                </a:solidFill>
              </a:rPr>
              <a:t>Mobile Data Traffic Growth</a:t>
            </a:r>
            <a:r>
              <a:rPr lang="en-US" sz="2400" baseline="0" dirty="0">
                <a:solidFill>
                  <a:schemeClr val="tx1"/>
                </a:solidFill>
              </a:rPr>
              <a:t> (</a:t>
            </a:r>
            <a:r>
              <a:rPr lang="en-US" sz="2400" baseline="0" dirty="0" err="1">
                <a:solidFill>
                  <a:schemeClr val="tx1"/>
                </a:solidFill>
              </a:rPr>
              <a:t>Exabytes</a:t>
            </a:r>
            <a:r>
              <a:rPr lang="en-US" sz="2400" baseline="0" dirty="0">
                <a:solidFill>
                  <a:schemeClr val="tx1"/>
                </a:solidFill>
              </a:rPr>
              <a:t>)</a:t>
            </a:r>
          </a:p>
          <a:p>
            <a:pPr>
              <a:defRPr sz="2400">
                <a:solidFill>
                  <a:schemeClr val="tx1"/>
                </a:solidFill>
              </a:defRPr>
            </a:pPr>
            <a:r>
              <a:rPr lang="en-US" sz="2400" baseline="0" dirty="0" smtClean="0">
                <a:solidFill>
                  <a:schemeClr val="tx1"/>
                </a:solidFill>
              </a:rPr>
              <a:t>2014 – 2019</a:t>
            </a:r>
            <a:endParaRPr lang="en-US" sz="2400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03481505231302E-2"/>
          <c:y val="0.286769570470358"/>
          <c:w val="0.88042314250756604"/>
          <c:h val="0.59731221097362797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Sheet1!$P$9</c:f>
              <c:strCache>
                <c:ptCount val="1"/>
                <c:pt idx="0">
                  <c:v>Mobile Data Traffic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Sheet1!$Q$7:$V$7</c:f>
              <c:numCache>
                <c:formatCode>General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Sheet1!$Q$9:$V$9</c:f>
              <c:numCache>
                <c:formatCode>General</c:formatCode>
                <c:ptCount val="6"/>
                <c:pt idx="0">
                  <c:v>2.5</c:v>
                </c:pt>
                <c:pt idx="1">
                  <c:v>4.2</c:v>
                </c:pt>
                <c:pt idx="2">
                  <c:v>6.8</c:v>
                </c:pt>
                <c:pt idx="3">
                  <c:v>10.7</c:v>
                </c:pt>
                <c:pt idx="4">
                  <c:v>16.100000000000001</c:v>
                </c:pt>
                <c:pt idx="5">
                  <c:v>24.3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501352"/>
        <c:axId val="13565952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Sheet1!$P$8</c15:sqref>
                        </c15:formulaRef>
                      </c:ext>
                    </c:extLst>
                    <c:strCache>
                      <c:ptCount val="1"/>
                      <c:pt idx="0">
                        <c:v>Mobile Network Speed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Sheet1!$Q$7:$V$7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2014</c:v>
                      </c:pt>
                      <c:pt idx="1">
                        <c:v>2015</c:v>
                      </c:pt>
                      <c:pt idx="2">
                        <c:v>2016</c:v>
                      </c:pt>
                      <c:pt idx="3">
                        <c:v>2017</c:v>
                      </c:pt>
                      <c:pt idx="4">
                        <c:v>2018</c:v>
                      </c:pt>
                      <c:pt idx="5">
                        <c:v>2019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Sheet1!$Q$8:$V$8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1.6830000000000001</c:v>
                      </c:pt>
                      <c:pt idx="1">
                        <c:v>1.7470000000000001</c:v>
                      </c:pt>
                      <c:pt idx="2">
                        <c:v>2.0169999999999999</c:v>
                      </c:pt>
                      <c:pt idx="3">
                        <c:v>2.629</c:v>
                      </c:pt>
                      <c:pt idx="4">
                        <c:v>3.2480000000000002</c:v>
                      </c:pt>
                      <c:pt idx="5">
                        <c:v>3.9630000000000001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137501352"/>
        <c:scaling>
          <c:orientation val="minMax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5659520"/>
        <c:crosses val="autoZero"/>
        <c:auto val="1"/>
        <c:lblAlgn val="ctr"/>
        <c:lblOffset val="100"/>
        <c:tickMarkSkip val="1"/>
        <c:noMultiLvlLbl val="1"/>
      </c:catAx>
      <c:valAx>
        <c:axId val="135659520"/>
        <c:scaling>
          <c:orientation val="minMax"/>
          <c:max val="25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7501352"/>
        <c:crossesAt val="1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Sheet1!$D$1:$D$2</c:f>
              <c:strCache>
                <c:ptCount val="2"/>
                <c:pt idx="0">
                  <c:v>No VPN</c:v>
                </c:pt>
                <c:pt idx="1">
                  <c:v>AntMonitor</c:v>
                </c:pt>
              </c:strCache>
            </c:strRef>
          </c:cat>
          <c:val>
            <c:numRef>
              <c:f>Sheet1!$E$1:$E$2</c:f>
              <c:numCache>
                <c:formatCode>0%</c:formatCode>
                <c:ptCount val="2"/>
                <c:pt idx="0">
                  <c:v>0.13</c:v>
                </c:pt>
                <c:pt idx="1">
                  <c:v>0.16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5655208"/>
        <c:axId val="135660696"/>
      </c:barChart>
      <c:catAx>
        <c:axId val="135655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135660696"/>
        <c:crosses val="autoZero"/>
        <c:auto val="1"/>
        <c:lblAlgn val="ctr"/>
        <c:lblOffset val="100"/>
        <c:noMultiLvlLbl val="0"/>
      </c:catAx>
      <c:valAx>
        <c:axId val="1356606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r>
                  <a:rPr lang="en-US" sz="1600" dirty="0" smtClean="0">
                    <a:latin typeface="Calibri" panose="020F0502020204030204" pitchFamily="34" charset="0"/>
                  </a:rPr>
                  <a:t>Battery Usage</a:t>
                </a:r>
                <a:endParaRPr lang="en-US" sz="1600" dirty="0">
                  <a:latin typeface="Calibri" panose="020F0502020204030204" pitchFamily="34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one"/>
        <c:crossAx val="135655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11989622026768E-2"/>
          <c:y val="0.85284138372872897"/>
          <c:w val="0.97760187540226096"/>
          <c:h val="0.129883856901339"/>
        </c:manualLayout>
      </c:layout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624471900365698E-2"/>
          <c:y val="4.5888429418360598E-2"/>
          <c:w val="0.89026061301537696"/>
          <c:h val="0.8416463020997240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Sheet1!$A$30:$A$33</c:f>
              <c:strCache>
                <c:ptCount val="4"/>
                <c:pt idx="0">
                  <c:v>Payload Length</c:v>
                </c:pt>
                <c:pt idx="1">
                  <c:v>Packet Length</c:v>
                </c:pt>
                <c:pt idx="2">
                  <c:v>Interarrival Time</c:v>
                </c:pt>
                <c:pt idx="3">
                  <c:v>Burstiness</c:v>
                </c:pt>
              </c:strCache>
            </c:strRef>
          </c:cat>
          <c:val>
            <c:numRef>
              <c:f>Sheet1!$B$30:$B$33</c:f>
              <c:numCache>
                <c:formatCode>General</c:formatCode>
                <c:ptCount val="4"/>
                <c:pt idx="0">
                  <c:v>8</c:v>
                </c:pt>
                <c:pt idx="1">
                  <c:v>9</c:v>
                </c:pt>
                <c:pt idx="2">
                  <c:v>10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2568360"/>
        <c:axId val="192568752"/>
      </c:barChart>
      <c:catAx>
        <c:axId val="192568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568752"/>
        <c:crosses val="autoZero"/>
        <c:auto val="1"/>
        <c:lblAlgn val="ctr"/>
        <c:lblOffset val="100"/>
        <c:noMultiLvlLbl val="0"/>
      </c:catAx>
      <c:valAx>
        <c:axId val="192568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568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4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0.76923</cdr:x>
      <cdr:y>0.15873</cdr:y>
    </cdr:from>
    <cdr:to>
      <cdr:x>1</cdr:x>
      <cdr:y>0.2381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334000" y="762000"/>
          <a:ext cx="16002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 smtClean="0">
              <a:solidFill>
                <a:srgbClr val="FF0000"/>
              </a:solidFill>
            </a:rPr>
            <a:t>10x</a:t>
          </a:r>
          <a:r>
            <a:rPr lang="en-US" sz="1800" baseline="0" dirty="0" smtClean="0">
              <a:solidFill>
                <a:srgbClr val="FF0000"/>
              </a:solidFill>
            </a:rPr>
            <a:t> growth</a:t>
          </a:r>
          <a:endParaRPr lang="en-US" sz="1800" dirty="0">
            <a:solidFill>
              <a:srgbClr val="FF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ヒラギノ角ゴ ProN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ヒラギノ角ゴ ProN W3" charset="-128"/>
              </a:defRPr>
            </a:lvl1pPr>
          </a:lstStyle>
          <a:p>
            <a:pPr>
              <a:defRPr/>
            </a:pPr>
            <a:fld id="{E5544CC5-8548-4D30-BAE9-7A2BAD84B200}" type="datetime1">
              <a:rPr lang="en-US"/>
              <a:pPr>
                <a:defRPr/>
              </a:pPr>
              <a:t>9/8/2015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ヒラギノ角ゴ ProN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ヒラギノ角ゴ ProN W3" charset="-128"/>
              </a:defRPr>
            </a:lvl1pPr>
          </a:lstStyle>
          <a:p>
            <a:pPr>
              <a:defRPr/>
            </a:pPr>
            <a:fld id="{EF4A6379-8711-4831-89CF-B460AE11B2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51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8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09257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MS PGothic" pitchFamily="34" charset="-128"/>
        <a:cs typeface="MS PGothic" pitchFamily="34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MS PGothic" pitchFamily="34" charset="-128"/>
        <a:cs typeface="MS PGothic" pitchFamily="34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MS PGothic" pitchFamily="34" charset="-128"/>
        <a:cs typeface="MS PGothic" pitchFamily="34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MS PGothic" pitchFamily="34" charset="-128"/>
        <a:cs typeface="MS PGothic" pitchFamily="34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MS PGothic" pitchFamily="34" charset="-128"/>
        <a:cs typeface="MS PGothic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19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9688" eaLnBrk="1" hangingPunct="1"/>
            <a:r>
              <a:rPr lang="en-US" sz="1600" dirty="0" smtClean="0">
                <a:solidFill>
                  <a:srgbClr val="FFFFFF"/>
                </a:solidFill>
                <a:latin typeface="Lucida Grande" charset="0"/>
                <a:sym typeface="Lucida Grande" charset="0"/>
              </a:rPr>
              <a:t>Networking group at UCI, J + S at ITU</a:t>
            </a:r>
          </a:p>
        </p:txBody>
      </p:sp>
    </p:spTree>
    <p:extLst>
      <p:ext uri="{BB962C8B-B14F-4D97-AF65-F5344CB8AC3E}">
        <p14:creationId xmlns:p14="http://schemas.microsoft.com/office/powerpoint/2010/main" val="39125825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Simple GUI,</a:t>
            </a:r>
            <a:r>
              <a:rPr lang="en-US" baseline="0" dirty="0" smtClean="0"/>
              <a:t> </a:t>
            </a:r>
            <a:r>
              <a:rPr lang="en-US" dirty="0" err="1" smtClean="0"/>
              <a:t>compatability</a:t>
            </a:r>
            <a:r>
              <a:rPr lang="en-US" dirty="0" smtClean="0"/>
              <a:t>, then other</a:t>
            </a:r>
            <a:r>
              <a:rPr lang="en-US" baseline="0" dirty="0" smtClean="0"/>
              <a:t> screen shots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492206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284539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930007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637142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Initial</a:t>
            </a:r>
            <a:r>
              <a:rPr lang="en-US" baseline="0" dirty="0" smtClean="0"/>
              <a:t> side – not representative data (PILOT DEPLOYMENT) -&gt; continuing 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335086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982676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497268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3428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202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Better to </a:t>
            </a:r>
          </a:p>
        </p:txBody>
      </p:sp>
    </p:spTree>
    <p:extLst>
      <p:ext uri="{BB962C8B-B14F-4D97-AF65-F5344CB8AC3E}">
        <p14:creationId xmlns:p14="http://schemas.microsoft.com/office/powerpoint/2010/main" val="1553011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092579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199635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AM: Do we have one more figure</a:t>
            </a:r>
            <a:r>
              <a:rPr lang="en-US" baseline="0" dirty="0" smtClean="0"/>
              <a:t> on system evaluation? We need more on systems. Maybe lessons learnt? </a:t>
            </a:r>
          </a:p>
          <a:p>
            <a:endParaRPr lang="en-US" baseline="0" dirty="0" smtClean="0"/>
          </a:p>
          <a:p>
            <a:r>
              <a:rPr lang="en-US" baseline="0" dirty="0" smtClean="0"/>
              <a:t>Back up slide for typical day.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728900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Combine with</a:t>
            </a:r>
            <a:r>
              <a:rPr lang="en-US" baseline="0" dirty="0" smtClean="0"/>
              <a:t> 10 and simplify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59764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512222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ISP: contextual info not existent</a:t>
            </a:r>
          </a:p>
        </p:txBody>
      </p:sp>
    </p:spTree>
    <p:extLst>
      <p:ext uri="{BB962C8B-B14F-4D97-AF65-F5344CB8AC3E}">
        <p14:creationId xmlns:p14="http://schemas.microsoft.com/office/powerpoint/2010/main" val="3136410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3146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93084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52870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63372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36383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1C96C-E13E-42E1-B622-B4E4B512A597}" type="datetime1">
              <a:rPr lang="en-US"/>
              <a:pPr>
                <a:defRPr/>
              </a:pPr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60E6F-463B-4E96-AC2D-5E4BCEB4E2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667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870D7-F9CC-49AB-8F07-1C530CDB62F8}" type="datetime1">
              <a:rPr lang="en-US"/>
              <a:pPr>
                <a:defRPr/>
              </a:pPr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E953F-E883-47E6-A9B7-D915B78E3F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374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B0B79-5940-493B-8F7E-EFE716002A06}" type="datetime1">
              <a:rPr lang="en-US"/>
              <a:pPr>
                <a:defRPr/>
              </a:pPr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E4590-952C-4CA0-9878-E8E6982900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36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ill Sans" charset="0"/>
                <a:ea typeface="ヒラギノ明朝 ProN W3" charset="-128"/>
              </a:defRPr>
            </a:lvl1pPr>
          </a:lstStyle>
          <a:p>
            <a:pPr>
              <a:defRPr/>
            </a:pPr>
            <a:r>
              <a:rPr lang="en-US"/>
              <a:t>Le and Markopoulou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ill Sans" charset="0"/>
                <a:ea typeface="ヒラギノ明朝 ProN W3" charset="-128"/>
              </a:defRPr>
            </a:lvl1pPr>
          </a:lstStyle>
          <a:p>
            <a:pPr>
              <a:defRPr/>
            </a:pPr>
            <a:r>
              <a:rPr lang="en-US"/>
              <a:t>NC-Audit: Auditing for NC Storage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ill Sans" charset="0"/>
                <a:ea typeface="ヒラギノ明朝 ProN W3" charset="-128"/>
              </a:defRPr>
            </a:lvl1pPr>
          </a:lstStyle>
          <a:p>
            <a:pPr>
              <a:defRPr/>
            </a:pPr>
            <a:fld id="{6DAF4F4E-F903-482E-A6C9-EA7D0055AD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351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ill Sans" charset="0"/>
                <a:ea typeface="ヒラギノ明朝 ProN W3" charset="-128"/>
              </a:defRPr>
            </a:lvl1pPr>
          </a:lstStyle>
          <a:p>
            <a:pPr>
              <a:defRPr/>
            </a:pPr>
            <a:r>
              <a:rPr lang="en-US"/>
              <a:t>Le and Markopoulou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ill Sans" charset="0"/>
                <a:ea typeface="ヒラギノ明朝 ProN W3" charset="-128"/>
              </a:defRPr>
            </a:lvl1pPr>
          </a:lstStyle>
          <a:p>
            <a:pPr>
              <a:defRPr/>
            </a:pPr>
            <a:r>
              <a:rPr lang="en-US"/>
              <a:t>NC-Audit: Auditing for NC Storage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ill Sans" charset="0"/>
                <a:ea typeface="ヒラギノ明朝 ProN W3" charset="-128"/>
              </a:defRPr>
            </a:lvl1pPr>
          </a:lstStyle>
          <a:p>
            <a:pPr>
              <a:defRPr/>
            </a:pPr>
            <a:fld id="{E7E56453-3F91-4866-A4B9-5CB3BBEB28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598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ill Sans" charset="0"/>
                <a:ea typeface="ヒラギノ明朝 ProN W3" charset="-128"/>
              </a:defRPr>
            </a:lvl1pPr>
          </a:lstStyle>
          <a:p>
            <a:pPr>
              <a:defRPr/>
            </a:pPr>
            <a:r>
              <a:rPr lang="en-US"/>
              <a:t>Le and Markopoulou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ill Sans" charset="0"/>
                <a:ea typeface="ヒラギノ明朝 ProN W3" charset="-128"/>
              </a:defRPr>
            </a:lvl1pPr>
          </a:lstStyle>
          <a:p>
            <a:pPr>
              <a:defRPr/>
            </a:pPr>
            <a:r>
              <a:rPr lang="en-US"/>
              <a:t>NC-Audit: Auditing for NC Storage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ill Sans" charset="0"/>
                <a:ea typeface="ヒラギノ明朝 ProN W3" charset="-128"/>
              </a:defRPr>
            </a:lvl1pPr>
          </a:lstStyle>
          <a:p>
            <a:pPr>
              <a:defRPr/>
            </a:pPr>
            <a:fld id="{D585B051-BCB4-4019-8EC4-8502E75DD2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7939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ill Sans" charset="0"/>
                <a:ea typeface="ヒラギノ明朝 ProN W3" charset="-128"/>
              </a:defRPr>
            </a:lvl1pPr>
          </a:lstStyle>
          <a:p>
            <a:pPr>
              <a:defRPr/>
            </a:pPr>
            <a:r>
              <a:rPr lang="en-US"/>
              <a:t>Le and Markopoulou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ill Sans" charset="0"/>
                <a:ea typeface="ヒラギノ明朝 ProN W3" charset="-128"/>
              </a:defRPr>
            </a:lvl1pPr>
          </a:lstStyle>
          <a:p>
            <a:pPr>
              <a:defRPr/>
            </a:pPr>
            <a:r>
              <a:rPr lang="en-US"/>
              <a:t>NC-Audit: Auditing for NC Storage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ill Sans" charset="0"/>
                <a:ea typeface="ヒラギノ明朝 ProN W3" charset="-128"/>
              </a:defRPr>
            </a:lvl1pPr>
          </a:lstStyle>
          <a:p>
            <a:pPr>
              <a:defRPr/>
            </a:pPr>
            <a:fld id="{3B595845-AF28-4BC9-86EA-5BB9AD813E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869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ill Sans" charset="0"/>
                <a:ea typeface="ヒラギノ明朝 ProN W3" charset="-128"/>
              </a:defRPr>
            </a:lvl1pPr>
          </a:lstStyle>
          <a:p>
            <a:pPr>
              <a:defRPr/>
            </a:pPr>
            <a:r>
              <a:rPr lang="en-US"/>
              <a:t>Le and Markopoulou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ill Sans" charset="0"/>
                <a:ea typeface="ヒラギノ明朝 ProN W3" charset="-128"/>
              </a:defRPr>
            </a:lvl1pPr>
          </a:lstStyle>
          <a:p>
            <a:pPr>
              <a:defRPr/>
            </a:pPr>
            <a:r>
              <a:rPr lang="en-US"/>
              <a:t>NC-Audit: Auditing for NC Storage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ill Sans" charset="0"/>
                <a:ea typeface="ヒラギノ明朝 ProN W3" charset="-128"/>
              </a:defRPr>
            </a:lvl1pPr>
          </a:lstStyle>
          <a:p>
            <a:pPr>
              <a:defRPr/>
            </a:pPr>
            <a:fld id="{5EAB6A9F-FFC7-4B9B-A200-F8768F87A7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48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ill Sans" charset="0"/>
                <a:ea typeface="ヒラギノ明朝 ProN W3" charset="-128"/>
              </a:defRPr>
            </a:lvl1pPr>
          </a:lstStyle>
          <a:p>
            <a:pPr>
              <a:defRPr/>
            </a:pPr>
            <a:r>
              <a:rPr lang="en-US"/>
              <a:t>Le and Markopoulou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ill Sans" charset="0"/>
                <a:ea typeface="ヒラギノ明朝 ProN W3" charset="-128"/>
              </a:defRPr>
            </a:lvl1pPr>
          </a:lstStyle>
          <a:p>
            <a:pPr>
              <a:defRPr/>
            </a:pPr>
            <a:r>
              <a:rPr lang="en-US"/>
              <a:t>NC-Audit: Auditing for NC Storage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ill Sans" charset="0"/>
                <a:ea typeface="ヒラギノ明朝 ProN W3" charset="-128"/>
              </a:defRPr>
            </a:lvl1pPr>
          </a:lstStyle>
          <a:p>
            <a:pPr>
              <a:defRPr/>
            </a:pPr>
            <a:fld id="{688C1E32-49DC-4A28-8CE8-2A9939766E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2341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ill Sans" charset="0"/>
                <a:ea typeface="ヒラギノ明朝 ProN W3" charset="-128"/>
              </a:defRPr>
            </a:lvl1pPr>
          </a:lstStyle>
          <a:p>
            <a:pPr>
              <a:defRPr/>
            </a:pPr>
            <a:r>
              <a:rPr lang="en-US"/>
              <a:t>Le and Markopoulou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ill Sans" charset="0"/>
                <a:ea typeface="ヒラギノ明朝 ProN W3" charset="-128"/>
              </a:defRPr>
            </a:lvl1pPr>
          </a:lstStyle>
          <a:p>
            <a:pPr>
              <a:defRPr/>
            </a:pPr>
            <a:r>
              <a:rPr lang="en-US"/>
              <a:t>NC-Audit: Auditing for NC Storage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ill Sans" charset="0"/>
                <a:ea typeface="ヒラギノ明朝 ProN W3" charset="-128"/>
              </a:defRPr>
            </a:lvl1pPr>
          </a:lstStyle>
          <a:p>
            <a:pPr>
              <a:defRPr/>
            </a:pPr>
            <a:fld id="{C3BF87B9-DA5E-43D7-A596-B0B6FD29DB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4361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ill Sans" charset="0"/>
                <a:ea typeface="ヒラギノ明朝 ProN W3" charset="-128"/>
              </a:defRPr>
            </a:lvl1pPr>
          </a:lstStyle>
          <a:p>
            <a:pPr>
              <a:defRPr/>
            </a:pPr>
            <a:r>
              <a:rPr lang="en-US"/>
              <a:t>Le and Markopoulou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ill Sans" charset="0"/>
                <a:ea typeface="ヒラギノ明朝 ProN W3" charset="-128"/>
              </a:defRPr>
            </a:lvl1pPr>
          </a:lstStyle>
          <a:p>
            <a:pPr>
              <a:defRPr/>
            </a:pPr>
            <a:r>
              <a:rPr lang="en-US"/>
              <a:t>NC-Audit: Auditing for NC Storage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ill Sans" charset="0"/>
                <a:ea typeface="ヒラギノ明朝 ProN W3" charset="-128"/>
              </a:defRPr>
            </a:lvl1pPr>
          </a:lstStyle>
          <a:p>
            <a:pPr>
              <a:defRPr/>
            </a:pPr>
            <a:fld id="{56F5B633-F6F2-4725-92AD-D13786D07B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632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itchFamily="2" charset="2"/>
              <a:buChar char="§"/>
              <a:defRPr>
                <a:latin typeface="+mn-lt"/>
              </a:defRPr>
            </a:lvl1pPr>
            <a:lvl2pPr marL="742950" indent="-285750">
              <a:buFont typeface="Arial" pitchFamily="34" charset="0"/>
              <a:buChar char="•"/>
              <a:defRPr>
                <a:latin typeface="+mn-lt"/>
              </a:defRPr>
            </a:lvl2pPr>
            <a:lvl3pPr marL="1143000" indent="-228600">
              <a:buFont typeface="Courier New" pitchFamily="49" charset="0"/>
              <a:buChar char="o"/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605ECA55-EEB3-4FAD-8BD6-0CF4D96122AA}" type="datetime1">
              <a:rPr lang="en-US"/>
              <a:pPr>
                <a:defRPr/>
              </a:pPr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CF3FAA62-D4C0-46D6-89EE-BF700074E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6692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ill Sans" charset="0"/>
                <a:ea typeface="ヒラギノ明朝 ProN W3" charset="-128"/>
              </a:defRPr>
            </a:lvl1pPr>
          </a:lstStyle>
          <a:p>
            <a:pPr>
              <a:defRPr/>
            </a:pPr>
            <a:r>
              <a:rPr lang="en-US"/>
              <a:t>Le and Markopoulou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ill Sans" charset="0"/>
                <a:ea typeface="ヒラギノ明朝 ProN W3" charset="-128"/>
              </a:defRPr>
            </a:lvl1pPr>
          </a:lstStyle>
          <a:p>
            <a:pPr>
              <a:defRPr/>
            </a:pPr>
            <a:r>
              <a:rPr lang="en-US"/>
              <a:t>NC-Audit: Auditing for NC Storage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ill Sans" charset="0"/>
                <a:ea typeface="ヒラギノ明朝 ProN W3" charset="-128"/>
              </a:defRPr>
            </a:lvl1pPr>
          </a:lstStyle>
          <a:p>
            <a:pPr>
              <a:defRPr/>
            </a:pPr>
            <a:fld id="{FEE9EDD0-F8A2-4885-9093-C60E13913A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3094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ill Sans" charset="0"/>
                <a:ea typeface="ヒラギノ明朝 ProN W3" charset="-128"/>
              </a:defRPr>
            </a:lvl1pPr>
          </a:lstStyle>
          <a:p>
            <a:pPr>
              <a:defRPr/>
            </a:pPr>
            <a:r>
              <a:rPr lang="en-US"/>
              <a:t>Le and Markopoulou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ill Sans" charset="0"/>
                <a:ea typeface="ヒラギノ明朝 ProN W3" charset="-128"/>
              </a:defRPr>
            </a:lvl1pPr>
          </a:lstStyle>
          <a:p>
            <a:pPr>
              <a:defRPr/>
            </a:pPr>
            <a:r>
              <a:rPr lang="en-US"/>
              <a:t>NC-Audit: Auditing for NC Storage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ill Sans" charset="0"/>
                <a:ea typeface="ヒラギノ明朝 ProN W3" charset="-128"/>
              </a:defRPr>
            </a:lvl1pPr>
          </a:lstStyle>
          <a:p>
            <a:pPr>
              <a:defRPr/>
            </a:pPr>
            <a:fld id="{436CF0A8-9940-4169-A533-8714CDB1CD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434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ill Sans" charset="0"/>
                <a:ea typeface="ヒラギノ明朝 ProN W3" charset="-128"/>
              </a:defRPr>
            </a:lvl1pPr>
          </a:lstStyle>
          <a:p>
            <a:pPr>
              <a:defRPr/>
            </a:pPr>
            <a:r>
              <a:rPr lang="en-US"/>
              <a:t>Le and Markopoulou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ill Sans" charset="0"/>
                <a:ea typeface="ヒラギノ明朝 ProN W3" charset="-128"/>
              </a:defRPr>
            </a:lvl1pPr>
          </a:lstStyle>
          <a:p>
            <a:pPr>
              <a:defRPr/>
            </a:pPr>
            <a:r>
              <a:rPr lang="en-US"/>
              <a:t>NC-Audit: Auditing for NC Storage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Gill Sans" charset="0"/>
                <a:ea typeface="ヒラギノ明朝 ProN W3" charset="-128"/>
              </a:defRPr>
            </a:lvl1pPr>
          </a:lstStyle>
          <a:p>
            <a:pPr>
              <a:defRPr/>
            </a:pPr>
            <a:fld id="{CA9A0F14-F613-4840-88FC-F67C18F5D5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49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B09F2-FA00-447D-9613-DB805F959603}" type="datetime1">
              <a:rPr lang="en-US"/>
              <a:pPr>
                <a:defRPr/>
              </a:pPr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7FD9D-A248-47FC-B497-5146A4F95D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051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802F8-97C6-4416-83A3-62ED759AB859}" type="datetime1">
              <a:rPr lang="en-US"/>
              <a:pPr>
                <a:defRPr/>
              </a:pPr>
              <a:t>9/8/2015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9C0BE-273A-448E-AAB6-A40A449E5C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585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2B265-2ABB-4D40-9589-71031A34E683}" type="datetime1">
              <a:rPr lang="en-US"/>
              <a:pPr>
                <a:defRPr/>
              </a:pPr>
              <a:t>9/8/2015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93C91-D672-4B75-A54E-00999D54C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9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23C9C-E4E8-4E9E-BBC8-9336B921C0A2}" type="datetime1">
              <a:rPr lang="en-US"/>
              <a:pPr>
                <a:defRPr/>
              </a:pPr>
              <a:t>9/8/2015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465ED-35C0-4DC2-9CE0-403BAE4886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536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AA45F-0E36-4490-B9A6-A349DF636D17}" type="datetime1">
              <a:rPr lang="en-US"/>
              <a:pPr>
                <a:defRPr/>
              </a:pPr>
              <a:t>9/8/2015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FB814-D278-472E-B383-D34EB6E3C6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132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19EDC-175F-481D-AB1E-907F2FE124AB}" type="datetime1">
              <a:rPr lang="en-US"/>
              <a:pPr>
                <a:defRPr/>
              </a:pPr>
              <a:t>9/8/2015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5DCD8-FC39-4915-9CC6-402863BC5C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86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DB714-A1FA-44F1-A564-32759D2BEA02}" type="datetime1">
              <a:rPr lang="en-US"/>
              <a:pPr>
                <a:defRPr/>
              </a:pPr>
              <a:t>9/8/2015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351B3-0627-407E-816E-AA5CD9F7F0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210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4008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Rockwell" charset="0"/>
              </a:defRPr>
            </a:lvl1pPr>
          </a:lstStyle>
          <a:p>
            <a:pPr>
              <a:defRPr/>
            </a:pPr>
            <a:fld id="{9C7EDB6C-4FCD-43AB-B37B-FF39F05C8F79}" type="datetime1">
              <a:rPr lang="en-US"/>
              <a:pPr>
                <a:defRPr/>
              </a:pPr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Rockwell"/>
                <a:ea typeface="ヒラギノ明朝 ProN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008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Rockwell" charset="0"/>
              </a:defRPr>
            </a:lvl1pPr>
          </a:lstStyle>
          <a:p>
            <a:pPr>
              <a:defRPr/>
            </a:pPr>
            <a:fld id="{9FB771C6-0645-4652-A25E-6AABE5F408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5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Rockwell"/>
          <a:ea typeface="MS PGothic" pitchFamily="34" charset="-128"/>
          <a:cs typeface="Rockwel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 charset="0"/>
          <a:ea typeface="MS PGothic" pitchFamily="34" charset="-128"/>
          <a:cs typeface="Rockwel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 charset="0"/>
          <a:ea typeface="MS PGothic" pitchFamily="34" charset="-128"/>
          <a:cs typeface="Rockwel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 charset="0"/>
          <a:ea typeface="MS PGothic" pitchFamily="34" charset="-128"/>
          <a:cs typeface="Rockwel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ckwell" charset="0"/>
          <a:ea typeface="MS PGothic" pitchFamily="34" charset="-128"/>
          <a:cs typeface="Rockwel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Rockwell"/>
          <a:ea typeface="MS PGothic" pitchFamily="34" charset="-128"/>
          <a:cs typeface="Rockwel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Rockwell"/>
          <a:ea typeface="MS PGothic" pitchFamily="34" charset="-128"/>
          <a:cs typeface="Rockwel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Rockwell"/>
          <a:ea typeface="MS PGothic" pitchFamily="34" charset="-128"/>
          <a:cs typeface="Rockwel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Rockwell"/>
          <a:ea typeface="MS PGothic" pitchFamily="34" charset="-128"/>
          <a:cs typeface="Rockwel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Rockwell"/>
          <a:ea typeface="MS PGothic" pitchFamily="34" charset="-128"/>
          <a:cs typeface="Rockwel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r>
              <a:rPr lang="en-US"/>
              <a:t>Le and Markopoulou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r>
              <a:rPr lang="en-US"/>
              <a:t>NC-Audit: Auditing for NC Storage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2C74D78E-03FA-4C9D-8AA1-18C817E0E9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7.png"/><Relationship Id="rId4" Type="http://schemas.openxmlformats.org/officeDocument/2006/relationships/image" Target="../media/image9.emf"/><Relationship Id="rId9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1"/>
          <p:cNvSpPr>
            <a:spLocks noChangeShapeType="1"/>
          </p:cNvSpPr>
          <p:nvPr/>
        </p:nvSpPr>
        <p:spPr bwMode="auto">
          <a:xfrm flipV="1">
            <a:off x="1447800" y="3429002"/>
            <a:ext cx="62484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/>
            <a:tailEnd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0" tIns="0" rIns="0" bIns="0"/>
          <a:lstStyle/>
          <a:p>
            <a:endParaRPr lang="en-US" sz="4000"/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90800" y="381003"/>
            <a:ext cx="7772400" cy="3047999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 b="1" dirty="0" err="1" smtClean="0">
                <a:latin typeface="+mj-lt"/>
                <a:cs typeface="Rockwell" charset="0"/>
              </a:rPr>
              <a:t>AntMonitor</a:t>
            </a:r>
            <a:r>
              <a:rPr lang="en-US" sz="4000" b="1" dirty="0" smtClean="0">
                <a:latin typeface="+mj-lt"/>
                <a:cs typeface="Rockwell" charset="0"/>
              </a:rPr>
              <a:t>:</a:t>
            </a:r>
            <a:r>
              <a:rPr lang="en-US" sz="4000" dirty="0" smtClean="0">
                <a:latin typeface="+mj-lt"/>
                <a:cs typeface="Rockwell" charset="0"/>
              </a:rPr>
              <a:t> Network </a:t>
            </a:r>
            <a:r>
              <a:rPr lang="en-US" sz="4000" dirty="0">
                <a:latin typeface="+mj-lt"/>
                <a:cs typeface="Rockwell" charset="0"/>
              </a:rPr>
              <a:t>Traffic Monitoring </a:t>
            </a:r>
            <a:r>
              <a:rPr lang="en-US" sz="4000" dirty="0" smtClean="0">
                <a:latin typeface="+mj-lt"/>
                <a:cs typeface="Rockwell" charset="0"/>
              </a:rPr>
              <a:t>and Real-Time </a:t>
            </a:r>
            <a:r>
              <a:rPr lang="en-US" sz="4000" dirty="0">
                <a:latin typeface="+mj-lt"/>
                <a:cs typeface="Rockwell" charset="0"/>
              </a:rPr>
              <a:t>Prevention of Privacy Leaks </a:t>
            </a:r>
            <a:r>
              <a:rPr lang="en-US" sz="4000" dirty="0" smtClean="0">
                <a:latin typeface="+mj-lt"/>
                <a:cs typeface="Rockwell" charset="0"/>
              </a:rPr>
              <a:t/>
            </a:r>
            <a:br>
              <a:rPr lang="en-US" sz="4000" dirty="0" smtClean="0">
                <a:latin typeface="+mj-lt"/>
                <a:cs typeface="Rockwell" charset="0"/>
              </a:rPr>
            </a:br>
            <a:r>
              <a:rPr lang="en-US" sz="4000" dirty="0" smtClean="0">
                <a:latin typeface="+mj-lt"/>
                <a:cs typeface="Rockwell" charset="0"/>
              </a:rPr>
              <a:t>in </a:t>
            </a:r>
            <a:r>
              <a:rPr lang="en-US" sz="4000" dirty="0">
                <a:latin typeface="+mj-lt"/>
                <a:cs typeface="Rockwell" charset="0"/>
              </a:rPr>
              <a:t>Mobile Devices</a:t>
            </a:r>
            <a:endParaRPr lang="en-US" sz="4000" dirty="0" smtClean="0">
              <a:latin typeface="+mj-lt"/>
              <a:cs typeface="Rockwell" charset="0"/>
            </a:endParaRPr>
          </a:p>
        </p:txBody>
      </p:sp>
      <p:sp>
        <p:nvSpPr>
          <p:cNvPr id="2052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4925" y="3657600"/>
            <a:ext cx="9144000" cy="1905000"/>
          </a:xfrm>
        </p:spPr>
        <p:txBody>
          <a:bodyPr/>
          <a:lstStyle/>
          <a:p>
            <a:pPr hangingPunct="1">
              <a:spcBef>
                <a:spcPts val="500"/>
              </a:spcBef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Calibri" charset="0"/>
                <a:cs typeface="DejaVu Sans" charset="0"/>
              </a:rPr>
              <a:t>Anastasia </a:t>
            </a:r>
            <a:r>
              <a:rPr lang="en-US" sz="2800" b="1" dirty="0" err="1">
                <a:solidFill>
                  <a:schemeClr val="tx1"/>
                </a:solidFill>
                <a:latin typeface="Calibri" charset="0"/>
                <a:cs typeface="DejaVu Sans" charset="0"/>
              </a:rPr>
              <a:t>Shuba</a:t>
            </a:r>
            <a:r>
              <a:rPr lang="en-US" sz="2800" dirty="0">
                <a:solidFill>
                  <a:schemeClr val="tx1"/>
                </a:solidFill>
                <a:latin typeface="Calibri" charset="0"/>
                <a:cs typeface="DejaVu Sans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Calibri" charset="0"/>
                <a:cs typeface="DejaVu Sans" charset="0"/>
              </a:rPr>
              <a:t>Anh</a:t>
            </a:r>
            <a:r>
              <a:rPr lang="en-US" sz="2800" dirty="0">
                <a:solidFill>
                  <a:schemeClr val="tx1"/>
                </a:solidFill>
                <a:latin typeface="Calibri" charset="0"/>
                <a:cs typeface="DejaVu Sans" charset="0"/>
              </a:rPr>
              <a:t> Le, </a:t>
            </a:r>
            <a:r>
              <a:rPr lang="en-US" sz="2800" dirty="0" smtClean="0">
                <a:solidFill>
                  <a:schemeClr val="tx1"/>
                </a:solidFill>
                <a:latin typeface="Calibri" charset="0"/>
                <a:cs typeface="DejaVu Sans" charset="0"/>
              </a:rPr>
              <a:t>Minas </a:t>
            </a:r>
            <a:r>
              <a:rPr lang="en-US" sz="2800" dirty="0" err="1">
                <a:solidFill>
                  <a:schemeClr val="tx1"/>
                </a:solidFill>
                <a:latin typeface="Calibri" charset="0"/>
                <a:cs typeface="DejaVu Sans" charset="0"/>
              </a:rPr>
              <a:t>Gjoka</a:t>
            </a:r>
            <a:r>
              <a:rPr lang="en-US" sz="2800" dirty="0">
                <a:solidFill>
                  <a:schemeClr val="tx1"/>
                </a:solidFill>
                <a:latin typeface="Calibri" charset="0"/>
                <a:cs typeface="DejaVu Sans" charset="0"/>
              </a:rPr>
              <a:t>, </a:t>
            </a:r>
            <a:r>
              <a:rPr lang="en-US" sz="2800" dirty="0" smtClean="0">
                <a:solidFill>
                  <a:schemeClr val="tx1"/>
                </a:solidFill>
                <a:latin typeface="Calibri" charset="0"/>
                <a:cs typeface="DejaVu Sans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Calibri" charset="0"/>
                <a:cs typeface="DejaVu Sans" charset="0"/>
              </a:rPr>
            </a:br>
            <a:r>
              <a:rPr lang="en-US" sz="2800" dirty="0">
                <a:solidFill>
                  <a:schemeClr val="tx1"/>
                </a:solidFill>
                <a:latin typeface="Calibri" charset="0"/>
                <a:cs typeface="DejaVu Sans" charset="0"/>
              </a:rPr>
              <a:t>Janus </a:t>
            </a:r>
            <a:r>
              <a:rPr lang="en-US" sz="2800" dirty="0" err="1">
                <a:solidFill>
                  <a:schemeClr val="tx1"/>
                </a:solidFill>
                <a:latin typeface="Calibri" charset="0"/>
                <a:cs typeface="DejaVu Sans" charset="0"/>
              </a:rPr>
              <a:t>Varmarken</a:t>
            </a:r>
            <a:r>
              <a:rPr lang="en-US" sz="2800" dirty="0">
                <a:solidFill>
                  <a:schemeClr val="tx1"/>
                </a:solidFill>
                <a:latin typeface="Calibri" charset="0"/>
                <a:cs typeface="DejaVu Sans" charset="0"/>
              </a:rPr>
              <a:t>, Simon </a:t>
            </a:r>
            <a:r>
              <a:rPr lang="en-US" sz="2800" dirty="0" err="1" smtClean="0">
                <a:solidFill>
                  <a:schemeClr val="tx1"/>
                </a:solidFill>
                <a:latin typeface="Calibri" charset="0"/>
                <a:cs typeface="DejaVu Sans" charset="0"/>
              </a:rPr>
              <a:t>Langhoff</a:t>
            </a:r>
            <a:r>
              <a:rPr lang="en-US" sz="2800" dirty="0" smtClean="0">
                <a:solidFill>
                  <a:schemeClr val="tx1"/>
                </a:solidFill>
                <a:latin typeface="Calibri" charset="0"/>
                <a:cs typeface="DejaVu Sans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Calibri" charset="0"/>
                <a:cs typeface="DejaVu Sans" charset="0"/>
              </a:rPr>
              <a:t>Athina</a:t>
            </a:r>
            <a:r>
              <a:rPr lang="en-US" sz="2800" dirty="0" smtClean="0">
                <a:solidFill>
                  <a:schemeClr val="tx1"/>
                </a:solidFill>
                <a:latin typeface="Calibri" charset="0"/>
                <a:cs typeface="DejaVu Sans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alibri" charset="0"/>
                <a:cs typeface="DejaVu Sans" charset="0"/>
              </a:rPr>
              <a:t>Markopoulou</a:t>
            </a:r>
            <a:r>
              <a:rPr lang="en-US" sz="1200" dirty="0" smtClean="0">
                <a:latin typeface="Calibri" charset="0"/>
                <a:ea typeface="ＭＳ Ｐゴシック" charset="0"/>
              </a:rPr>
              <a:t/>
            </a:r>
            <a:br>
              <a:rPr lang="en-US" sz="1200" dirty="0" smtClean="0">
                <a:latin typeface="Calibri" charset="0"/>
                <a:ea typeface="ＭＳ Ｐゴシック" charset="0"/>
              </a:rPr>
            </a:br>
            <a:r>
              <a:rPr lang="en-US" sz="1200" dirty="0" smtClean="0">
                <a:latin typeface="Calibri" charset="0"/>
                <a:ea typeface="ＭＳ Ｐゴシック" charset="0"/>
              </a:rPr>
              <a:t/>
            </a:r>
            <a:br>
              <a:rPr lang="en-US" sz="1200" dirty="0" smtClean="0">
                <a:latin typeface="Calibri" charset="0"/>
                <a:ea typeface="ＭＳ Ｐゴシック" charset="0"/>
              </a:rPr>
            </a:br>
            <a:r>
              <a:rPr lang="en-US" sz="2800" b="1" i="1" dirty="0" smtClean="0">
                <a:latin typeface="Calibri" charset="0"/>
                <a:ea typeface="ＭＳ Ｐゴシック" charset="0"/>
              </a:rPr>
              <a:t>UC Irvine </a:t>
            </a:r>
            <a:r>
              <a:rPr lang="en-US" sz="2800" i="1" dirty="0" smtClean="0">
                <a:latin typeface="Calibri" charset="0"/>
                <a:ea typeface="ＭＳ Ｐゴシック" charset="0"/>
              </a:rPr>
              <a:t>&amp; IT Univ. Copenhagen</a:t>
            </a:r>
          </a:p>
          <a:p>
            <a:pPr algn="r" eaLnBrk="1" hangingPunct="1">
              <a:buFont typeface="Wingdings" charset="0"/>
              <a:buNone/>
              <a:defRPr/>
            </a:pPr>
            <a:endParaRPr lang="en-US" sz="2800" dirty="0" smtClean="0">
              <a:latin typeface="Calibri" charset="0"/>
              <a:ea typeface="ＭＳ Ｐゴシック" charset="0"/>
            </a:endParaRPr>
          </a:p>
          <a:p>
            <a:pPr algn="r" eaLnBrk="1" hangingPunct="1">
              <a:buFont typeface="Wingdings" charset="0"/>
              <a:buNone/>
              <a:defRPr/>
            </a:pPr>
            <a:endParaRPr lang="en-US" sz="2800" dirty="0">
              <a:latin typeface="Calibri" charset="0"/>
              <a:ea typeface="ＭＳ Ｐゴシック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5317457"/>
            <a:ext cx="929113" cy="9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5393099"/>
            <a:ext cx="1165464" cy="855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25682"/>
            <a:ext cx="1758640" cy="175864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4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err="1" smtClean="0">
                <a:cs typeface="Rockwell" charset="0"/>
              </a:rPr>
              <a:t>AntClient</a:t>
            </a:r>
            <a:endParaRPr lang="en-US" sz="4000" dirty="0" smtClean="0">
              <a:cs typeface="Rockwell" charset="0"/>
            </a:endParaRPr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9pPr>
          </a:lstStyle>
          <a:p>
            <a:pPr eaLnBrk="1" hangingPunct="1"/>
            <a:fld id="{C09E527F-152E-4436-8A82-26486E2CC79D}" type="slidenum">
              <a:rPr lang="en-US" sz="1200" smtClean="0">
                <a:solidFill>
                  <a:srgbClr val="898989"/>
                </a:solidFill>
                <a:latin typeface="Rockwell" charset="0"/>
              </a:rPr>
              <a:pPr eaLnBrk="1" hangingPunct="1"/>
              <a:t>10</a:t>
            </a:fld>
            <a:endParaRPr lang="en-US" sz="1200" smtClean="0">
              <a:solidFill>
                <a:srgbClr val="898989"/>
              </a:solidFill>
              <a:latin typeface="Rockwell" charset="0"/>
            </a:endParaRPr>
          </a:p>
        </p:txBody>
      </p:sp>
      <p:sp>
        <p:nvSpPr>
          <p:cNvPr id="31" name="Line 1"/>
          <p:cNvSpPr>
            <a:spLocks noChangeShapeType="1"/>
          </p:cNvSpPr>
          <p:nvPr/>
        </p:nvSpPr>
        <p:spPr bwMode="auto">
          <a:xfrm>
            <a:off x="381000" y="1066800"/>
            <a:ext cx="84582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228600"/>
            <a:ext cx="762000" cy="762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646" y="2404943"/>
            <a:ext cx="2441726" cy="3843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183" y="2404943"/>
            <a:ext cx="2439834" cy="384048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ontent Placeholder 5"/>
          <p:cNvSpPr>
            <a:spLocks noGrp="1"/>
          </p:cNvSpPr>
          <p:nvPr>
            <p:ph idx="1"/>
          </p:nvPr>
        </p:nvSpPr>
        <p:spPr>
          <a:xfrm>
            <a:off x="76200" y="1371600"/>
            <a:ext cx="3047283" cy="963306"/>
          </a:xfrm>
        </p:spPr>
        <p:txBody>
          <a:bodyPr rtlCol="0">
            <a:noAutofit/>
          </a:bodyPr>
          <a:lstStyle/>
          <a:p>
            <a:pPr marL="3175" lvl="1" indent="0" algn="ctr" eaLnBrk="1" fontAlgn="auto" hangingPunct="1">
              <a:spcAft>
                <a:spcPts val="0"/>
              </a:spcAft>
              <a:buClr>
                <a:srgbClr val="FF3300"/>
              </a:buClr>
              <a:buNone/>
              <a:defRPr/>
            </a:pPr>
            <a:r>
              <a:rPr lang="en-US" sz="2400" dirty="0"/>
              <a:t>Compatible with 95%+ </a:t>
            </a:r>
            <a:r>
              <a:rPr lang="en-US" sz="2400" dirty="0" smtClean="0"/>
              <a:t>Android </a:t>
            </a:r>
            <a:r>
              <a:rPr lang="en-US" sz="2400" dirty="0" smtClean="0"/>
              <a:t>devices</a:t>
            </a:r>
            <a:endParaRPr lang="en-US" dirty="0" smtClean="0"/>
          </a:p>
        </p:txBody>
      </p:sp>
      <p:sp>
        <p:nvSpPr>
          <p:cNvPr id="17" name="Content Placeholder 5"/>
          <p:cNvSpPr txBox="1">
            <a:spLocks/>
          </p:cNvSpPr>
          <p:nvPr/>
        </p:nvSpPr>
        <p:spPr bwMode="auto">
          <a:xfrm>
            <a:off x="77365" y="3989694"/>
            <a:ext cx="3044952" cy="963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Rockwell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Rockwell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Rockwell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Rockwell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Rockwel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lvl="1" indent="0" algn="ctr" eaLnBrk="1" fontAlgn="auto" hangingPunct="1">
              <a:spcAft>
                <a:spcPts val="0"/>
              </a:spcAft>
              <a:buClr>
                <a:srgbClr val="FF3300"/>
              </a:buClr>
              <a:buNone/>
              <a:defRPr/>
            </a:pPr>
            <a:r>
              <a:rPr lang="en-US" sz="2400" dirty="0"/>
              <a:t>Real-time privacy leaks prevention</a:t>
            </a:r>
            <a:endParaRPr lang="en-US" sz="2400" dirty="0"/>
          </a:p>
        </p:txBody>
      </p:sp>
      <p:sp>
        <p:nvSpPr>
          <p:cNvPr id="18" name="Content Placeholder 5"/>
          <p:cNvSpPr txBox="1">
            <a:spLocks/>
          </p:cNvSpPr>
          <p:nvPr/>
        </p:nvSpPr>
        <p:spPr bwMode="auto">
          <a:xfrm>
            <a:off x="3087624" y="1371600"/>
            <a:ext cx="3044952" cy="963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Rockwell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Rockwell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Rockwell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Rockwell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Rockwel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lvl="1" indent="0" algn="ctr" eaLnBrk="1" fontAlgn="auto" hangingPunct="1">
              <a:spcAft>
                <a:spcPts val="0"/>
              </a:spcAft>
              <a:buClr>
                <a:srgbClr val="FF3300"/>
              </a:buClr>
              <a:buNone/>
              <a:defRPr/>
            </a:pPr>
            <a:r>
              <a:rPr lang="en-US" sz="2400" dirty="0"/>
              <a:t>Fine control of contributing apps</a:t>
            </a:r>
          </a:p>
        </p:txBody>
      </p:sp>
      <p:sp>
        <p:nvSpPr>
          <p:cNvPr id="19" name="Content Placeholder 5"/>
          <p:cNvSpPr txBox="1">
            <a:spLocks/>
          </p:cNvSpPr>
          <p:nvPr/>
        </p:nvSpPr>
        <p:spPr bwMode="auto">
          <a:xfrm>
            <a:off x="5959868" y="1371600"/>
            <a:ext cx="3047283" cy="963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Rockwell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Rockwell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Rockwell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Rockwell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Rockwel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lvl="1" indent="0" algn="ctr" eaLnBrk="1" fontAlgn="auto" hangingPunct="1">
              <a:spcAft>
                <a:spcPts val="0"/>
              </a:spcAft>
              <a:buClr>
                <a:srgbClr val="FF3300"/>
              </a:buClr>
              <a:buNone/>
              <a:defRPr/>
            </a:pPr>
            <a:r>
              <a:rPr lang="en-US" sz="2400" dirty="0"/>
              <a:t>Log packets in PCAP-Next-Generation</a:t>
            </a:r>
            <a:endParaRPr lang="en-US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379117" y="2404943"/>
            <a:ext cx="2441448" cy="3836139"/>
            <a:chOff x="379117" y="2056543"/>
            <a:chExt cx="2441448" cy="383613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117" y="2056543"/>
              <a:ext cx="2441448" cy="12071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117" y="4685522"/>
              <a:ext cx="2441448" cy="120716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1652890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4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Rockwell" charset="0"/>
              </a:rPr>
              <a:t>Outline</a:t>
            </a:r>
          </a:p>
        </p:txBody>
      </p:sp>
      <p:sp>
        <p:nvSpPr>
          <p:cNvPr id="2048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9pPr>
          </a:lstStyle>
          <a:p>
            <a:pPr eaLnBrk="1" hangingPunct="1"/>
            <a:fld id="{F89905A3-C506-410A-B08E-EAC0DADDD030}" type="slidenum">
              <a:rPr lang="en-US" sz="1200" smtClean="0">
                <a:solidFill>
                  <a:srgbClr val="898989"/>
                </a:solidFill>
                <a:latin typeface="Rockwell" charset="0"/>
              </a:rPr>
              <a:pPr eaLnBrk="1" hangingPunct="1"/>
              <a:t>11</a:t>
            </a:fld>
            <a:endParaRPr lang="en-US" sz="1200" smtClean="0">
              <a:solidFill>
                <a:srgbClr val="898989"/>
              </a:solidFill>
              <a:latin typeface="Rockwell" charset="0"/>
            </a:endParaRPr>
          </a:p>
        </p:txBody>
      </p:sp>
      <p:sp>
        <p:nvSpPr>
          <p:cNvPr id="20484" name="Line 1"/>
          <p:cNvSpPr>
            <a:spLocks noChangeShapeType="1"/>
          </p:cNvSpPr>
          <p:nvPr/>
        </p:nvSpPr>
        <p:spPr bwMode="auto">
          <a:xfrm>
            <a:off x="381000" y="1066800"/>
            <a:ext cx="84582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" name="Content Placeholder 5"/>
          <p:cNvSpPr>
            <a:spLocks noGrp="1"/>
          </p:cNvSpPr>
          <p:nvPr>
            <p:ph idx="1"/>
          </p:nvPr>
        </p:nvSpPr>
        <p:spPr>
          <a:xfrm>
            <a:off x="571500" y="1524000"/>
            <a:ext cx="8077200" cy="4343400"/>
          </a:xfrm>
        </p:spPr>
        <p:txBody>
          <a:bodyPr rtlCol="0">
            <a:noAutofit/>
          </a:bodyPr>
          <a:lstStyle/>
          <a:p>
            <a:pPr marL="517525" lvl="1" indent="-514350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3300"/>
              </a:buClr>
              <a:buFont typeface="+mj-lt"/>
              <a:buAutoNum type="arabicPeriod"/>
              <a:defRPr/>
            </a:pPr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  <a:ea typeface="+mn-ea"/>
              </a:rPr>
              <a:t>Introduction &amp; Motivation</a:t>
            </a:r>
            <a:endParaRPr lang="en-US" sz="3600" dirty="0">
              <a:solidFill>
                <a:schemeClr val="bg1">
                  <a:lumMod val="65000"/>
                </a:schemeClr>
              </a:solidFill>
              <a:ea typeface="+mn-ea"/>
            </a:endParaRPr>
          </a:p>
          <a:p>
            <a:pPr marL="517525" lvl="1" indent="-514350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3300"/>
              </a:buClr>
              <a:buFont typeface="+mj-lt"/>
              <a:buAutoNum type="arabicPeriod"/>
              <a:defRPr/>
            </a:pPr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VPN Approaches</a:t>
            </a:r>
          </a:p>
          <a:p>
            <a:pPr marL="517525" lvl="1" indent="-514350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3300"/>
              </a:buClr>
              <a:buFont typeface="+mj-lt"/>
              <a:buAutoNum type="arabicPeriod"/>
              <a:defRPr/>
            </a:pPr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System Design and Implementation</a:t>
            </a:r>
          </a:p>
          <a:p>
            <a:pPr marL="517525" lvl="1" indent="-514350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3300"/>
              </a:buClr>
              <a:buFont typeface="+mj-lt"/>
              <a:buAutoNum type="arabicPeriod"/>
              <a:defRPr/>
            </a:pPr>
            <a:r>
              <a:rPr lang="en-US" sz="3600" dirty="0" smtClean="0"/>
              <a:t>Performance Evaluation</a:t>
            </a:r>
          </a:p>
          <a:p>
            <a:pPr marL="517525" lvl="1" indent="-514350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3300"/>
              </a:buClr>
              <a:buFont typeface="+mj-lt"/>
              <a:buAutoNum type="arabicPeriod"/>
              <a:defRPr/>
            </a:pPr>
            <a:r>
              <a:rPr lang="en-US" sz="3600" dirty="0" smtClean="0"/>
              <a:t>Example Applications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>
              <a:ea typeface="+mn-ea"/>
            </a:endParaRPr>
          </a:p>
        </p:txBody>
      </p:sp>
      <p:pic>
        <p:nvPicPr>
          <p:cNvPr id="20486" name="Picture 2" descr="C:\Users\Anh\AppData\Local\Microsoft\Windows\Temporary Internet Files\Content.IE5\3IJHU76E\MC900434929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8006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6752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4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Rockwell" charset="0"/>
              </a:rPr>
              <a:t>Performance Evaluation</a:t>
            </a:r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9pPr>
          </a:lstStyle>
          <a:p>
            <a:pPr eaLnBrk="1" hangingPunct="1"/>
            <a:fld id="{C09E527F-152E-4436-8A82-26486E2CC79D}" type="slidenum">
              <a:rPr lang="en-US" sz="1200" smtClean="0">
                <a:solidFill>
                  <a:srgbClr val="898989"/>
                </a:solidFill>
                <a:latin typeface="Rockwell" charset="0"/>
              </a:rPr>
              <a:pPr eaLnBrk="1" hangingPunct="1"/>
              <a:t>12</a:t>
            </a:fld>
            <a:endParaRPr lang="en-US" sz="1200" smtClean="0">
              <a:solidFill>
                <a:srgbClr val="898989"/>
              </a:solidFill>
              <a:latin typeface="Rockwell" charset="0"/>
            </a:endParaRPr>
          </a:p>
        </p:txBody>
      </p:sp>
      <p:sp>
        <p:nvSpPr>
          <p:cNvPr id="31" name="Line 1"/>
          <p:cNvSpPr>
            <a:spLocks noChangeShapeType="1"/>
          </p:cNvSpPr>
          <p:nvPr/>
        </p:nvSpPr>
        <p:spPr bwMode="auto">
          <a:xfrm>
            <a:off x="381000" y="1066800"/>
            <a:ext cx="84582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28600" y="1631655"/>
            <a:ext cx="6567678" cy="4034205"/>
            <a:chOff x="15934537" y="24818654"/>
            <a:chExt cx="9582910" cy="555381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36949" y="25643743"/>
              <a:ext cx="8214336" cy="426611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15934537" y="24818654"/>
              <a:ext cx="9582910" cy="5553811"/>
              <a:chOff x="15934537" y="24818654"/>
              <a:chExt cx="9582910" cy="5553811"/>
            </a:xfrm>
          </p:grpSpPr>
          <p:sp>
            <p:nvSpPr>
              <p:cNvPr id="14" name="Content Placeholder 2"/>
              <p:cNvSpPr txBox="1">
                <a:spLocks/>
              </p:cNvSpPr>
              <p:nvPr/>
            </p:nvSpPr>
            <p:spPr>
              <a:xfrm>
                <a:off x="15934537" y="24818654"/>
                <a:ext cx="9384173" cy="789261"/>
              </a:xfrm>
              <a:prstGeom prst="rect">
                <a:avLst/>
              </a:prstGeom>
            </p:spPr>
            <p:txBody>
              <a:bodyPr/>
              <a:lstStyle>
                <a:lvl1pPr marL="855663" indent="-855663" algn="l" defTabSz="2281238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8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854200" indent="-712788" algn="l" defTabSz="2281238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7000">
                    <a:solidFill>
                      <a:schemeClr val="tx1"/>
                    </a:solidFill>
                    <a:latin typeface="+mn-lt"/>
                  </a:defRPr>
                </a:lvl2pPr>
                <a:lvl3pPr marL="2852738" indent="-571500" algn="l" defTabSz="2281238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6000">
                    <a:solidFill>
                      <a:schemeClr val="tx1"/>
                    </a:solidFill>
                    <a:latin typeface="+mn-lt"/>
                  </a:defRPr>
                </a:lvl3pPr>
                <a:lvl4pPr marL="3992563" indent="-569913" algn="l" defTabSz="2281238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5000">
                    <a:solidFill>
                      <a:schemeClr val="tx1"/>
                    </a:solidFill>
                    <a:latin typeface="+mn-lt"/>
                  </a:defRPr>
                </a:lvl4pPr>
                <a:lvl5pPr marL="5133975" indent="-569913" algn="l" defTabSz="2281238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5000">
                    <a:solidFill>
                      <a:schemeClr val="tx1"/>
                    </a:solidFill>
                    <a:latin typeface="+mn-lt"/>
                  </a:defRPr>
                </a:lvl5pPr>
                <a:lvl6pPr marL="5591175" indent="-569913" algn="l" defTabSz="2281238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5000">
                    <a:solidFill>
                      <a:schemeClr val="tx1"/>
                    </a:solidFill>
                    <a:latin typeface="+mn-lt"/>
                  </a:defRPr>
                </a:lvl6pPr>
                <a:lvl7pPr marL="6048375" indent="-569913" algn="l" defTabSz="2281238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5000">
                    <a:solidFill>
                      <a:schemeClr val="tx1"/>
                    </a:solidFill>
                    <a:latin typeface="+mn-lt"/>
                  </a:defRPr>
                </a:lvl7pPr>
                <a:lvl8pPr marL="6505575" indent="-569913" algn="l" defTabSz="2281238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5000">
                    <a:solidFill>
                      <a:schemeClr val="tx1"/>
                    </a:solidFill>
                    <a:latin typeface="+mn-lt"/>
                  </a:defRPr>
                </a:lvl8pPr>
                <a:lvl9pPr marL="6962775" indent="-569913" algn="l" defTabSz="2281238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5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ctr">
                  <a:buClr>
                    <a:schemeClr val="accent2">
                      <a:lumMod val="75000"/>
                    </a:schemeClr>
                  </a:buClr>
                  <a:buSzPct val="150000"/>
                  <a:buNone/>
                </a:pPr>
                <a:r>
                  <a:rPr lang="en-US" sz="2000" b="1" baseline="0" dirty="0" smtClean="0">
                    <a:latin typeface="Calibri" panose="020F0502020204030204" pitchFamily="34" charset="0"/>
                  </a:rPr>
                  <a:t>Stress Test: </a:t>
                </a:r>
                <a:r>
                  <a:rPr lang="en-US" sz="2000" baseline="0" dirty="0" smtClean="0">
                    <a:latin typeface="Calibri" panose="020F0502020204030204" pitchFamily="34" charset="0"/>
                  </a:rPr>
                  <a:t>Download</a:t>
                </a:r>
                <a:r>
                  <a:rPr lang="en-US" sz="2000" dirty="0" smtClean="0">
                    <a:latin typeface="Calibri" panose="020F0502020204030204" pitchFamily="34" charset="0"/>
                  </a:rPr>
                  <a:t> </a:t>
                </a:r>
                <a:r>
                  <a:rPr lang="en-US" sz="2000" baseline="0" dirty="0" smtClean="0">
                    <a:latin typeface="Calibri" panose="020F0502020204030204" pitchFamily="34" charset="0"/>
                  </a:rPr>
                  <a:t>1 GB on Wi-Fi and 100 MB on Cellular</a:t>
                </a:r>
                <a:endParaRPr lang="en-US" sz="2000" baseline="0" dirty="0">
                  <a:solidFill>
                    <a:srgbClr val="990099"/>
                  </a:solidFill>
                  <a:latin typeface="Calibri" panose="020F0502020204030204" pitchFamily="34" charset="0"/>
                </a:endParaRPr>
              </a:p>
            </p:txBody>
          </p: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934537" y="26263451"/>
                <a:ext cx="4572000" cy="4109014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945447" y="26264224"/>
                <a:ext cx="4572000" cy="4108241"/>
              </a:xfrm>
              <a:prstGeom prst="rect">
                <a:avLst/>
              </a:prstGeom>
            </p:spPr>
          </p:pic>
        </p:grp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228600"/>
            <a:ext cx="762000" cy="7620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6107342" y="1613730"/>
            <a:ext cx="3787315" cy="4863270"/>
            <a:chOff x="24656258" y="25788930"/>
            <a:chExt cx="3787315" cy="3260568"/>
          </a:xfrm>
        </p:grpSpPr>
        <p:graphicFrame>
          <p:nvGraphicFramePr>
            <p:cNvPr id="19" name="Chart 1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569634275"/>
                </p:ext>
              </p:extLst>
            </p:nvPr>
          </p:nvGraphicFramePr>
          <p:xfrm>
            <a:off x="25875459" y="26172372"/>
            <a:ext cx="1618998" cy="287712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20" name="Content Placeholder 2"/>
            <p:cNvSpPr txBox="1">
              <a:spLocks/>
            </p:cNvSpPr>
            <p:nvPr/>
          </p:nvSpPr>
          <p:spPr>
            <a:xfrm>
              <a:off x="24656258" y="25788930"/>
              <a:ext cx="3787315" cy="378347"/>
            </a:xfrm>
            <a:prstGeom prst="rect">
              <a:avLst/>
            </a:prstGeom>
          </p:spPr>
          <p:txBody>
            <a:bodyPr/>
            <a:lstStyle>
              <a:lvl1pPr marL="855663" indent="-855663" algn="l" defTabSz="2281238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8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854200" indent="-712788" algn="l" defTabSz="2281238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7000">
                  <a:solidFill>
                    <a:schemeClr val="tx1"/>
                  </a:solidFill>
                  <a:latin typeface="+mn-lt"/>
                </a:defRPr>
              </a:lvl2pPr>
              <a:lvl3pPr marL="2852738" indent="-571500" algn="l" defTabSz="2281238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6000">
                  <a:solidFill>
                    <a:schemeClr val="tx1"/>
                  </a:solidFill>
                  <a:latin typeface="+mn-lt"/>
                </a:defRPr>
              </a:lvl3pPr>
              <a:lvl4pPr marL="3992563" indent="-569913" algn="l" defTabSz="2281238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5000">
                  <a:solidFill>
                    <a:schemeClr val="tx1"/>
                  </a:solidFill>
                  <a:latin typeface="+mn-lt"/>
                </a:defRPr>
              </a:lvl4pPr>
              <a:lvl5pPr marL="5133975" indent="-569913" algn="l" defTabSz="2281238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5000">
                  <a:solidFill>
                    <a:schemeClr val="tx1"/>
                  </a:solidFill>
                  <a:latin typeface="+mn-lt"/>
                </a:defRPr>
              </a:lvl5pPr>
              <a:lvl6pPr marL="5591175" indent="-569913" algn="l" defTabSz="2281238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5000">
                  <a:solidFill>
                    <a:schemeClr val="tx1"/>
                  </a:solidFill>
                  <a:latin typeface="+mn-lt"/>
                </a:defRPr>
              </a:lvl6pPr>
              <a:lvl7pPr marL="6048375" indent="-569913" algn="l" defTabSz="2281238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5000">
                  <a:solidFill>
                    <a:schemeClr val="tx1"/>
                  </a:solidFill>
                  <a:latin typeface="+mn-lt"/>
                </a:defRPr>
              </a:lvl7pPr>
              <a:lvl8pPr marL="6505575" indent="-569913" algn="l" defTabSz="2281238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5000">
                  <a:solidFill>
                    <a:schemeClr val="tx1"/>
                  </a:solidFill>
                  <a:latin typeface="+mn-lt"/>
                </a:defRPr>
              </a:lvl8pPr>
              <a:lvl9pPr marL="6962775" indent="-569913" algn="l" defTabSz="2281238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5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>
                <a:buClr>
                  <a:schemeClr val="accent2">
                    <a:lumMod val="75000"/>
                  </a:schemeClr>
                </a:buClr>
                <a:buSzPct val="150000"/>
                <a:buNone/>
              </a:pPr>
              <a:r>
                <a:rPr lang="en-US" sz="2000" b="1" baseline="0" dirty="0" smtClean="0">
                  <a:latin typeface="Calibri" panose="020F0502020204030204" pitchFamily="34" charset="0"/>
                </a:rPr>
                <a:t>Typical Day</a:t>
              </a:r>
              <a:endParaRPr lang="en-US" sz="2000" b="1" baseline="0" dirty="0">
                <a:solidFill>
                  <a:srgbClr val="990099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902428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4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Rockwell" charset="0"/>
              </a:rPr>
              <a:t>Outline</a:t>
            </a:r>
          </a:p>
        </p:txBody>
      </p:sp>
      <p:sp>
        <p:nvSpPr>
          <p:cNvPr id="2048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9pPr>
          </a:lstStyle>
          <a:p>
            <a:pPr eaLnBrk="1" hangingPunct="1"/>
            <a:fld id="{F89905A3-C506-410A-B08E-EAC0DADDD030}" type="slidenum">
              <a:rPr lang="en-US" sz="1200" smtClean="0">
                <a:solidFill>
                  <a:srgbClr val="898989"/>
                </a:solidFill>
                <a:latin typeface="Rockwell" charset="0"/>
              </a:rPr>
              <a:pPr eaLnBrk="1" hangingPunct="1"/>
              <a:t>13</a:t>
            </a:fld>
            <a:endParaRPr lang="en-US" sz="1200" smtClean="0">
              <a:solidFill>
                <a:srgbClr val="898989"/>
              </a:solidFill>
              <a:latin typeface="Rockwell" charset="0"/>
            </a:endParaRPr>
          </a:p>
        </p:txBody>
      </p:sp>
      <p:sp>
        <p:nvSpPr>
          <p:cNvPr id="20484" name="Line 1"/>
          <p:cNvSpPr>
            <a:spLocks noChangeShapeType="1"/>
          </p:cNvSpPr>
          <p:nvPr/>
        </p:nvSpPr>
        <p:spPr bwMode="auto">
          <a:xfrm>
            <a:off x="381000" y="1066800"/>
            <a:ext cx="84582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" name="Content Placeholder 5"/>
          <p:cNvSpPr>
            <a:spLocks noGrp="1"/>
          </p:cNvSpPr>
          <p:nvPr>
            <p:ph idx="1"/>
          </p:nvPr>
        </p:nvSpPr>
        <p:spPr>
          <a:xfrm>
            <a:off x="571500" y="1524000"/>
            <a:ext cx="8077200" cy="4343400"/>
          </a:xfrm>
        </p:spPr>
        <p:txBody>
          <a:bodyPr rtlCol="0">
            <a:noAutofit/>
          </a:bodyPr>
          <a:lstStyle/>
          <a:p>
            <a:pPr marL="517525" lvl="1" indent="-514350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3300"/>
              </a:buClr>
              <a:buFont typeface="+mj-lt"/>
              <a:buAutoNum type="arabicPeriod"/>
              <a:defRPr/>
            </a:pPr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  <a:ea typeface="+mn-ea"/>
              </a:rPr>
              <a:t>Introduction &amp; Motivation</a:t>
            </a:r>
            <a:endParaRPr lang="en-US" sz="3600" dirty="0">
              <a:solidFill>
                <a:schemeClr val="bg1">
                  <a:lumMod val="65000"/>
                </a:schemeClr>
              </a:solidFill>
              <a:ea typeface="+mn-ea"/>
            </a:endParaRPr>
          </a:p>
          <a:p>
            <a:pPr marL="517525" lvl="1" indent="-514350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3300"/>
              </a:buClr>
              <a:buFont typeface="+mj-lt"/>
              <a:buAutoNum type="arabicPeriod"/>
              <a:defRPr/>
            </a:pPr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VPN Approaches</a:t>
            </a:r>
          </a:p>
          <a:p>
            <a:pPr marL="517525" lvl="1" indent="-514350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3300"/>
              </a:buClr>
              <a:buFont typeface="+mj-lt"/>
              <a:buAutoNum type="arabicPeriod"/>
              <a:defRPr/>
            </a:pPr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System Design and Implementation</a:t>
            </a:r>
          </a:p>
          <a:p>
            <a:pPr marL="517525" lvl="1" indent="-514350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3300"/>
              </a:buClr>
              <a:buFont typeface="+mj-lt"/>
              <a:buAutoNum type="arabicPeriod"/>
              <a:defRPr/>
            </a:pPr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Performance Evaluation</a:t>
            </a:r>
          </a:p>
          <a:p>
            <a:pPr marL="517525" lvl="1" indent="-514350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3300"/>
              </a:buClr>
              <a:buFont typeface="+mj-lt"/>
              <a:buAutoNum type="arabicPeriod"/>
              <a:defRPr/>
            </a:pPr>
            <a:r>
              <a:rPr lang="en-US" sz="3600" dirty="0" smtClean="0"/>
              <a:t>Example Applications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>
              <a:ea typeface="+mn-ea"/>
            </a:endParaRPr>
          </a:p>
        </p:txBody>
      </p:sp>
      <p:pic>
        <p:nvPicPr>
          <p:cNvPr id="20486" name="Picture 2" descr="C:\Users\Anh\AppData\Local\Microsoft\Windows\Temporary Internet Files\Content.IE5\3IJHU76E\MC900434929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8006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08112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4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cs typeface="Rockwell" charset="0"/>
              </a:rPr>
              <a:t>Application 1: Network Measurements</a:t>
            </a:r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9pPr>
          </a:lstStyle>
          <a:p>
            <a:pPr eaLnBrk="1" hangingPunct="1"/>
            <a:fld id="{C09E527F-152E-4436-8A82-26486E2CC79D}" type="slidenum">
              <a:rPr lang="en-US" sz="1200" smtClean="0">
                <a:solidFill>
                  <a:srgbClr val="898989"/>
                </a:solidFill>
                <a:latin typeface="Rockwell" charset="0"/>
              </a:rPr>
              <a:pPr eaLnBrk="1" hangingPunct="1"/>
              <a:t>14</a:t>
            </a:fld>
            <a:endParaRPr lang="en-US" sz="1200" smtClean="0">
              <a:solidFill>
                <a:srgbClr val="898989"/>
              </a:solidFill>
              <a:latin typeface="Rockwell" charset="0"/>
            </a:endParaRPr>
          </a:p>
        </p:txBody>
      </p:sp>
      <p:sp>
        <p:nvSpPr>
          <p:cNvPr id="31" name="Line 1"/>
          <p:cNvSpPr>
            <a:spLocks noChangeShapeType="1"/>
          </p:cNvSpPr>
          <p:nvPr/>
        </p:nvSpPr>
        <p:spPr bwMode="auto">
          <a:xfrm>
            <a:off x="381000" y="1066800"/>
            <a:ext cx="84582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228600"/>
            <a:ext cx="762000" cy="762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2600" y="3352800"/>
            <a:ext cx="5217260" cy="3355678"/>
          </a:xfrm>
          <a:prstGeom prst="rect">
            <a:avLst/>
          </a:prstGeom>
        </p:spPr>
      </p:pic>
      <p:sp>
        <p:nvSpPr>
          <p:cNvPr id="26" name="Content Placeholder 2"/>
          <p:cNvSpPr txBox="1">
            <a:spLocks/>
          </p:cNvSpPr>
          <p:nvPr/>
        </p:nvSpPr>
        <p:spPr>
          <a:xfrm>
            <a:off x="4836260" y="3639174"/>
            <a:ext cx="2133600" cy="938266"/>
          </a:xfrm>
          <a:prstGeom prst="rect">
            <a:avLst/>
          </a:prstGeom>
        </p:spPr>
        <p:txBody>
          <a:bodyPr/>
          <a:lstStyle>
            <a:lvl1pPr marL="855663" indent="-855663" algn="l" defTabSz="228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8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54200" indent="-712788" algn="l" defTabSz="228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7000">
                <a:solidFill>
                  <a:schemeClr val="tx1"/>
                </a:solidFill>
                <a:latin typeface="+mn-lt"/>
              </a:defRPr>
            </a:lvl2pPr>
            <a:lvl3pPr marL="2852738" indent="-571500" algn="l" defTabSz="228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6000">
                <a:solidFill>
                  <a:schemeClr val="tx1"/>
                </a:solidFill>
                <a:latin typeface="+mn-lt"/>
              </a:defRPr>
            </a:lvl3pPr>
            <a:lvl4pPr marL="3992563" indent="-569913" algn="l" defTabSz="228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5000">
                <a:solidFill>
                  <a:schemeClr val="tx1"/>
                </a:solidFill>
                <a:latin typeface="+mn-lt"/>
              </a:defRPr>
            </a:lvl4pPr>
            <a:lvl5pPr marL="5133975" indent="-569913" algn="l" defTabSz="228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000">
                <a:solidFill>
                  <a:schemeClr val="tx1"/>
                </a:solidFill>
                <a:latin typeface="+mn-lt"/>
              </a:defRPr>
            </a:lvl5pPr>
            <a:lvl6pPr marL="5591175" indent="-569913" algn="l" defTabSz="2281238" rtl="0" fontAlgn="base">
              <a:spcBef>
                <a:spcPct val="20000"/>
              </a:spcBef>
              <a:spcAft>
                <a:spcPct val="0"/>
              </a:spcAft>
              <a:buChar char="»"/>
              <a:defRPr sz="5000">
                <a:solidFill>
                  <a:schemeClr val="tx1"/>
                </a:solidFill>
                <a:latin typeface="+mn-lt"/>
              </a:defRPr>
            </a:lvl6pPr>
            <a:lvl7pPr marL="6048375" indent="-569913" algn="l" defTabSz="2281238" rtl="0" fontAlgn="base">
              <a:spcBef>
                <a:spcPct val="20000"/>
              </a:spcBef>
              <a:spcAft>
                <a:spcPct val="0"/>
              </a:spcAft>
              <a:buChar char="»"/>
              <a:defRPr sz="5000">
                <a:solidFill>
                  <a:schemeClr val="tx1"/>
                </a:solidFill>
                <a:latin typeface="+mn-lt"/>
              </a:defRPr>
            </a:lvl7pPr>
            <a:lvl8pPr marL="6505575" indent="-569913" algn="l" defTabSz="2281238" rtl="0" fontAlgn="base">
              <a:spcBef>
                <a:spcPct val="20000"/>
              </a:spcBef>
              <a:spcAft>
                <a:spcPct val="0"/>
              </a:spcAft>
              <a:buChar char="»"/>
              <a:defRPr sz="5000">
                <a:solidFill>
                  <a:schemeClr val="tx1"/>
                </a:solidFill>
                <a:latin typeface="+mn-lt"/>
              </a:defRPr>
            </a:lvl8pPr>
            <a:lvl9pPr marL="6962775" indent="-569913" algn="l" defTabSz="2281238" rtl="0" fontAlgn="base">
              <a:spcBef>
                <a:spcPct val="20000"/>
              </a:spcBef>
              <a:spcAft>
                <a:spcPct val="0"/>
              </a:spcAft>
              <a:buChar char="»"/>
              <a:defRPr sz="5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chemeClr val="accent2">
                  <a:lumMod val="75000"/>
                </a:schemeClr>
              </a:buClr>
              <a:buSzPct val="150000"/>
              <a:buNone/>
            </a:pPr>
            <a:r>
              <a:rPr lang="en-US" sz="4000" baseline="0" dirty="0" smtClean="0">
                <a:latin typeface="Calibri" panose="020F0502020204030204" pitchFamily="34" charset="0"/>
              </a:rPr>
              <a:t>Top apps</a:t>
            </a:r>
            <a:endParaRPr lang="en-US" sz="3600" baseline="0" dirty="0">
              <a:latin typeface="Calibri" panose="020F0502020204030204" pitchFamily="34" charset="0"/>
            </a:endParaRPr>
          </a:p>
        </p:txBody>
      </p:sp>
      <p:sp>
        <p:nvSpPr>
          <p:cNvPr id="27" name="Content Placeholder 5"/>
          <p:cNvSpPr>
            <a:spLocks noGrp="1"/>
          </p:cNvSpPr>
          <p:nvPr>
            <p:ph idx="1"/>
          </p:nvPr>
        </p:nvSpPr>
        <p:spPr>
          <a:xfrm>
            <a:off x="381000" y="1143000"/>
            <a:ext cx="8458200" cy="1981946"/>
          </a:xfrm>
        </p:spPr>
        <p:txBody>
          <a:bodyPr rtlCol="0">
            <a:noAutofit/>
          </a:bodyPr>
          <a:lstStyle/>
          <a:p>
            <a:pPr marL="346075" lvl="1" indent="-342900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3300"/>
              </a:buClr>
              <a:buFont typeface="Wingdings" pitchFamily="2" charset="2"/>
              <a:buChar char="§"/>
              <a:defRPr/>
            </a:pPr>
            <a:r>
              <a:rPr lang="en-US" dirty="0" smtClean="0"/>
              <a:t>Feb 5 – Mar 15, 2015: 9 volunteers</a:t>
            </a:r>
          </a:p>
          <a:p>
            <a:pPr marL="346075" lvl="1" indent="-342900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3300"/>
              </a:buClr>
              <a:buFont typeface="Wingdings" pitchFamily="2" charset="2"/>
              <a:buChar char="§"/>
              <a:defRPr/>
            </a:pPr>
            <a:r>
              <a:rPr lang="en-US" dirty="0" smtClean="0"/>
              <a:t>1.5 GB cellular, 16 GB Wi-Fi</a:t>
            </a:r>
          </a:p>
          <a:p>
            <a:pPr marL="346075" lvl="1" indent="-342900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3300"/>
              </a:buClr>
              <a:buFont typeface="Wingdings" pitchFamily="2" charset="2"/>
              <a:buChar char="§"/>
              <a:defRPr/>
            </a:pPr>
            <a:r>
              <a:rPr lang="en-US" dirty="0" smtClean="0"/>
              <a:t>95% HTTP/HTTPS</a:t>
            </a:r>
          </a:p>
          <a:p>
            <a:pPr marL="346075" lvl="1" indent="-342900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3300"/>
              </a:buClr>
              <a:buFont typeface="Wingdings" pitchFamily="2" charset="2"/>
              <a:buChar char="§"/>
              <a:defRPr/>
            </a:pPr>
            <a:endParaRPr lang="en-US" dirty="0"/>
          </a:p>
        </p:txBody>
      </p:sp>
      <p:sp>
        <p:nvSpPr>
          <p:cNvPr id="29" name="Content Placeholder 5"/>
          <p:cNvSpPr txBox="1">
            <a:spLocks/>
          </p:cNvSpPr>
          <p:nvPr/>
        </p:nvSpPr>
        <p:spPr bwMode="auto">
          <a:xfrm>
            <a:off x="381000" y="1143000"/>
            <a:ext cx="8458200" cy="1117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Rockwell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Rockwell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Rockwell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Rockwell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Rockwel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6075" lvl="1" indent="-342900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3300"/>
              </a:buClr>
              <a:buFont typeface="Wingdings" pitchFamily="2" charset="2"/>
              <a:buChar char="§"/>
              <a:defRPr/>
            </a:pPr>
            <a:r>
              <a:rPr lang="en-US" smtClean="0"/>
              <a:t>Feb 5 – Mar 15, 2015: 9 volunteers</a:t>
            </a:r>
          </a:p>
          <a:p>
            <a:pPr marL="346075" lvl="1" indent="-342900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3300"/>
              </a:buClr>
              <a:buFont typeface="Wingdings" pitchFamily="2" charset="2"/>
              <a:buChar char="§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0027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4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Rockwell" charset="0"/>
              </a:rPr>
              <a:t>Application 2: App Classification</a:t>
            </a:r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9pPr>
          </a:lstStyle>
          <a:p>
            <a:pPr eaLnBrk="1" hangingPunct="1"/>
            <a:fld id="{C09E527F-152E-4436-8A82-26486E2CC79D}" type="slidenum">
              <a:rPr lang="en-US" sz="1200" smtClean="0">
                <a:solidFill>
                  <a:srgbClr val="898989"/>
                </a:solidFill>
                <a:latin typeface="Rockwell" charset="0"/>
              </a:rPr>
              <a:pPr eaLnBrk="1" hangingPunct="1"/>
              <a:t>15</a:t>
            </a:fld>
            <a:endParaRPr lang="en-US" sz="1200" smtClean="0">
              <a:solidFill>
                <a:srgbClr val="898989"/>
              </a:solidFill>
              <a:latin typeface="Rockwell" charset="0"/>
            </a:endParaRPr>
          </a:p>
        </p:txBody>
      </p:sp>
      <p:sp>
        <p:nvSpPr>
          <p:cNvPr id="31" name="Line 1"/>
          <p:cNvSpPr>
            <a:spLocks noChangeShapeType="1"/>
          </p:cNvSpPr>
          <p:nvPr/>
        </p:nvSpPr>
        <p:spPr bwMode="auto">
          <a:xfrm>
            <a:off x="381000" y="1066800"/>
            <a:ext cx="84582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228600"/>
            <a:ext cx="762000" cy="762000"/>
          </a:xfrm>
          <a:prstGeom prst="rect">
            <a:avLst/>
          </a:prstGeom>
        </p:spPr>
      </p:pic>
      <p:graphicFrame>
        <p:nvGraphicFramePr>
          <p:cNvPr id="22" name="Chart 21"/>
          <p:cNvGraphicFramePr>
            <a:graphicFrameLocks noChangeAspect="1"/>
          </p:cNvGraphicFramePr>
          <p:nvPr>
            <p:extLst/>
          </p:nvPr>
        </p:nvGraphicFramePr>
        <p:xfrm>
          <a:off x="5896968" y="1447800"/>
          <a:ext cx="4999632" cy="5135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5164008"/>
              </p:ext>
            </p:extLst>
          </p:nvPr>
        </p:nvGraphicFramePr>
        <p:xfrm>
          <a:off x="1825560" y="3763962"/>
          <a:ext cx="5334000" cy="2560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>
          <a:xfrm>
            <a:off x="1673160" y="3450237"/>
            <a:ext cx="6023040" cy="952506"/>
          </a:xfrm>
          <a:prstGeom prst="rect">
            <a:avLst/>
          </a:prstGeom>
        </p:spPr>
        <p:txBody>
          <a:bodyPr/>
          <a:lstStyle>
            <a:lvl1pPr marL="855663" indent="-855663" algn="l" defTabSz="228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8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54200" indent="-712788" algn="l" defTabSz="228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7000">
                <a:solidFill>
                  <a:schemeClr val="tx1"/>
                </a:solidFill>
                <a:latin typeface="+mn-lt"/>
              </a:defRPr>
            </a:lvl2pPr>
            <a:lvl3pPr marL="2852738" indent="-571500" algn="l" defTabSz="228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6000">
                <a:solidFill>
                  <a:schemeClr val="tx1"/>
                </a:solidFill>
                <a:latin typeface="+mn-lt"/>
              </a:defRPr>
            </a:lvl3pPr>
            <a:lvl4pPr marL="3992563" indent="-569913" algn="l" defTabSz="228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5000">
                <a:solidFill>
                  <a:schemeClr val="tx1"/>
                </a:solidFill>
                <a:latin typeface="+mn-lt"/>
              </a:defRPr>
            </a:lvl4pPr>
            <a:lvl5pPr marL="5133975" indent="-569913" algn="l" defTabSz="228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000">
                <a:solidFill>
                  <a:schemeClr val="tx1"/>
                </a:solidFill>
                <a:latin typeface="+mn-lt"/>
              </a:defRPr>
            </a:lvl5pPr>
            <a:lvl6pPr marL="5591175" indent="-569913" algn="l" defTabSz="2281238" rtl="0" fontAlgn="base">
              <a:spcBef>
                <a:spcPct val="20000"/>
              </a:spcBef>
              <a:spcAft>
                <a:spcPct val="0"/>
              </a:spcAft>
              <a:buChar char="»"/>
              <a:defRPr sz="5000">
                <a:solidFill>
                  <a:schemeClr val="tx1"/>
                </a:solidFill>
                <a:latin typeface="+mn-lt"/>
              </a:defRPr>
            </a:lvl6pPr>
            <a:lvl7pPr marL="6048375" indent="-569913" algn="l" defTabSz="2281238" rtl="0" fontAlgn="base">
              <a:spcBef>
                <a:spcPct val="20000"/>
              </a:spcBef>
              <a:spcAft>
                <a:spcPct val="0"/>
              </a:spcAft>
              <a:buChar char="»"/>
              <a:defRPr sz="5000">
                <a:solidFill>
                  <a:schemeClr val="tx1"/>
                </a:solidFill>
                <a:latin typeface="+mn-lt"/>
              </a:defRPr>
            </a:lvl7pPr>
            <a:lvl8pPr marL="6505575" indent="-569913" algn="l" defTabSz="2281238" rtl="0" fontAlgn="base">
              <a:spcBef>
                <a:spcPct val="20000"/>
              </a:spcBef>
              <a:spcAft>
                <a:spcPct val="0"/>
              </a:spcAft>
              <a:buChar char="»"/>
              <a:defRPr sz="5000">
                <a:solidFill>
                  <a:schemeClr val="tx1"/>
                </a:solidFill>
                <a:latin typeface="+mn-lt"/>
              </a:defRPr>
            </a:lvl8pPr>
            <a:lvl9pPr marL="6962775" indent="-569913" algn="l" defTabSz="2281238" rtl="0" fontAlgn="base">
              <a:spcBef>
                <a:spcPct val="20000"/>
              </a:spcBef>
              <a:spcAft>
                <a:spcPct val="0"/>
              </a:spcAft>
              <a:buChar char="»"/>
              <a:defRPr sz="5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Clr>
                <a:schemeClr val="accent2">
                  <a:lumMod val="75000"/>
                </a:schemeClr>
              </a:buClr>
              <a:buSzPct val="150000"/>
              <a:buNone/>
            </a:pPr>
            <a:r>
              <a:rPr lang="en-US" sz="2800" baseline="0" dirty="0" smtClean="0">
                <a:latin typeface="Calibri" panose="020F0502020204030204" pitchFamily="34" charset="0"/>
              </a:rPr>
              <a:t>Top 30 Feature Categories</a:t>
            </a:r>
            <a:endParaRPr lang="en-US" sz="2800" baseline="0" dirty="0">
              <a:solidFill>
                <a:srgbClr val="990099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0" y="1299250"/>
            <a:ext cx="8839200" cy="2129750"/>
          </a:xfrm>
          <a:prstGeom prst="rect">
            <a:avLst/>
          </a:prstGeom>
        </p:spPr>
        <p:txBody>
          <a:bodyPr/>
          <a:lstStyle>
            <a:lvl1pPr marL="855663" indent="-855663" algn="l" defTabSz="228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8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54200" indent="-712788" algn="l" defTabSz="228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7000">
                <a:solidFill>
                  <a:schemeClr val="tx1"/>
                </a:solidFill>
                <a:latin typeface="+mn-lt"/>
              </a:defRPr>
            </a:lvl2pPr>
            <a:lvl3pPr marL="2852738" indent="-571500" algn="l" defTabSz="2281238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6000">
                <a:solidFill>
                  <a:schemeClr val="tx1"/>
                </a:solidFill>
                <a:latin typeface="+mn-lt"/>
              </a:defRPr>
            </a:lvl3pPr>
            <a:lvl4pPr marL="3992563" indent="-569913" algn="l" defTabSz="2281238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5000">
                <a:solidFill>
                  <a:schemeClr val="tx1"/>
                </a:solidFill>
                <a:latin typeface="+mn-lt"/>
              </a:defRPr>
            </a:lvl4pPr>
            <a:lvl5pPr marL="5133975" indent="-569913" algn="l" defTabSz="228123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5000">
                <a:solidFill>
                  <a:schemeClr val="tx1"/>
                </a:solidFill>
                <a:latin typeface="+mn-lt"/>
              </a:defRPr>
            </a:lvl5pPr>
            <a:lvl6pPr marL="5591175" indent="-569913" algn="l" defTabSz="2281238" rtl="0" fontAlgn="base">
              <a:spcBef>
                <a:spcPct val="20000"/>
              </a:spcBef>
              <a:spcAft>
                <a:spcPct val="0"/>
              </a:spcAft>
              <a:buChar char="»"/>
              <a:defRPr sz="5000">
                <a:solidFill>
                  <a:schemeClr val="tx1"/>
                </a:solidFill>
                <a:latin typeface="+mn-lt"/>
              </a:defRPr>
            </a:lvl6pPr>
            <a:lvl7pPr marL="6048375" indent="-569913" algn="l" defTabSz="2281238" rtl="0" fontAlgn="base">
              <a:spcBef>
                <a:spcPct val="20000"/>
              </a:spcBef>
              <a:spcAft>
                <a:spcPct val="0"/>
              </a:spcAft>
              <a:buChar char="»"/>
              <a:defRPr sz="5000">
                <a:solidFill>
                  <a:schemeClr val="tx1"/>
                </a:solidFill>
                <a:latin typeface="+mn-lt"/>
              </a:defRPr>
            </a:lvl7pPr>
            <a:lvl8pPr marL="6505575" indent="-569913" algn="l" defTabSz="2281238" rtl="0" fontAlgn="base">
              <a:spcBef>
                <a:spcPct val="20000"/>
              </a:spcBef>
              <a:spcAft>
                <a:spcPct val="0"/>
              </a:spcAft>
              <a:buChar char="»"/>
              <a:defRPr sz="5000">
                <a:solidFill>
                  <a:schemeClr val="tx1"/>
                </a:solidFill>
                <a:latin typeface="+mn-lt"/>
              </a:defRPr>
            </a:lvl8pPr>
            <a:lvl9pPr marL="6962775" indent="-569913" algn="l" defTabSz="2281238" rtl="0" fontAlgn="base">
              <a:spcBef>
                <a:spcPct val="20000"/>
              </a:spcBef>
              <a:spcAft>
                <a:spcPct val="0"/>
              </a:spcAft>
              <a:buChar char="»"/>
              <a:defRPr sz="5000">
                <a:solidFill>
                  <a:schemeClr val="tx1"/>
                </a:solidFill>
                <a:latin typeface="+mn-lt"/>
              </a:defRPr>
            </a:lvl9pPr>
          </a:lstStyle>
          <a:p>
            <a:pPr marL="501650" indent="0">
              <a:buClr>
                <a:schemeClr val="tx1"/>
              </a:buClr>
              <a:buSzPct val="85000"/>
              <a:buNone/>
            </a:pPr>
            <a:r>
              <a:rPr lang="en-US" sz="2400" baseline="0" dirty="0" smtClean="0">
                <a:latin typeface="Calibri" panose="020F0502020204030204" pitchFamily="34" charset="0"/>
              </a:rPr>
              <a:t>Classification </a:t>
            </a:r>
            <a:r>
              <a:rPr lang="en-US" sz="2400" baseline="0" dirty="0">
                <a:latin typeface="Calibri" panose="020F0502020204030204" pitchFamily="34" charset="0"/>
              </a:rPr>
              <a:t>of </a:t>
            </a:r>
            <a:r>
              <a:rPr lang="en-US" sz="2400" baseline="0" dirty="0" smtClean="0">
                <a:latin typeface="Calibri" panose="020F0502020204030204" pitchFamily="34" charset="0"/>
              </a:rPr>
              <a:t>network flows to apps</a:t>
            </a:r>
            <a:r>
              <a:rPr lang="en-US" sz="2400" dirty="0" smtClean="0">
                <a:latin typeface="Calibri" panose="020F0502020204030204" pitchFamily="34" charset="0"/>
              </a:rPr>
              <a:t>:</a:t>
            </a:r>
            <a:endParaRPr lang="en-US" sz="2400" baseline="0" dirty="0" smtClean="0">
              <a:latin typeface="Calibri" panose="020F0502020204030204" pitchFamily="34" charset="0"/>
            </a:endParaRPr>
          </a:p>
          <a:p>
            <a:pPr marL="1139825" lvl="1" indent="-339725">
              <a:buClr>
                <a:schemeClr val="tx1"/>
              </a:buClr>
              <a:buSzPct val="85000"/>
              <a:buFont typeface="Arial"/>
              <a:buChar char="•"/>
              <a:tabLst>
                <a:tab pos="1139825" algn="l"/>
              </a:tabLst>
            </a:pPr>
            <a:r>
              <a:rPr lang="en-US" sz="2000" dirty="0" smtClean="0">
                <a:latin typeface="Calibri" panose="020F0502020204030204" pitchFamily="34" charset="0"/>
              </a:rPr>
              <a:t>Fined-grained contextual information: </a:t>
            </a:r>
            <a:r>
              <a:rPr lang="en-US" sz="2000" b="1" dirty="0">
                <a:latin typeface="Calibri" panose="020F0502020204030204" pitchFamily="34" charset="0"/>
              </a:rPr>
              <a:t>ground </a:t>
            </a:r>
            <a:r>
              <a:rPr lang="en-US" sz="2000" b="1" dirty="0" smtClean="0">
                <a:latin typeface="Calibri" panose="020F0502020204030204" pitchFamily="34" charset="0"/>
              </a:rPr>
              <a:t>truth</a:t>
            </a:r>
            <a:endParaRPr lang="en-US" sz="2400" baseline="0" dirty="0" smtClean="0">
              <a:latin typeface="Calibri" panose="020F0502020204030204" pitchFamily="34" charset="0"/>
            </a:endParaRPr>
          </a:p>
          <a:p>
            <a:pPr marL="1143000" indent="-334963"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sz="2000" baseline="0" dirty="0" smtClean="0">
                <a:latin typeface="Calibri" panose="020F0502020204030204" pitchFamily="34" charset="0"/>
              </a:rPr>
              <a:t>F1-score </a:t>
            </a:r>
            <a:r>
              <a:rPr lang="en-US" sz="2000" baseline="0" dirty="0">
                <a:latin typeface="Calibri" panose="020F0502020204030204" pitchFamily="34" charset="0"/>
              </a:rPr>
              <a:t>up to </a:t>
            </a:r>
            <a:r>
              <a:rPr lang="en-US" sz="2000" b="1" baseline="0" dirty="0">
                <a:solidFill>
                  <a:srgbClr val="FF0000"/>
                </a:solidFill>
                <a:latin typeface="Calibri" panose="020F0502020204030204" pitchFamily="34" charset="0"/>
              </a:rPr>
              <a:t>70.1</a:t>
            </a:r>
            <a:r>
              <a:rPr lang="en-US" sz="2000" b="1" baseline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%</a:t>
            </a:r>
            <a:r>
              <a:rPr lang="en-US" sz="2000" baseline="0" dirty="0" smtClean="0"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</a:rPr>
              <a:t>using </a:t>
            </a:r>
            <a:r>
              <a:rPr lang="en-US" sz="2000" b="1" dirty="0">
                <a:latin typeface="Calibri" panose="020F0502020204030204" pitchFamily="34" charset="0"/>
              </a:rPr>
              <a:t>only packet header features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endParaRPr lang="en-US" sz="2000" dirty="0" smtClean="0">
              <a:latin typeface="Calibri" panose="020F0502020204030204" pitchFamily="34" charset="0"/>
            </a:endParaRPr>
          </a:p>
          <a:p>
            <a:pPr marL="1143000" indent="-334963">
              <a:buClr>
                <a:schemeClr val="tx1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Previous </a:t>
            </a:r>
            <a:r>
              <a:rPr lang="en-US" sz="2000" baseline="0" dirty="0" smtClean="0">
                <a:latin typeface="Calibri" panose="020F0502020204030204" pitchFamily="34" charset="0"/>
              </a:rPr>
              <a:t>work: precision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en-US" sz="2000" baseline="0" dirty="0" smtClean="0">
                <a:latin typeface="Calibri" panose="020F0502020204030204" pitchFamily="34" charset="0"/>
              </a:rPr>
              <a:t>of 64.1% using payload (host</a:t>
            </a:r>
            <a:r>
              <a:rPr lang="en-US" sz="2000" dirty="0" smtClean="0">
                <a:latin typeface="Calibri" panose="020F0502020204030204" pitchFamily="34" charset="0"/>
              </a:rPr>
              <a:t> + user agent)</a:t>
            </a:r>
            <a:endParaRPr lang="en-US" sz="2000" baseline="0" dirty="0" smtClean="0">
              <a:latin typeface="Calibri" panose="020F0502020204030204" pitchFamily="34" charset="0"/>
            </a:endParaRPr>
          </a:p>
          <a:p>
            <a:pPr marL="808037" indent="0">
              <a:buClr>
                <a:schemeClr val="tx1"/>
              </a:buClr>
              <a:buSzPct val="85000"/>
              <a:buNone/>
            </a:pPr>
            <a:r>
              <a:rPr lang="en-US" sz="2000" dirty="0" smtClean="0">
                <a:latin typeface="Calibri" panose="020F0502020204030204" pitchFamily="34" charset="0"/>
              </a:rPr>
              <a:t>	</a:t>
            </a:r>
            <a:endParaRPr lang="en-US" sz="2000" baseline="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3951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4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cs typeface="Rockwell" charset="0"/>
              </a:rPr>
              <a:t>Application 3: Privacy Leak Detection</a:t>
            </a:r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9pPr>
          </a:lstStyle>
          <a:p>
            <a:pPr eaLnBrk="1" hangingPunct="1"/>
            <a:fld id="{C09E527F-152E-4436-8A82-26486E2CC79D}" type="slidenum">
              <a:rPr lang="en-US" sz="1200" smtClean="0">
                <a:solidFill>
                  <a:srgbClr val="898989"/>
                </a:solidFill>
                <a:latin typeface="Rockwell" charset="0"/>
              </a:rPr>
              <a:pPr eaLnBrk="1" hangingPunct="1"/>
              <a:t>16</a:t>
            </a:fld>
            <a:endParaRPr lang="en-US" sz="1200" smtClean="0">
              <a:solidFill>
                <a:srgbClr val="898989"/>
              </a:solidFill>
              <a:latin typeface="Rockwell" charset="0"/>
            </a:endParaRPr>
          </a:p>
        </p:txBody>
      </p:sp>
      <p:sp>
        <p:nvSpPr>
          <p:cNvPr id="31" name="Line 1"/>
          <p:cNvSpPr>
            <a:spLocks noChangeShapeType="1"/>
          </p:cNvSpPr>
          <p:nvPr/>
        </p:nvSpPr>
        <p:spPr bwMode="auto">
          <a:xfrm>
            <a:off x="381000" y="1066800"/>
            <a:ext cx="84582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228600"/>
            <a:ext cx="762000" cy="7620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023878"/>
              </p:ext>
            </p:extLst>
          </p:nvPr>
        </p:nvGraphicFramePr>
        <p:xfrm>
          <a:off x="1066800" y="1295400"/>
          <a:ext cx="7048500" cy="22479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203234"/>
                <a:gridCol w="1875289"/>
                <a:gridCol w="969977"/>
              </a:tblGrid>
              <a:tr h="37465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Personally Identifiable</a:t>
                      </a:r>
                      <a:r>
                        <a:rPr lang="en-US" sz="1800" baseline="0" dirty="0" smtClean="0"/>
                        <a:t> Information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# Leaking</a:t>
                      </a:r>
                      <a:r>
                        <a:rPr lang="en-US" sz="1800" baseline="0" dirty="0" smtClean="0"/>
                        <a:t> Apps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# Users</a:t>
                      </a:r>
                      <a:endParaRPr lang="en-US" sz="1800" dirty="0"/>
                    </a:p>
                  </a:txBody>
                  <a:tcPr/>
                </a:tc>
              </a:tr>
              <a:tr h="37465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IMEI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/>
                </a:tc>
              </a:tr>
              <a:tr h="37465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Android Device ID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/>
                </a:tc>
              </a:tr>
              <a:tr h="37465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Phone Number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/>
                </a:tc>
              </a:tr>
              <a:tr h="37465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Email Address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/>
                </a:tc>
              </a:tr>
              <a:tr h="37465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Location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28600" y="3810001"/>
            <a:ext cx="8643130" cy="2501879"/>
            <a:chOff x="30274817" y="13260320"/>
            <a:chExt cx="11428406" cy="330811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222"/>
            <a:stretch/>
          </p:blipFill>
          <p:spPr>
            <a:xfrm>
              <a:off x="30274817" y="13260320"/>
              <a:ext cx="3195022" cy="330811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223"/>
            <a:stretch/>
          </p:blipFill>
          <p:spPr>
            <a:xfrm>
              <a:off x="38508201" y="13260320"/>
              <a:ext cx="3195022" cy="330811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223"/>
            <a:stretch/>
          </p:blipFill>
          <p:spPr>
            <a:xfrm>
              <a:off x="34391509" y="13260321"/>
              <a:ext cx="3195022" cy="33081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2160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4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cs typeface="Rockwell" charset="0"/>
              </a:rPr>
              <a:t>Ongoing Work</a:t>
            </a: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9pPr>
          </a:lstStyle>
          <a:p>
            <a:pPr eaLnBrk="1" hangingPunct="1"/>
            <a:fld id="{106F2533-BB61-426B-91DF-C59338D85C40}" type="slidenum">
              <a:rPr lang="en-US" sz="1200" smtClean="0">
                <a:solidFill>
                  <a:srgbClr val="898989"/>
                </a:solidFill>
                <a:latin typeface="Rockwell" charset="0"/>
              </a:rPr>
              <a:pPr eaLnBrk="1" hangingPunct="1"/>
              <a:t>17</a:t>
            </a:fld>
            <a:endParaRPr lang="en-US" sz="1200" smtClean="0">
              <a:solidFill>
                <a:srgbClr val="898989"/>
              </a:solidFill>
              <a:latin typeface="Rockwell" charset="0"/>
            </a:endParaRPr>
          </a:p>
        </p:txBody>
      </p:sp>
      <p:sp>
        <p:nvSpPr>
          <p:cNvPr id="15" name="Content Placeholder 5"/>
          <p:cNvSpPr>
            <a:spLocks noGrp="1"/>
          </p:cNvSpPr>
          <p:nvPr>
            <p:ph idx="1"/>
          </p:nvPr>
        </p:nvSpPr>
        <p:spPr>
          <a:xfrm>
            <a:off x="495300" y="1143000"/>
            <a:ext cx="8191500" cy="5562600"/>
          </a:xfrm>
        </p:spPr>
        <p:txBody>
          <a:bodyPr rtlCol="0">
            <a:noAutofit/>
          </a:bodyPr>
          <a:lstStyle/>
          <a:p>
            <a:pPr marL="346075" lvl="1" indent="-342900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3300"/>
              </a:buClr>
              <a:buFont typeface="Wingdings" pitchFamily="2" charset="2"/>
              <a:buChar char="§"/>
              <a:defRPr/>
            </a:pPr>
            <a:r>
              <a:rPr lang="en-US" sz="2400" dirty="0" smtClean="0">
                <a:ea typeface="+mn-ea"/>
              </a:rPr>
              <a:t>Further improve performance, scaling, and user privacy</a:t>
            </a:r>
            <a:endParaRPr lang="en-US" sz="2400" dirty="0">
              <a:ea typeface="+mn-ea"/>
            </a:endParaRPr>
          </a:p>
          <a:p>
            <a:pPr marL="746125" lvl="2" indent="-34290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ea typeface="+mn-ea"/>
              </a:rPr>
              <a:t>Remove VPN Server and create a virtual server on th</a:t>
            </a:r>
            <a:r>
              <a:rPr lang="en-US" sz="2000" dirty="0" smtClean="0">
                <a:ea typeface="+mn-ea"/>
              </a:rPr>
              <a:t>e device</a:t>
            </a:r>
          </a:p>
          <a:p>
            <a:pPr marL="403225" lvl="2" indent="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1"/>
              </a:buClr>
              <a:buNone/>
              <a:defRPr/>
            </a:pPr>
            <a:endParaRPr lang="en-US" sz="2400" dirty="0" smtClean="0"/>
          </a:p>
          <a:p>
            <a:pPr marL="346075" lvl="1" indent="-342900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endParaRPr lang="en-US" sz="2400" dirty="0"/>
          </a:p>
          <a:p>
            <a:pPr marL="346075" lvl="1" indent="-342900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endParaRPr lang="en-US" sz="2400" dirty="0" smtClean="0"/>
          </a:p>
          <a:p>
            <a:pPr marL="346075" lvl="1" indent="-342900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endParaRPr lang="en-US" sz="2400" dirty="0"/>
          </a:p>
          <a:p>
            <a:pPr marL="346075" lvl="1" indent="-342900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endParaRPr lang="en-US" sz="2400" dirty="0" smtClean="0"/>
          </a:p>
          <a:p>
            <a:pPr marL="346075" lvl="1" indent="-342900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endParaRPr lang="en-US" sz="2400" dirty="0" smtClean="0"/>
          </a:p>
          <a:p>
            <a:pPr marL="346075" lvl="1" indent="-342900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 smtClean="0"/>
              <a:t>Enhance real-time privacy protection</a:t>
            </a:r>
          </a:p>
          <a:p>
            <a:pPr marL="346075" lvl="1" indent="-342900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 smtClean="0"/>
              <a:t>Get more users, Google Play release</a:t>
            </a:r>
            <a:endParaRPr lang="en-US" sz="2000" dirty="0" smtClean="0"/>
          </a:p>
          <a:p>
            <a:pPr marL="346075" lvl="1" indent="-34290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endParaRPr lang="en-US" dirty="0"/>
          </a:p>
          <a:p>
            <a:pPr marL="3175" lvl="1" indent="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marL="746125" lvl="2" indent="-342900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3300"/>
              </a:buClr>
              <a:buFont typeface="Wingdings" pitchFamily="2" charset="2"/>
              <a:buChar char="§"/>
              <a:defRPr/>
            </a:pPr>
            <a:endParaRPr lang="en-US" sz="2000" dirty="0">
              <a:ea typeface="+mn-ea"/>
            </a:endParaRPr>
          </a:p>
        </p:txBody>
      </p:sp>
      <p:sp>
        <p:nvSpPr>
          <p:cNvPr id="16" name="Line 1"/>
          <p:cNvSpPr>
            <a:spLocks noChangeShapeType="1"/>
          </p:cNvSpPr>
          <p:nvPr/>
        </p:nvSpPr>
        <p:spPr bwMode="auto">
          <a:xfrm>
            <a:off x="381000" y="1066800"/>
            <a:ext cx="84582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09800"/>
            <a:ext cx="5227383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8263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4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err="1" smtClean="0">
                <a:cs typeface="Rockwell" charset="0"/>
              </a:rPr>
              <a:t>AntMonitor</a:t>
            </a:r>
            <a:r>
              <a:rPr lang="en-US" sz="3600" dirty="0" smtClean="0">
                <a:cs typeface="Rockwell" charset="0"/>
              </a:rPr>
              <a:t> Summary</a:t>
            </a: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9pPr>
          </a:lstStyle>
          <a:p>
            <a:pPr eaLnBrk="1" hangingPunct="1"/>
            <a:fld id="{106F2533-BB61-426B-91DF-C59338D85C40}" type="slidenum">
              <a:rPr lang="en-US" sz="1200" smtClean="0">
                <a:solidFill>
                  <a:srgbClr val="898989"/>
                </a:solidFill>
                <a:latin typeface="Rockwell" charset="0"/>
              </a:rPr>
              <a:pPr eaLnBrk="1" hangingPunct="1"/>
              <a:t>18</a:t>
            </a:fld>
            <a:endParaRPr lang="en-US" sz="1200" smtClean="0">
              <a:solidFill>
                <a:srgbClr val="898989"/>
              </a:solidFill>
              <a:latin typeface="Rockwell" charset="0"/>
            </a:endParaRPr>
          </a:p>
        </p:txBody>
      </p:sp>
      <p:sp>
        <p:nvSpPr>
          <p:cNvPr id="15" name="Content Placeholder 5"/>
          <p:cNvSpPr>
            <a:spLocks noGrp="1"/>
          </p:cNvSpPr>
          <p:nvPr>
            <p:ph idx="1"/>
          </p:nvPr>
        </p:nvSpPr>
        <p:spPr>
          <a:xfrm>
            <a:off x="381000" y="1066800"/>
            <a:ext cx="8191500" cy="5562600"/>
          </a:xfrm>
        </p:spPr>
        <p:txBody>
          <a:bodyPr rtlCol="0">
            <a:noAutofit/>
          </a:bodyPr>
          <a:lstStyle/>
          <a:p>
            <a:pPr marL="346075" lvl="1" indent="-342900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3300"/>
              </a:buClr>
              <a:buFont typeface="Wingdings" pitchFamily="2" charset="2"/>
              <a:buChar char="§"/>
              <a:defRPr/>
            </a:pPr>
            <a:r>
              <a:rPr lang="en-US" sz="2400" dirty="0" smtClean="0">
                <a:ea typeface="+mn-ea"/>
              </a:rPr>
              <a:t>Design for Crowdsourcing</a:t>
            </a:r>
          </a:p>
          <a:p>
            <a:pPr marL="746125" lvl="2" indent="-34290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ea typeface="+mn-ea"/>
              </a:rPr>
              <a:t>Large-scale measurements</a:t>
            </a:r>
            <a:endParaRPr lang="en-US" sz="2000" dirty="0" smtClean="0">
              <a:solidFill>
                <a:srgbClr val="FF3300"/>
              </a:solidFill>
              <a:ea typeface="+mn-ea"/>
            </a:endParaRPr>
          </a:p>
          <a:p>
            <a:pPr marL="746125" lvl="2" indent="-34290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ea typeface="+mn-ea"/>
              </a:rPr>
              <a:t>Fine-grained information</a:t>
            </a:r>
          </a:p>
          <a:p>
            <a:pPr marL="746125" lvl="2" indent="-34290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Attractive to users</a:t>
            </a:r>
          </a:p>
          <a:p>
            <a:pPr marL="346075" lvl="1" indent="-342900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 smtClean="0"/>
              <a:t>Applications</a:t>
            </a:r>
          </a:p>
          <a:p>
            <a:pPr marL="746125" lvl="2" indent="-34290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Network </a:t>
            </a:r>
            <a:r>
              <a:rPr lang="en-US" sz="2000" dirty="0" smtClean="0"/>
              <a:t>monitoring</a:t>
            </a:r>
          </a:p>
          <a:p>
            <a:pPr marL="746125" lvl="2" indent="-34290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Application </a:t>
            </a:r>
            <a:r>
              <a:rPr lang="en-US" sz="2000" dirty="0" smtClean="0"/>
              <a:t>classification</a:t>
            </a:r>
          </a:p>
          <a:p>
            <a:pPr marL="746125" lvl="2" indent="-34290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Privacy leak prevention</a:t>
            </a:r>
          </a:p>
          <a:p>
            <a:pPr marL="746125" lvl="2" indent="-34290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…</a:t>
            </a:r>
          </a:p>
          <a:p>
            <a:pPr marL="346075" lvl="1" indent="-34290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endParaRPr lang="en-US" dirty="0"/>
          </a:p>
          <a:p>
            <a:pPr marL="3175" lvl="1" indent="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marL="746125" lvl="2" indent="-342900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3300"/>
              </a:buClr>
              <a:buFont typeface="Wingdings" pitchFamily="2" charset="2"/>
              <a:buChar char="§"/>
              <a:defRPr/>
            </a:pPr>
            <a:endParaRPr lang="en-US" sz="2000" dirty="0">
              <a:ea typeface="+mn-ea"/>
            </a:endParaRPr>
          </a:p>
        </p:txBody>
      </p:sp>
      <p:sp>
        <p:nvSpPr>
          <p:cNvPr id="16" name="Line 1"/>
          <p:cNvSpPr>
            <a:spLocks noChangeShapeType="1"/>
          </p:cNvSpPr>
          <p:nvPr/>
        </p:nvSpPr>
        <p:spPr bwMode="auto">
          <a:xfrm>
            <a:off x="381000" y="1066800"/>
            <a:ext cx="84582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445" y="3048000"/>
            <a:ext cx="1950720" cy="19507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0" y="5679499"/>
            <a:ext cx="560375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http://antmonitor.calit2.uci.edu</a:t>
            </a:r>
          </a:p>
        </p:txBody>
      </p:sp>
    </p:spTree>
    <p:extLst>
      <p:ext uri="{BB962C8B-B14F-4D97-AF65-F5344CB8AC3E}">
        <p14:creationId xmlns:p14="http://schemas.microsoft.com/office/powerpoint/2010/main" val="17158820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Anh\AppData\Local\Microsoft\Windows\Temporary Internet Files\Content.IE5\D9TKX8WE\MCj041602800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79687"/>
            <a:ext cx="1778015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33"/>
          <a:stretch/>
        </p:blipFill>
        <p:spPr>
          <a:xfrm>
            <a:off x="-76200" y="0"/>
            <a:ext cx="9296400" cy="1549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9800" y="2955201"/>
            <a:ext cx="6788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http://antmonitor.calit2.uci.edu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334000"/>
            <a:ext cx="9144000" cy="1524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  <a:shade val="30000"/>
                  <a:satMod val="115000"/>
                </a:schemeClr>
              </a:gs>
              <a:gs pos="50000">
                <a:schemeClr val="tx1">
                  <a:lumMod val="65000"/>
                  <a:lumOff val="35000"/>
                  <a:shade val="67500"/>
                  <a:satMod val="115000"/>
                </a:schemeClr>
              </a:gs>
              <a:gs pos="100000">
                <a:schemeClr val="tx1">
                  <a:lumMod val="65000"/>
                  <a:lumOff val="3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9pPr>
          </a:lstStyle>
          <a:p>
            <a:pPr eaLnBrk="1" hangingPunct="1"/>
            <a:fld id="{57CD5F8C-51B8-4905-A029-12260F6F42F2}" type="slidenum">
              <a:rPr lang="en-US" sz="1200" smtClean="0">
                <a:solidFill>
                  <a:srgbClr val="898989"/>
                </a:solidFill>
                <a:latin typeface="Rockwell" charset="0"/>
              </a:rPr>
              <a:pPr eaLnBrk="1" hangingPunct="1"/>
              <a:t>2</a:t>
            </a:fld>
            <a:endParaRPr lang="en-US" sz="1200" smtClean="0">
              <a:solidFill>
                <a:srgbClr val="898989"/>
              </a:solidFill>
              <a:latin typeface="Rockwell" charset="0"/>
            </a:endParaRPr>
          </a:p>
        </p:txBody>
      </p:sp>
      <p:sp>
        <p:nvSpPr>
          <p:cNvPr id="57" name="Title 4"/>
          <p:cNvSpPr txBox="1">
            <a:spLocks/>
          </p:cNvSpPr>
          <p:nvPr/>
        </p:nvSpPr>
        <p:spPr bwMode="auto">
          <a:xfrm>
            <a:off x="304800" y="228600"/>
            <a:ext cx="8686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Rockwell"/>
                <a:ea typeface="MS PGothic" pitchFamily="34" charset="-128"/>
                <a:cs typeface="Rockwel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ockwell" charset="0"/>
                <a:ea typeface="MS PGothic" pitchFamily="34" charset="-128"/>
                <a:cs typeface="Rockwel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ockwell" charset="0"/>
                <a:ea typeface="MS PGothic" pitchFamily="34" charset="-128"/>
                <a:cs typeface="Rockwel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ockwell" charset="0"/>
                <a:ea typeface="MS PGothic" pitchFamily="34" charset="-128"/>
                <a:cs typeface="Rockwel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ockwell" charset="0"/>
                <a:ea typeface="MS PGothic" pitchFamily="34" charset="-128"/>
                <a:cs typeface="Rockwel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dirty="0" smtClean="0">
                <a:latin typeface="+mj-lt"/>
                <a:cs typeface="Rockwell" charset="0"/>
              </a:rPr>
              <a:t>Mobile Traffic Growth</a:t>
            </a:r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8607980"/>
              </p:ext>
            </p:extLst>
          </p:nvPr>
        </p:nvGraphicFramePr>
        <p:xfrm>
          <a:off x="1066800" y="1447800"/>
          <a:ext cx="69342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44175" y="6477000"/>
            <a:ext cx="3379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Cisco VNI Mobile Forecast 2014—2019</a:t>
            </a:r>
            <a:endParaRPr lang="en-US" sz="1400" i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Line 1"/>
          <p:cNvSpPr>
            <a:spLocks noChangeShapeType="1"/>
          </p:cNvSpPr>
          <p:nvPr/>
        </p:nvSpPr>
        <p:spPr bwMode="auto">
          <a:xfrm>
            <a:off x="381000" y="1066800"/>
            <a:ext cx="84582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085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4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err="1" smtClean="0">
                <a:cs typeface="Rockwell" charset="0"/>
              </a:rPr>
              <a:t>AntMonitor</a:t>
            </a:r>
            <a:r>
              <a:rPr lang="en-US" sz="4000" dirty="0" smtClean="0">
                <a:cs typeface="Rockwell" charset="0"/>
              </a:rPr>
              <a:t> 2.0</a:t>
            </a:r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9pPr>
          </a:lstStyle>
          <a:p>
            <a:pPr eaLnBrk="1" hangingPunct="1"/>
            <a:fld id="{C09E527F-152E-4436-8A82-26486E2CC79D}" type="slidenum">
              <a:rPr lang="en-US" sz="1200" smtClean="0">
                <a:solidFill>
                  <a:srgbClr val="898989"/>
                </a:solidFill>
                <a:latin typeface="Rockwell" charset="0"/>
              </a:rPr>
              <a:pPr eaLnBrk="1" hangingPunct="1"/>
              <a:t>20</a:t>
            </a:fld>
            <a:endParaRPr lang="en-US" sz="1200" smtClean="0">
              <a:solidFill>
                <a:srgbClr val="898989"/>
              </a:solidFill>
              <a:latin typeface="Rockwel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545" y="3811087"/>
            <a:ext cx="1123950" cy="112395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192483" y="3811087"/>
            <a:ext cx="2328755" cy="1351853"/>
            <a:chOff x="6485301" y="1854765"/>
            <a:chExt cx="2328755" cy="1351853"/>
          </a:xfrm>
        </p:grpSpPr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0" y="1854765"/>
              <a:ext cx="1823669" cy="12379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250"/>
            <a:stretch/>
          </p:blipFill>
          <p:spPr>
            <a:xfrm>
              <a:off x="6485301" y="2546389"/>
              <a:ext cx="1305478" cy="381000"/>
            </a:xfrm>
            <a:prstGeom prst="rect">
              <a:avLst/>
            </a:prstGeom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48445" y="2070080"/>
              <a:ext cx="1071661" cy="40365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http://cdn.supercell.com/supercell.com/150630085413/all/themes/supercell/img/parallax/coc_logo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2906" y="2736889"/>
              <a:ext cx="1021150" cy="46972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1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6456" y="1862368"/>
              <a:ext cx="994538" cy="347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2906" y="2307599"/>
              <a:ext cx="988816" cy="435601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2642711" y="3542065"/>
            <a:ext cx="3518717" cy="1488222"/>
            <a:chOff x="2955097" y="3465865"/>
            <a:chExt cx="3518717" cy="148822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8097" y="3734887"/>
              <a:ext cx="1390755" cy="12192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256441" y="3465865"/>
              <a:ext cx="9876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VPN</a:t>
              </a:r>
              <a:br>
                <a:rPr lang="en-US" sz="2400" dirty="0" smtClean="0">
                  <a:latin typeface="+mj-lt"/>
                </a:rPr>
              </a:br>
              <a:r>
                <a:rPr lang="en-US" sz="2400" dirty="0" smtClean="0">
                  <a:latin typeface="+mj-lt"/>
                </a:rPr>
                <a:t>Server</a:t>
              </a:r>
              <a:endParaRPr lang="en-US" sz="2400" dirty="0">
                <a:latin typeface="+mj-lt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5330814" y="4336487"/>
              <a:ext cx="1143000" cy="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2955097" y="4336487"/>
              <a:ext cx="1143000" cy="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Line 1"/>
          <p:cNvSpPr>
            <a:spLocks noChangeShapeType="1"/>
          </p:cNvSpPr>
          <p:nvPr/>
        </p:nvSpPr>
        <p:spPr bwMode="auto">
          <a:xfrm>
            <a:off x="381000" y="1066800"/>
            <a:ext cx="84582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382879" y="3248132"/>
            <a:ext cx="1823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+mj-lt"/>
              </a:rPr>
              <a:t>Collect, Analyze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638449" y="1752600"/>
            <a:ext cx="1823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  <a:latin typeface="+mj-lt"/>
              </a:rPr>
              <a:t>Collect, Analyze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2687562" y="3153434"/>
            <a:ext cx="1143000" cy="992676"/>
          </a:xfrm>
          <a:prstGeom prst="straightConnector1">
            <a:avLst/>
          </a:prstGeom>
          <a:ln w="76200">
            <a:prstDash val="sys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5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068" y="2184233"/>
            <a:ext cx="1390755" cy="1219200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5018428" y="2184232"/>
            <a:ext cx="9876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Log</a:t>
            </a:r>
            <a:br>
              <a:rPr lang="en-US" sz="2400" dirty="0" smtClean="0">
                <a:latin typeface="+mj-lt"/>
              </a:rPr>
            </a:br>
            <a:r>
              <a:rPr lang="en-US" sz="2400" dirty="0" smtClean="0">
                <a:latin typeface="+mj-lt"/>
              </a:rPr>
              <a:t>Server</a:t>
            </a:r>
            <a:endParaRPr lang="en-US" sz="2400" dirty="0">
              <a:latin typeface="+mj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85800" y="4420687"/>
            <a:ext cx="5483427" cy="1530961"/>
            <a:chOff x="998186" y="4344487"/>
            <a:chExt cx="5483427" cy="1530961"/>
          </a:xfrm>
        </p:grpSpPr>
        <p:sp>
          <p:nvSpPr>
            <p:cNvPr id="28" name="TextBox 27"/>
            <p:cNvSpPr txBox="1"/>
            <p:nvPr/>
          </p:nvSpPr>
          <p:spPr>
            <a:xfrm>
              <a:off x="998186" y="4956047"/>
              <a:ext cx="3079440" cy="919401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>
                  <a:latin typeface="+mj-lt"/>
                </a:rPr>
                <a:t>VPN service with</a:t>
              </a:r>
              <a:br>
                <a:rPr lang="en-US" sz="2400" dirty="0" smtClean="0">
                  <a:latin typeface="+mj-lt"/>
                </a:rPr>
              </a:br>
              <a:r>
                <a:rPr lang="en-US" sz="2400" dirty="0" smtClean="0">
                  <a:latin typeface="+mj-lt"/>
                </a:rPr>
                <a:t>connection translation</a:t>
              </a:r>
              <a:endParaRPr lang="en-US" sz="2400" dirty="0">
                <a:latin typeface="+mj-lt"/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V="1">
              <a:off x="2962896" y="4344487"/>
              <a:ext cx="3518717" cy="17248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9604726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4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Rockwell" charset="0"/>
              </a:rPr>
              <a:t>Battery Evaluation: A Typical Day</a:t>
            </a:r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9pPr>
          </a:lstStyle>
          <a:p>
            <a:pPr eaLnBrk="1" hangingPunct="1"/>
            <a:fld id="{C09E527F-152E-4436-8A82-26486E2CC79D}" type="slidenum">
              <a:rPr lang="en-US" sz="1200" smtClean="0">
                <a:solidFill>
                  <a:srgbClr val="898989"/>
                </a:solidFill>
                <a:latin typeface="Rockwell" charset="0"/>
              </a:rPr>
              <a:pPr eaLnBrk="1" hangingPunct="1"/>
              <a:t>21</a:t>
            </a:fld>
            <a:endParaRPr lang="en-US" sz="1200" smtClean="0">
              <a:solidFill>
                <a:srgbClr val="898989"/>
              </a:solidFill>
              <a:latin typeface="Rockwell" charset="0"/>
            </a:endParaRPr>
          </a:p>
        </p:txBody>
      </p:sp>
      <p:sp>
        <p:nvSpPr>
          <p:cNvPr id="31" name="Line 1"/>
          <p:cNvSpPr>
            <a:spLocks noChangeShapeType="1"/>
          </p:cNvSpPr>
          <p:nvPr/>
        </p:nvSpPr>
        <p:spPr bwMode="auto">
          <a:xfrm>
            <a:off x="381000" y="1066800"/>
            <a:ext cx="84582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228600"/>
            <a:ext cx="762000" cy="762000"/>
          </a:xfrm>
          <a:prstGeom prst="rect">
            <a:avLst/>
          </a:prstGeom>
        </p:spPr>
      </p:pic>
      <p:sp>
        <p:nvSpPr>
          <p:cNvPr id="21" name="Content Placeholder 5"/>
          <p:cNvSpPr>
            <a:spLocks noGrp="1"/>
          </p:cNvSpPr>
          <p:nvPr>
            <p:ph idx="1"/>
          </p:nvPr>
        </p:nvSpPr>
        <p:spPr>
          <a:xfrm>
            <a:off x="381000" y="1447800"/>
            <a:ext cx="8191500" cy="5181600"/>
          </a:xfrm>
        </p:spPr>
        <p:txBody>
          <a:bodyPr rtlCol="0">
            <a:noAutofit/>
          </a:bodyPr>
          <a:lstStyle/>
          <a:p>
            <a:pPr marL="346075" lvl="1" indent="-342900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3300"/>
              </a:buClr>
              <a:buFont typeface="Wingdings" pitchFamily="2" charset="2"/>
              <a:buChar char="§"/>
              <a:defRPr/>
            </a:pPr>
            <a:r>
              <a:rPr lang="en-US" sz="2400" dirty="0" smtClean="0">
                <a:ea typeface="+mn-ea"/>
              </a:rPr>
              <a:t>2014 Nielsen Survey: </a:t>
            </a:r>
            <a:br>
              <a:rPr lang="en-US" sz="2400" dirty="0" smtClean="0">
                <a:ea typeface="+mn-ea"/>
              </a:rPr>
            </a:br>
            <a:r>
              <a:rPr lang="en-US" sz="2400" dirty="0" smtClean="0">
                <a:ea typeface="+mn-ea"/>
              </a:rPr>
              <a:t>Averaging 58 minutes of app usage per day</a:t>
            </a:r>
            <a:endParaRPr lang="en-US" sz="2000" dirty="0" smtClean="0"/>
          </a:p>
          <a:p>
            <a:pPr marL="746125" lvl="2" indent="-34290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22 minutes of Search, Portal, and Social Apps (Facebook, Chrome)</a:t>
            </a:r>
          </a:p>
          <a:p>
            <a:pPr marL="746125" lvl="2" indent="-34290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21 </a:t>
            </a:r>
            <a:r>
              <a:rPr lang="en-US" sz="2000" dirty="0"/>
              <a:t>minutes of </a:t>
            </a:r>
            <a:r>
              <a:rPr lang="en-US" sz="2000" dirty="0" smtClean="0"/>
              <a:t>Entertainment (YouTube)</a:t>
            </a:r>
          </a:p>
          <a:p>
            <a:pPr marL="746125" lvl="2" indent="-34290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7 minutes of Communication (Gmail)</a:t>
            </a:r>
          </a:p>
          <a:p>
            <a:pPr marL="746125" lvl="2" indent="-34290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5 minutes of Productivity (Google Keep)</a:t>
            </a:r>
          </a:p>
          <a:p>
            <a:pPr marL="746125" lvl="2" indent="-34290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3 minutes of News (</a:t>
            </a:r>
            <a:r>
              <a:rPr lang="en-US" sz="2000" dirty="0" err="1" smtClean="0"/>
              <a:t>Reddit</a:t>
            </a:r>
            <a:r>
              <a:rPr lang="en-US" sz="2000" dirty="0" smtClean="0"/>
              <a:t> News)</a:t>
            </a:r>
            <a:endParaRPr lang="en-US" sz="2000" dirty="0"/>
          </a:p>
          <a:p>
            <a:pPr marL="346075" lvl="1" indent="-34290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endParaRPr lang="en-US" dirty="0"/>
          </a:p>
          <a:p>
            <a:pPr marL="3175" lvl="1" indent="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marL="746125" lvl="2" indent="-342900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3300"/>
              </a:buClr>
              <a:buFont typeface="Wingdings" pitchFamily="2" charset="2"/>
              <a:buChar char="§"/>
              <a:defRPr/>
            </a:pPr>
            <a:endParaRPr lang="en-US" sz="2000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827133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4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Rockwell" charset="0"/>
              </a:rPr>
              <a:t>Servers</a:t>
            </a:r>
            <a:endParaRPr lang="en-US" sz="4000" dirty="0" smtClean="0">
              <a:cs typeface="Rockwell" charset="0"/>
            </a:endParaRPr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9pPr>
          </a:lstStyle>
          <a:p>
            <a:pPr eaLnBrk="1" hangingPunct="1"/>
            <a:fld id="{C09E527F-152E-4436-8A82-26486E2CC79D}" type="slidenum">
              <a:rPr lang="en-US" sz="1200" smtClean="0">
                <a:solidFill>
                  <a:srgbClr val="898989"/>
                </a:solidFill>
                <a:latin typeface="Rockwell" charset="0"/>
              </a:rPr>
              <a:pPr eaLnBrk="1" hangingPunct="1"/>
              <a:t>22</a:t>
            </a:fld>
            <a:endParaRPr lang="en-US" sz="1200" smtClean="0">
              <a:solidFill>
                <a:srgbClr val="898989"/>
              </a:solidFill>
              <a:latin typeface="Rockwell" charset="0"/>
            </a:endParaRPr>
          </a:p>
        </p:txBody>
      </p:sp>
      <p:sp>
        <p:nvSpPr>
          <p:cNvPr id="31" name="Line 1"/>
          <p:cNvSpPr>
            <a:spLocks noChangeShapeType="1"/>
          </p:cNvSpPr>
          <p:nvPr/>
        </p:nvSpPr>
        <p:spPr bwMode="auto">
          <a:xfrm>
            <a:off x="381000" y="1066800"/>
            <a:ext cx="84582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228600"/>
            <a:ext cx="762000" cy="762000"/>
          </a:xfrm>
          <a:prstGeom prst="rect">
            <a:avLst/>
          </a:prstGeom>
        </p:spPr>
      </p:pic>
      <p:sp>
        <p:nvSpPr>
          <p:cNvPr id="8" name="Content Placeholder 5"/>
          <p:cNvSpPr txBox="1">
            <a:spLocks/>
          </p:cNvSpPr>
          <p:nvPr/>
        </p:nvSpPr>
        <p:spPr bwMode="auto">
          <a:xfrm>
            <a:off x="3810000" y="1295400"/>
            <a:ext cx="5181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Rockwell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Rockwell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Rockwell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Rockwell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Rockwel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lvl="1" indent="0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3300"/>
              </a:buClr>
              <a:buNone/>
              <a:defRPr/>
            </a:pPr>
            <a:r>
              <a:rPr lang="en-US" sz="2400" dirty="0" err="1" smtClean="0">
                <a:solidFill>
                  <a:srgbClr val="C00000"/>
                </a:solidFill>
              </a:rPr>
              <a:t>AntServer</a:t>
            </a:r>
            <a:endParaRPr lang="en-US" sz="2400" dirty="0" smtClean="0">
              <a:solidFill>
                <a:srgbClr val="C00000"/>
              </a:solidFill>
            </a:endParaRPr>
          </a:p>
          <a:p>
            <a:pPr marL="346075" lvl="1" indent="-342900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3300"/>
              </a:buClr>
              <a:buFont typeface="Wingdings" pitchFamily="2" charset="2"/>
              <a:buChar char="§"/>
              <a:defRPr/>
            </a:pPr>
            <a:r>
              <a:rPr lang="en-US" sz="2400" dirty="0" smtClean="0"/>
              <a:t>Support client’s dynamic IP</a:t>
            </a:r>
          </a:p>
          <a:p>
            <a:pPr marL="746125" lvl="2" indent="-34290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Session continuity</a:t>
            </a:r>
          </a:p>
          <a:p>
            <a:pPr marL="346075" lvl="1" indent="-342900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3300"/>
              </a:buClr>
              <a:buFont typeface="Wingdings" pitchFamily="2" charset="2"/>
              <a:buChar char="§"/>
              <a:defRPr/>
            </a:pPr>
            <a:r>
              <a:rPr lang="en-US" sz="2400" dirty="0" smtClean="0"/>
              <a:t>High-performance</a:t>
            </a:r>
          </a:p>
          <a:p>
            <a:pPr marL="746125" lvl="2" indent="-34290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Java: </a:t>
            </a:r>
            <a:r>
              <a:rPr lang="en-US" sz="2000" dirty="0" err="1" smtClean="0"/>
              <a:t>Netty</a:t>
            </a:r>
            <a:r>
              <a:rPr lang="en-US" sz="2000" dirty="0" smtClean="0"/>
              <a:t> asynchronous network I/O</a:t>
            </a:r>
          </a:p>
          <a:p>
            <a:pPr marL="746125" lvl="2" indent="-34290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C++: critical components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746125" lvl="2" indent="-342900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3300"/>
              </a:buClr>
              <a:buFont typeface="Wingdings" pitchFamily="2" charset="2"/>
              <a:buChar char="§"/>
              <a:defRPr/>
            </a:pPr>
            <a:endParaRPr lang="en-US" sz="2000" dirty="0">
              <a:ea typeface="+mn-ea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04800" y="1295400"/>
            <a:ext cx="3352800" cy="5076825"/>
            <a:chOff x="458787" y="1295400"/>
            <a:chExt cx="3352800" cy="507682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037" y="4572000"/>
              <a:ext cx="3162300" cy="180022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87" y="1295400"/>
              <a:ext cx="3352800" cy="3762375"/>
            </a:xfrm>
            <a:prstGeom prst="rect">
              <a:avLst/>
            </a:prstGeom>
          </p:spPr>
        </p:pic>
      </p:grpSp>
      <p:sp>
        <p:nvSpPr>
          <p:cNvPr id="13" name="Content Placeholder 5"/>
          <p:cNvSpPr txBox="1">
            <a:spLocks/>
          </p:cNvSpPr>
          <p:nvPr/>
        </p:nvSpPr>
        <p:spPr bwMode="auto">
          <a:xfrm>
            <a:off x="3810000" y="4386261"/>
            <a:ext cx="518160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Rockwell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Rockwell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Rockwell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Rockwell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Rockwel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lvl="1" indent="0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3300"/>
              </a:buClr>
              <a:buNone/>
              <a:defRPr/>
            </a:pPr>
            <a:r>
              <a:rPr lang="en-US" sz="2400" dirty="0" err="1" smtClean="0">
                <a:solidFill>
                  <a:srgbClr val="7030A0"/>
                </a:solidFill>
              </a:rPr>
              <a:t>LogServer</a:t>
            </a:r>
            <a:endParaRPr lang="en-US" sz="2000" dirty="0" smtClean="0">
              <a:solidFill>
                <a:srgbClr val="7030A0"/>
              </a:solidFill>
            </a:endParaRPr>
          </a:p>
          <a:p>
            <a:pPr marL="346075" lvl="1" indent="-342900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3300"/>
              </a:buClr>
              <a:buFont typeface="Wingdings" pitchFamily="2" charset="2"/>
              <a:buChar char="§"/>
              <a:defRPr/>
            </a:pPr>
            <a:r>
              <a:rPr lang="en-US" sz="2400" dirty="0" smtClean="0"/>
              <a:t>Log files automatically parsed and inserted into a database</a:t>
            </a:r>
          </a:p>
          <a:p>
            <a:pPr marL="346075" lvl="1" indent="-342900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3300"/>
              </a:buClr>
              <a:buFont typeface="Wingdings" pitchFamily="2" charset="2"/>
              <a:buChar char="§"/>
              <a:defRPr/>
            </a:pPr>
            <a:r>
              <a:rPr lang="en-US" sz="2400" dirty="0" smtClean="0"/>
              <a:t>Global </a:t>
            </a:r>
            <a:r>
              <a:rPr lang="en-US" sz="2400" dirty="0"/>
              <a:t>analysis</a:t>
            </a:r>
            <a:endParaRPr lang="en-US" sz="2400" dirty="0" smtClean="0"/>
          </a:p>
          <a:p>
            <a:pPr marL="3175" lvl="1" indent="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None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746125" lvl="2" indent="-342900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3300"/>
              </a:buClr>
              <a:buFont typeface="Wingdings" pitchFamily="2" charset="2"/>
              <a:buChar char="§"/>
              <a:defRPr/>
            </a:pPr>
            <a:endParaRPr lang="en-US" sz="2000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48747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9pPr>
          </a:lstStyle>
          <a:p>
            <a:pPr eaLnBrk="1" hangingPunct="1"/>
            <a:fld id="{57CD5F8C-51B8-4905-A029-12260F6F42F2}" type="slidenum">
              <a:rPr lang="en-US" sz="1200" smtClean="0">
                <a:solidFill>
                  <a:srgbClr val="898989"/>
                </a:solidFill>
                <a:latin typeface="Rockwell" charset="0"/>
              </a:rPr>
              <a:pPr eaLnBrk="1" hangingPunct="1"/>
              <a:t>3</a:t>
            </a:fld>
            <a:endParaRPr lang="en-US" sz="1200" smtClean="0">
              <a:solidFill>
                <a:srgbClr val="898989"/>
              </a:solidFill>
              <a:latin typeface="Rockwell" charset="0"/>
            </a:endParaRPr>
          </a:p>
        </p:txBody>
      </p:sp>
      <p:sp>
        <p:nvSpPr>
          <p:cNvPr id="57" name="Title 4"/>
          <p:cNvSpPr txBox="1">
            <a:spLocks/>
          </p:cNvSpPr>
          <p:nvPr/>
        </p:nvSpPr>
        <p:spPr bwMode="auto">
          <a:xfrm>
            <a:off x="304800" y="228600"/>
            <a:ext cx="8686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Rockwell"/>
                <a:ea typeface="MS PGothic" pitchFamily="34" charset="-128"/>
                <a:cs typeface="Rockwel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ockwell" charset="0"/>
                <a:ea typeface="MS PGothic" pitchFamily="34" charset="-128"/>
                <a:cs typeface="Rockwel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ockwell" charset="0"/>
                <a:ea typeface="MS PGothic" pitchFamily="34" charset="-128"/>
                <a:cs typeface="Rockwel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ockwell" charset="0"/>
                <a:ea typeface="MS PGothic" pitchFamily="34" charset="-128"/>
                <a:cs typeface="Rockwel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Rockwell" charset="0"/>
                <a:ea typeface="MS PGothic" pitchFamily="34" charset="-128"/>
                <a:cs typeface="Rockwel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600" dirty="0" smtClean="0">
                <a:latin typeface="+mj-lt"/>
                <a:cs typeface="Rockwell" charset="0"/>
              </a:rPr>
              <a:t>Mobile Traffic in Context</a:t>
            </a:r>
          </a:p>
        </p:txBody>
      </p:sp>
      <p:sp>
        <p:nvSpPr>
          <p:cNvPr id="16396" name="Line 1"/>
          <p:cNvSpPr>
            <a:spLocks noChangeShapeType="1"/>
          </p:cNvSpPr>
          <p:nvPr/>
        </p:nvSpPr>
        <p:spPr bwMode="auto">
          <a:xfrm>
            <a:off x="381000" y="1066800"/>
            <a:ext cx="84582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71003" y="6477000"/>
            <a:ext cx="2601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comScore Mobile Report 2014</a:t>
            </a:r>
            <a:endParaRPr lang="en-US" sz="1400" i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" t="3480" r="717" b="7784"/>
          <a:stretch/>
        </p:blipFill>
        <p:spPr>
          <a:xfrm>
            <a:off x="186019" y="1524000"/>
            <a:ext cx="8771962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7542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4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cs typeface="Rockwell" charset="0"/>
              </a:rPr>
              <a:t>Monitoring and Analyzing Mobile Traffic</a:t>
            </a: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9pPr>
          </a:lstStyle>
          <a:p>
            <a:pPr eaLnBrk="1" hangingPunct="1"/>
            <a:fld id="{106F2533-BB61-426B-91DF-C59338D85C40}" type="slidenum">
              <a:rPr lang="en-US" sz="1200" smtClean="0">
                <a:solidFill>
                  <a:srgbClr val="898989"/>
                </a:solidFill>
                <a:latin typeface="Rockwell" charset="0"/>
              </a:rPr>
              <a:pPr eaLnBrk="1" hangingPunct="1"/>
              <a:t>4</a:t>
            </a:fld>
            <a:endParaRPr lang="en-US" sz="1200" smtClean="0">
              <a:solidFill>
                <a:srgbClr val="898989"/>
              </a:solidFill>
              <a:latin typeface="Rockwell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912959" y="6347462"/>
            <a:ext cx="5654476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912959" y="1328872"/>
            <a:ext cx="0" cy="501859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14400" y="3647452"/>
            <a:ext cx="934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Scale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02040" y="6355224"/>
            <a:ext cx="4031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Granularity of Information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125640" y="1328872"/>
            <a:ext cx="2438400" cy="23480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/>
              <a:t>ISP Traces</a:t>
            </a:r>
            <a:endParaRPr lang="en-US" sz="2400" dirty="0" smtClean="0"/>
          </a:p>
          <a:p>
            <a:r>
              <a:rPr lang="en-US" sz="1800" dirty="0" smtClean="0"/>
              <a:t>[Xu, IMC’11] </a:t>
            </a:r>
            <a:br>
              <a:rPr lang="en-US" sz="1800" dirty="0" smtClean="0"/>
            </a:br>
            <a:r>
              <a:rPr lang="en-US" sz="1800" dirty="0" smtClean="0"/>
              <a:t>[Chen, IMC’12]</a:t>
            </a:r>
          </a:p>
          <a:p>
            <a:r>
              <a:rPr lang="en-US" sz="1800" dirty="0" smtClean="0"/>
              <a:t>…</a:t>
            </a:r>
            <a:endParaRPr lang="en-US" sz="1800" dirty="0"/>
          </a:p>
        </p:txBody>
      </p:sp>
      <p:sp>
        <p:nvSpPr>
          <p:cNvPr id="24" name="Rounded Rectangle 23"/>
          <p:cNvSpPr/>
          <p:nvPr/>
        </p:nvSpPr>
        <p:spPr>
          <a:xfrm>
            <a:off x="4716440" y="3843472"/>
            <a:ext cx="2438400" cy="234808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/>
              <a:t>User Traces</a:t>
            </a:r>
            <a:endParaRPr lang="en-US" sz="2400" dirty="0"/>
          </a:p>
          <a:p>
            <a:r>
              <a:rPr lang="en-US" sz="1800" dirty="0" smtClean="0"/>
              <a:t>[</a:t>
            </a:r>
            <a:r>
              <a:rPr lang="en-US" sz="1800" dirty="0" err="1" smtClean="0"/>
              <a:t>Falaki</a:t>
            </a:r>
            <a:r>
              <a:rPr lang="en-US" sz="1800" dirty="0" smtClean="0"/>
              <a:t>, IMC’10] [Rodriguez, IMC’13]</a:t>
            </a:r>
            <a:endParaRPr lang="en-US" sz="1800" dirty="0"/>
          </a:p>
          <a:p>
            <a:r>
              <a:rPr lang="en-US" sz="1800" dirty="0"/>
              <a:t>…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716440" y="1328872"/>
            <a:ext cx="2438400" cy="234808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AntMonitor</a:t>
            </a:r>
            <a:endParaRPr lang="en-US" sz="3200" dirty="0"/>
          </a:p>
        </p:txBody>
      </p:sp>
      <p:sp>
        <p:nvSpPr>
          <p:cNvPr id="27" name="Line 1"/>
          <p:cNvSpPr>
            <a:spLocks noChangeShapeType="1"/>
          </p:cNvSpPr>
          <p:nvPr/>
        </p:nvSpPr>
        <p:spPr bwMode="auto">
          <a:xfrm>
            <a:off x="381000" y="1066800"/>
            <a:ext cx="84582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4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cs typeface="Rockwell" charset="0"/>
              </a:rPr>
              <a:t>Objectives of </a:t>
            </a:r>
            <a:r>
              <a:rPr lang="en-US" sz="3600" dirty="0" err="1" smtClean="0">
                <a:cs typeface="Rockwell" charset="0"/>
              </a:rPr>
              <a:t>AntMonitor</a:t>
            </a:r>
            <a:endParaRPr lang="en-US" sz="3600" dirty="0" smtClean="0">
              <a:cs typeface="Rockwell" charset="0"/>
            </a:endParaRP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9pPr>
          </a:lstStyle>
          <a:p>
            <a:pPr eaLnBrk="1" hangingPunct="1"/>
            <a:fld id="{106F2533-BB61-426B-91DF-C59338D85C40}" type="slidenum">
              <a:rPr lang="en-US" sz="1200" smtClean="0">
                <a:solidFill>
                  <a:srgbClr val="898989"/>
                </a:solidFill>
                <a:latin typeface="Rockwell" charset="0"/>
              </a:rPr>
              <a:pPr eaLnBrk="1" hangingPunct="1"/>
              <a:t>5</a:t>
            </a:fld>
            <a:endParaRPr lang="en-US" sz="1200" smtClean="0">
              <a:solidFill>
                <a:srgbClr val="898989"/>
              </a:solidFill>
              <a:latin typeface="Rockwell" charset="0"/>
            </a:endParaRPr>
          </a:p>
        </p:txBody>
      </p:sp>
      <p:sp>
        <p:nvSpPr>
          <p:cNvPr id="15" name="Content Placeholder 5"/>
          <p:cNvSpPr>
            <a:spLocks noGrp="1"/>
          </p:cNvSpPr>
          <p:nvPr>
            <p:ph idx="1"/>
          </p:nvPr>
        </p:nvSpPr>
        <p:spPr>
          <a:xfrm>
            <a:off x="647700" y="1143000"/>
            <a:ext cx="8191500" cy="5181600"/>
          </a:xfrm>
        </p:spPr>
        <p:txBody>
          <a:bodyPr rtlCol="0">
            <a:noAutofit/>
          </a:bodyPr>
          <a:lstStyle/>
          <a:p>
            <a:pPr marL="346075" lvl="1" indent="-342900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3300"/>
              </a:buClr>
              <a:buFont typeface="Wingdings" pitchFamily="2" charset="2"/>
              <a:buChar char="§"/>
              <a:defRPr/>
            </a:pPr>
            <a:r>
              <a:rPr lang="en-US" sz="2400" dirty="0" smtClean="0">
                <a:ea typeface="+mn-ea"/>
              </a:rPr>
              <a:t>Large-Scale </a:t>
            </a:r>
            <a:r>
              <a:rPr lang="en-US" sz="2400" dirty="0" smtClean="0">
                <a:ea typeface="+mn-ea"/>
              </a:rPr>
              <a:t>Measurements</a:t>
            </a:r>
            <a:endParaRPr lang="en-US" sz="2400" dirty="0" smtClean="0">
              <a:solidFill>
                <a:srgbClr val="FF3300"/>
              </a:solidFill>
              <a:ea typeface="+mn-ea"/>
            </a:endParaRPr>
          </a:p>
          <a:p>
            <a:pPr marL="746125" lvl="2" indent="-34290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200" dirty="0" smtClean="0">
                <a:ea typeface="+mn-ea"/>
              </a:rPr>
              <a:t>High compatibility </a:t>
            </a:r>
          </a:p>
          <a:p>
            <a:pPr marL="346075" lvl="1" indent="-342900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3300"/>
              </a:buClr>
              <a:buFont typeface="Wingdings" pitchFamily="2" charset="2"/>
              <a:buChar char="§"/>
              <a:defRPr/>
            </a:pPr>
            <a:r>
              <a:rPr lang="en-US" sz="2400" dirty="0" smtClean="0">
                <a:ea typeface="+mn-ea"/>
              </a:rPr>
              <a:t>Fine-Grained Information</a:t>
            </a:r>
          </a:p>
          <a:p>
            <a:pPr marL="746125" lvl="2" indent="-34290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200" dirty="0" smtClean="0"/>
              <a:t>Full packet trace</a:t>
            </a:r>
          </a:p>
          <a:p>
            <a:pPr marL="746125" lvl="2" indent="-34290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•"/>
              <a:defRPr/>
            </a:pPr>
            <a:r>
              <a:rPr lang="en-US" sz="2200" dirty="0" smtClean="0"/>
              <a:t>Flexible annotation</a:t>
            </a:r>
          </a:p>
          <a:p>
            <a:pPr marL="346075" lvl="1" indent="-342900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en-US" sz="2400" dirty="0" smtClean="0"/>
              <a:t>Attractive to Users</a:t>
            </a:r>
          </a:p>
          <a:p>
            <a:pPr marL="746125" lvl="2" indent="-34290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Privacy control and </a:t>
            </a:r>
            <a:r>
              <a:rPr lang="en-US" sz="2200" dirty="0" smtClean="0"/>
              <a:t>protection</a:t>
            </a:r>
          </a:p>
          <a:p>
            <a:pPr marL="746125" lvl="2" indent="-34290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High </a:t>
            </a:r>
            <a:r>
              <a:rPr lang="en-US" sz="2200" dirty="0" smtClean="0"/>
              <a:t>performance</a:t>
            </a:r>
          </a:p>
          <a:p>
            <a:pPr marL="746125" lvl="2" indent="-34290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 smtClean="0"/>
              <a:t>Ease of use</a:t>
            </a:r>
          </a:p>
          <a:p>
            <a:pPr marL="746125" lvl="2" indent="-34290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US" dirty="0" smtClean="0"/>
          </a:p>
          <a:p>
            <a:pPr marL="346075" lvl="1" indent="-34290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endParaRPr lang="en-US" dirty="0"/>
          </a:p>
          <a:p>
            <a:pPr marL="3175" lvl="1" indent="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1"/>
              </a:buClr>
              <a:buNone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marL="746125" lvl="2" indent="-342900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3300"/>
              </a:buClr>
              <a:buFont typeface="Wingdings" pitchFamily="2" charset="2"/>
              <a:buChar char="§"/>
              <a:defRPr/>
            </a:pPr>
            <a:endParaRPr lang="en-US" sz="2000" dirty="0">
              <a:ea typeface="+mn-ea"/>
            </a:endParaRPr>
          </a:p>
        </p:txBody>
      </p:sp>
      <p:sp>
        <p:nvSpPr>
          <p:cNvPr id="16" name="Line 1"/>
          <p:cNvSpPr>
            <a:spLocks noChangeShapeType="1"/>
          </p:cNvSpPr>
          <p:nvPr/>
        </p:nvSpPr>
        <p:spPr bwMode="auto">
          <a:xfrm>
            <a:off x="381000" y="1066800"/>
            <a:ext cx="84582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00" y="3934397"/>
            <a:ext cx="285750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73562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4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Rockwell" charset="0"/>
              </a:rPr>
              <a:t>Outline</a:t>
            </a:r>
          </a:p>
        </p:txBody>
      </p:sp>
      <p:sp>
        <p:nvSpPr>
          <p:cNvPr id="2048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9pPr>
          </a:lstStyle>
          <a:p>
            <a:pPr eaLnBrk="1" hangingPunct="1"/>
            <a:fld id="{F89905A3-C506-410A-B08E-EAC0DADDD030}" type="slidenum">
              <a:rPr lang="en-US" sz="1200" smtClean="0">
                <a:solidFill>
                  <a:srgbClr val="898989"/>
                </a:solidFill>
                <a:latin typeface="Rockwell" charset="0"/>
              </a:rPr>
              <a:pPr eaLnBrk="1" hangingPunct="1"/>
              <a:t>6</a:t>
            </a:fld>
            <a:endParaRPr lang="en-US" sz="1200" smtClean="0">
              <a:solidFill>
                <a:srgbClr val="898989"/>
              </a:solidFill>
              <a:latin typeface="Rockwell" charset="0"/>
            </a:endParaRPr>
          </a:p>
        </p:txBody>
      </p:sp>
      <p:sp>
        <p:nvSpPr>
          <p:cNvPr id="20484" name="Line 1"/>
          <p:cNvSpPr>
            <a:spLocks noChangeShapeType="1"/>
          </p:cNvSpPr>
          <p:nvPr/>
        </p:nvSpPr>
        <p:spPr bwMode="auto">
          <a:xfrm>
            <a:off x="381000" y="1066800"/>
            <a:ext cx="84582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" name="Content Placeholder 5"/>
          <p:cNvSpPr>
            <a:spLocks noGrp="1"/>
          </p:cNvSpPr>
          <p:nvPr>
            <p:ph idx="1"/>
          </p:nvPr>
        </p:nvSpPr>
        <p:spPr>
          <a:xfrm>
            <a:off x="571500" y="1524000"/>
            <a:ext cx="8077200" cy="4343400"/>
          </a:xfrm>
        </p:spPr>
        <p:txBody>
          <a:bodyPr rtlCol="0">
            <a:noAutofit/>
          </a:bodyPr>
          <a:lstStyle/>
          <a:p>
            <a:pPr marL="517525" lvl="1" indent="-514350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3300"/>
              </a:buClr>
              <a:buFont typeface="+mj-lt"/>
              <a:buAutoNum type="arabicPeriod"/>
              <a:defRPr/>
            </a:pPr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  <a:ea typeface="+mn-ea"/>
              </a:rPr>
              <a:t>Introduction &amp; Motivation</a:t>
            </a:r>
            <a:endParaRPr lang="en-US" sz="3600" dirty="0">
              <a:solidFill>
                <a:schemeClr val="bg1">
                  <a:lumMod val="65000"/>
                </a:schemeClr>
              </a:solidFill>
              <a:ea typeface="+mn-ea"/>
            </a:endParaRPr>
          </a:p>
          <a:p>
            <a:pPr marL="517525" lvl="1" indent="-514350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3300"/>
              </a:buClr>
              <a:buFont typeface="+mj-lt"/>
              <a:buAutoNum type="arabicPeriod"/>
              <a:defRPr/>
            </a:pPr>
            <a:r>
              <a:rPr lang="en-US" sz="3600" dirty="0" smtClean="0"/>
              <a:t>VPN Approaches</a:t>
            </a:r>
          </a:p>
          <a:p>
            <a:pPr marL="517525" lvl="1" indent="-514350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3300"/>
              </a:buClr>
              <a:buFont typeface="+mj-lt"/>
              <a:buAutoNum type="arabicPeriod"/>
              <a:defRPr/>
            </a:pPr>
            <a:r>
              <a:rPr lang="en-US" sz="3600" dirty="0" smtClean="0"/>
              <a:t>System Design and Implementation</a:t>
            </a:r>
          </a:p>
          <a:p>
            <a:pPr marL="517525" lvl="1" indent="-514350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3300"/>
              </a:buClr>
              <a:buFont typeface="+mj-lt"/>
              <a:buAutoNum type="arabicPeriod"/>
              <a:defRPr/>
            </a:pPr>
            <a:r>
              <a:rPr lang="en-US" sz="3600" dirty="0" smtClean="0"/>
              <a:t>Performance Evaluation</a:t>
            </a:r>
          </a:p>
          <a:p>
            <a:pPr marL="517525" lvl="1" indent="-514350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3300"/>
              </a:buClr>
              <a:buFont typeface="+mj-lt"/>
              <a:buAutoNum type="arabicPeriod"/>
              <a:defRPr/>
            </a:pPr>
            <a:r>
              <a:rPr lang="en-US" sz="3600" dirty="0" smtClean="0"/>
              <a:t>Example Applications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>
              <a:ea typeface="+mn-ea"/>
            </a:endParaRPr>
          </a:p>
        </p:txBody>
      </p:sp>
      <p:pic>
        <p:nvPicPr>
          <p:cNvPr id="20486" name="Picture 2" descr="C:\Users\Anh\AppData\Local\Microsoft\Windows\Temporary Internet Files\Content.IE5\3IJHU76E\MC900434929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8006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4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Rockwell" charset="0"/>
              </a:rPr>
              <a:t>VPN-Based Approaches</a:t>
            </a:r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9pPr>
          </a:lstStyle>
          <a:p>
            <a:pPr eaLnBrk="1" hangingPunct="1"/>
            <a:fld id="{C09E527F-152E-4436-8A82-26486E2CC79D}" type="slidenum">
              <a:rPr lang="en-US" sz="1200" smtClean="0">
                <a:solidFill>
                  <a:srgbClr val="898989"/>
                </a:solidFill>
                <a:latin typeface="Rockwell" charset="0"/>
              </a:rPr>
              <a:pPr eaLnBrk="1" hangingPunct="1"/>
              <a:t>7</a:t>
            </a:fld>
            <a:endParaRPr lang="en-US" sz="1200" smtClean="0">
              <a:solidFill>
                <a:srgbClr val="898989"/>
              </a:solidFill>
              <a:latin typeface="Rockwell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873" y="3660933"/>
            <a:ext cx="1390755" cy="1219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707" y="3660933"/>
            <a:ext cx="1123950" cy="112395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586645" y="3391910"/>
            <a:ext cx="2328755" cy="1765487"/>
            <a:chOff x="6485301" y="1585742"/>
            <a:chExt cx="2328755" cy="1765487"/>
          </a:xfrm>
        </p:grpSpPr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5152" y="1585742"/>
              <a:ext cx="2232716" cy="1765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250"/>
            <a:stretch/>
          </p:blipFill>
          <p:spPr>
            <a:xfrm>
              <a:off x="6485301" y="2546389"/>
              <a:ext cx="1305478" cy="381000"/>
            </a:xfrm>
            <a:prstGeom prst="rect">
              <a:avLst/>
            </a:prstGeom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48445" y="2070080"/>
              <a:ext cx="1071661" cy="40365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http://cdn.supercell.com/supercell.com/150630085413/all/themes/supercell/img/parallax/coc_logo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2906" y="2736889"/>
              <a:ext cx="1021150" cy="46972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1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6456" y="1862368"/>
              <a:ext cx="994538" cy="347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2906" y="2307599"/>
              <a:ext cx="988816" cy="435601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5338217" y="3391911"/>
            <a:ext cx="9876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VPN</a:t>
            </a:r>
            <a:br>
              <a:rPr lang="en-US" sz="2400" dirty="0" smtClean="0">
                <a:latin typeface="+mj-lt"/>
              </a:rPr>
            </a:br>
            <a:r>
              <a:rPr lang="en-US" sz="2400" dirty="0" smtClean="0">
                <a:latin typeface="+mj-lt"/>
              </a:rPr>
              <a:t>Server</a:t>
            </a:r>
            <a:endParaRPr lang="en-US" sz="2400" dirty="0">
              <a:latin typeface="+mj-lt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5412590" y="4262533"/>
            <a:ext cx="1143000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036873" y="4262533"/>
            <a:ext cx="1143000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Line 1"/>
          <p:cNvSpPr>
            <a:spLocks noChangeShapeType="1"/>
          </p:cNvSpPr>
          <p:nvPr/>
        </p:nvSpPr>
        <p:spPr bwMode="auto">
          <a:xfrm>
            <a:off x="381000" y="1066800"/>
            <a:ext cx="84582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62" name="Group 61"/>
          <p:cNvGrpSpPr/>
          <p:nvPr/>
        </p:nvGrpSpPr>
        <p:grpSpPr>
          <a:xfrm>
            <a:off x="288393" y="5157398"/>
            <a:ext cx="5567281" cy="400110"/>
            <a:chOff x="206617" y="4857265"/>
            <a:chExt cx="5567281" cy="400110"/>
          </a:xfrm>
        </p:grpSpPr>
        <p:sp>
          <p:nvSpPr>
            <p:cNvPr id="51" name="TextBox 50"/>
            <p:cNvSpPr txBox="1"/>
            <p:nvPr/>
          </p:nvSpPr>
          <p:spPr>
            <a:xfrm>
              <a:off x="206617" y="4857265"/>
              <a:ext cx="10070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latin typeface="+mj-lt"/>
                </a:rPr>
                <a:t>Meddle</a:t>
              </a:r>
              <a:endParaRPr lang="en-US" sz="2000" b="1" dirty="0">
                <a:latin typeface="+mj-lt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950835" y="4857265"/>
              <a:ext cx="18230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Collect, Analyze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275375" y="5747888"/>
            <a:ext cx="2862198" cy="400110"/>
            <a:chOff x="193599" y="5447755"/>
            <a:chExt cx="2862198" cy="400110"/>
          </a:xfrm>
        </p:grpSpPr>
        <p:sp>
          <p:nvSpPr>
            <p:cNvPr id="52" name="TextBox 51"/>
            <p:cNvSpPr txBox="1"/>
            <p:nvPr/>
          </p:nvSpPr>
          <p:spPr>
            <a:xfrm>
              <a:off x="193599" y="5447755"/>
              <a:ext cx="14010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latin typeface="+mj-lt"/>
                </a:rPr>
                <a:t>tPacketCpt</a:t>
              </a:r>
              <a:r>
                <a:rPr lang="en-US" sz="2000" b="1" dirty="0" smtClean="0">
                  <a:latin typeface="+mj-lt"/>
                </a:rPr>
                <a:t>.</a:t>
              </a:r>
              <a:endParaRPr lang="en-US" sz="2000" b="1" dirty="0">
                <a:latin typeface="+mj-lt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157794" y="5447755"/>
              <a:ext cx="8980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Collect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777041" y="1600200"/>
            <a:ext cx="4623192" cy="2395756"/>
            <a:chOff x="1695265" y="1300067"/>
            <a:chExt cx="4623192" cy="2395756"/>
          </a:xfrm>
        </p:grpSpPr>
        <p:sp>
          <p:nvSpPr>
            <p:cNvPr id="37" name="TextBox 36"/>
            <p:cNvSpPr txBox="1"/>
            <p:nvPr/>
          </p:nvSpPr>
          <p:spPr>
            <a:xfrm>
              <a:off x="1886118" y="1300067"/>
              <a:ext cx="14413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solidFill>
                    <a:srgbClr val="FF0000"/>
                  </a:solidFill>
                  <a:latin typeface="+mj-lt"/>
                </a:rPr>
                <a:t>AntMonitor</a:t>
              </a:r>
              <a:endParaRPr lang="en-US" sz="20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695265" y="2800290"/>
              <a:ext cx="18230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  <a:latin typeface="+mj-lt"/>
                </a:rPr>
                <a:t>Collect, Analyze</a:t>
              </a:r>
              <a:endParaRPr lang="en-US" sz="2000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950835" y="1300067"/>
              <a:ext cx="18230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  <a:latin typeface="+mj-lt"/>
                </a:rPr>
                <a:t>Collect, Analyze</a:t>
              </a:r>
              <a:endParaRPr lang="en-US" sz="2000" dirty="0">
                <a:solidFill>
                  <a:srgbClr val="FF0000"/>
                </a:solidFill>
                <a:latin typeface="+mj-lt"/>
              </a:endParaRPr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 flipV="1">
              <a:off x="2999948" y="2703147"/>
              <a:ext cx="1143000" cy="992676"/>
            </a:xfrm>
            <a:prstGeom prst="straightConnector1">
              <a:avLst/>
            </a:prstGeom>
            <a:ln w="76200">
              <a:prstDash val="sysDash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0454" y="1733946"/>
              <a:ext cx="1390755" cy="1219200"/>
            </a:xfrm>
            <a:prstGeom prst="rect">
              <a:avLst/>
            </a:prstGeom>
          </p:spPr>
        </p:pic>
        <p:sp>
          <p:nvSpPr>
            <p:cNvPr id="58" name="TextBox 57"/>
            <p:cNvSpPr txBox="1"/>
            <p:nvPr/>
          </p:nvSpPr>
          <p:spPr>
            <a:xfrm>
              <a:off x="5330814" y="1733945"/>
              <a:ext cx="98764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Log</a:t>
              </a:r>
              <a:br>
                <a:rPr lang="en-US" sz="2400" dirty="0" smtClean="0">
                  <a:latin typeface="+mj-lt"/>
                </a:rPr>
              </a:br>
              <a:r>
                <a:rPr lang="en-US" sz="2400" dirty="0" smtClean="0">
                  <a:latin typeface="+mj-lt"/>
                </a:rPr>
                <a:t>Server</a:t>
              </a:r>
              <a:endParaRPr lang="en-US" sz="2400" dirty="0">
                <a:latin typeface="+mj-lt"/>
              </a:endParaRPr>
            </a:p>
          </p:txBody>
        </p:sp>
        <p:cxnSp>
          <p:nvCxnSpPr>
            <p:cNvPr id="56" name="Straight Connector 55"/>
            <p:cNvCxnSpPr>
              <a:stCxn id="37" idx="3"/>
              <a:endCxn id="39" idx="1"/>
            </p:cNvCxnSpPr>
            <p:nvPr/>
          </p:nvCxnSpPr>
          <p:spPr>
            <a:xfrm>
              <a:off x="3327475" y="1500122"/>
              <a:ext cx="623360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37" idx="2"/>
              <a:endCxn id="38" idx="0"/>
            </p:cNvCxnSpPr>
            <p:nvPr/>
          </p:nvCxnSpPr>
          <p:spPr>
            <a:xfrm>
              <a:off x="2606797" y="1700177"/>
              <a:ext cx="0" cy="1100113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4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Rockwell" charset="0"/>
              </a:rPr>
              <a:t>Outline</a:t>
            </a:r>
          </a:p>
        </p:txBody>
      </p:sp>
      <p:sp>
        <p:nvSpPr>
          <p:cNvPr id="2048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9pPr>
          </a:lstStyle>
          <a:p>
            <a:pPr eaLnBrk="1" hangingPunct="1"/>
            <a:fld id="{F89905A3-C506-410A-B08E-EAC0DADDD030}" type="slidenum">
              <a:rPr lang="en-US" sz="1200" smtClean="0">
                <a:solidFill>
                  <a:srgbClr val="898989"/>
                </a:solidFill>
                <a:latin typeface="Rockwell" charset="0"/>
              </a:rPr>
              <a:pPr eaLnBrk="1" hangingPunct="1"/>
              <a:t>8</a:t>
            </a:fld>
            <a:endParaRPr lang="en-US" sz="1200" smtClean="0">
              <a:solidFill>
                <a:srgbClr val="898989"/>
              </a:solidFill>
              <a:latin typeface="Rockwell" charset="0"/>
            </a:endParaRPr>
          </a:p>
        </p:txBody>
      </p:sp>
      <p:sp>
        <p:nvSpPr>
          <p:cNvPr id="20484" name="Line 1"/>
          <p:cNvSpPr>
            <a:spLocks noChangeShapeType="1"/>
          </p:cNvSpPr>
          <p:nvPr/>
        </p:nvSpPr>
        <p:spPr bwMode="auto">
          <a:xfrm>
            <a:off x="381000" y="1066800"/>
            <a:ext cx="84582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3" name="Content Placeholder 5"/>
          <p:cNvSpPr>
            <a:spLocks noGrp="1"/>
          </p:cNvSpPr>
          <p:nvPr>
            <p:ph idx="1"/>
          </p:nvPr>
        </p:nvSpPr>
        <p:spPr>
          <a:xfrm>
            <a:off x="571500" y="1524000"/>
            <a:ext cx="8077200" cy="4343400"/>
          </a:xfrm>
        </p:spPr>
        <p:txBody>
          <a:bodyPr rtlCol="0">
            <a:noAutofit/>
          </a:bodyPr>
          <a:lstStyle/>
          <a:p>
            <a:pPr marL="517525" lvl="1" indent="-514350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3300"/>
              </a:buClr>
              <a:buFont typeface="+mj-lt"/>
              <a:buAutoNum type="arabicPeriod"/>
              <a:defRPr/>
            </a:pPr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  <a:ea typeface="+mn-ea"/>
              </a:rPr>
              <a:t>Introduction &amp; Motivation</a:t>
            </a:r>
            <a:endParaRPr lang="en-US" sz="3600" dirty="0">
              <a:solidFill>
                <a:schemeClr val="bg1">
                  <a:lumMod val="65000"/>
                </a:schemeClr>
              </a:solidFill>
              <a:ea typeface="+mn-ea"/>
            </a:endParaRPr>
          </a:p>
          <a:p>
            <a:pPr marL="517525" lvl="1" indent="-514350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3300"/>
              </a:buClr>
              <a:buFont typeface="+mj-lt"/>
              <a:buAutoNum type="arabicPeriod"/>
              <a:defRPr/>
            </a:pPr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</a:rPr>
              <a:t>VPN Approaches</a:t>
            </a:r>
          </a:p>
          <a:p>
            <a:pPr marL="517525" lvl="1" indent="-514350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3300"/>
              </a:buClr>
              <a:buFont typeface="+mj-lt"/>
              <a:buAutoNum type="arabicPeriod"/>
              <a:defRPr/>
            </a:pPr>
            <a:r>
              <a:rPr lang="en-US" sz="3600" dirty="0" smtClean="0"/>
              <a:t>System Design and Implementation</a:t>
            </a:r>
          </a:p>
          <a:p>
            <a:pPr marL="517525" lvl="1" indent="-514350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3300"/>
              </a:buClr>
              <a:buFont typeface="+mj-lt"/>
              <a:buAutoNum type="arabicPeriod"/>
              <a:defRPr/>
            </a:pPr>
            <a:r>
              <a:rPr lang="en-US" sz="3600" dirty="0" smtClean="0"/>
              <a:t>Performance Evaluation</a:t>
            </a:r>
          </a:p>
          <a:p>
            <a:pPr marL="517525" lvl="1" indent="-514350"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FF3300"/>
              </a:buClr>
              <a:buFont typeface="+mj-lt"/>
              <a:buAutoNum type="arabicPeriod"/>
              <a:defRPr/>
            </a:pPr>
            <a:r>
              <a:rPr lang="en-US" sz="3600" dirty="0" smtClean="0"/>
              <a:t>Example Applications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>
              <a:ea typeface="+mn-ea"/>
            </a:endParaRPr>
          </a:p>
        </p:txBody>
      </p:sp>
      <p:pic>
        <p:nvPicPr>
          <p:cNvPr id="20486" name="Picture 2" descr="C:\Users\Anh\AppData\Local\Microsoft\Windows\Temporary Internet Files\Content.IE5\3IJHU76E\MC900434929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8006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39205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4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err="1" smtClean="0">
                <a:cs typeface="Rockwell" charset="0"/>
              </a:rPr>
              <a:t>AntMonitor</a:t>
            </a:r>
            <a:r>
              <a:rPr lang="en-US" sz="4000" dirty="0" smtClean="0">
                <a:cs typeface="Rockwell" charset="0"/>
              </a:rPr>
              <a:t> System</a:t>
            </a:r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明朝 ProN W3" charset="-128"/>
                <a:sym typeface="Gill Sans" charset="0"/>
              </a:defRPr>
            </a:lvl9pPr>
          </a:lstStyle>
          <a:p>
            <a:pPr eaLnBrk="1" hangingPunct="1"/>
            <a:fld id="{C09E527F-152E-4436-8A82-26486E2CC79D}" type="slidenum">
              <a:rPr lang="en-US" sz="1200" smtClean="0">
                <a:solidFill>
                  <a:srgbClr val="898989"/>
                </a:solidFill>
                <a:latin typeface="Rockwell" charset="0"/>
              </a:rPr>
              <a:pPr eaLnBrk="1" hangingPunct="1"/>
              <a:t>9</a:t>
            </a:fld>
            <a:endParaRPr lang="en-US" sz="1200" smtClean="0">
              <a:solidFill>
                <a:srgbClr val="898989"/>
              </a:solidFill>
              <a:latin typeface="Rockwell" charset="0"/>
            </a:endParaRPr>
          </a:p>
        </p:txBody>
      </p:sp>
      <p:sp>
        <p:nvSpPr>
          <p:cNvPr id="31" name="Line 1"/>
          <p:cNvSpPr>
            <a:spLocks noChangeShapeType="1"/>
          </p:cNvSpPr>
          <p:nvPr/>
        </p:nvSpPr>
        <p:spPr bwMode="auto">
          <a:xfrm>
            <a:off x="381000" y="1066800"/>
            <a:ext cx="84582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228600"/>
            <a:ext cx="762000" cy="76200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50473"/>
            <a:ext cx="9144000" cy="477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1783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27812</TotalTime>
  <Pages>0</Pages>
  <Words>546</Words>
  <Characters>0</Characters>
  <Application>Microsoft Office PowerPoint</Application>
  <PresentationFormat>On-screen Show (4:3)</PresentationFormat>
  <Lines>0</Lines>
  <Paragraphs>192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6" baseType="lpstr">
      <vt:lpstr>ＭＳ Ｐゴシック</vt:lpstr>
      <vt:lpstr>ＭＳ Ｐゴシック</vt:lpstr>
      <vt:lpstr>Arial</vt:lpstr>
      <vt:lpstr>Calibri</vt:lpstr>
      <vt:lpstr>Courier New</vt:lpstr>
      <vt:lpstr>DejaVu Sans</vt:lpstr>
      <vt:lpstr>Gill Sans</vt:lpstr>
      <vt:lpstr>Lucida Grande</vt:lpstr>
      <vt:lpstr>Rockwell</vt:lpstr>
      <vt:lpstr>Wingdings</vt:lpstr>
      <vt:lpstr>ヒラギノ明朝 ProN W3</vt:lpstr>
      <vt:lpstr>ヒラギノ角ゴ ProN W3</vt:lpstr>
      <vt:lpstr>Office Theme</vt:lpstr>
      <vt:lpstr>1_Office Theme</vt:lpstr>
      <vt:lpstr>AntMonitor: Network Traffic Monitoring and Real-Time Prevention of Privacy Leaks  in Mobile Devices</vt:lpstr>
      <vt:lpstr>PowerPoint Presentation</vt:lpstr>
      <vt:lpstr>PowerPoint Presentation</vt:lpstr>
      <vt:lpstr>Monitoring and Analyzing Mobile Traffic</vt:lpstr>
      <vt:lpstr>Objectives of AntMonitor</vt:lpstr>
      <vt:lpstr>Outline</vt:lpstr>
      <vt:lpstr>VPN-Based Approaches</vt:lpstr>
      <vt:lpstr>Outline</vt:lpstr>
      <vt:lpstr>AntMonitor System</vt:lpstr>
      <vt:lpstr>AntClient</vt:lpstr>
      <vt:lpstr>Outline</vt:lpstr>
      <vt:lpstr>Performance Evaluation</vt:lpstr>
      <vt:lpstr>Outline</vt:lpstr>
      <vt:lpstr>Application 1: Network Measurements</vt:lpstr>
      <vt:lpstr>Application 2: App Classification</vt:lpstr>
      <vt:lpstr>Application 3: Privacy Leak Detection</vt:lpstr>
      <vt:lpstr>Ongoing Work</vt:lpstr>
      <vt:lpstr>AntMonitor Summary</vt:lpstr>
      <vt:lpstr>PowerPoint Presentation</vt:lpstr>
      <vt:lpstr>AntMonitor 2.0</vt:lpstr>
      <vt:lpstr>Battery Evaluation: A Typical Day</vt:lpstr>
      <vt:lpstr>Servers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lastModifiedBy>Microsoft account</cp:lastModifiedBy>
  <cp:revision>1769</cp:revision>
  <dcterms:created xsi:type="dcterms:W3CDTF">2011-08-16T15:13:50Z</dcterms:created>
  <dcterms:modified xsi:type="dcterms:W3CDTF">2015-09-11T09:07:07Z</dcterms:modified>
</cp:coreProperties>
</file>