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5" r:id="rId1"/>
  </p:sldMasterIdLst>
  <p:notesMasterIdLst>
    <p:notesMasterId r:id="rId28"/>
  </p:notesMasterIdLst>
  <p:handoutMasterIdLst>
    <p:handoutMasterId r:id="rId29"/>
  </p:handoutMasterIdLst>
  <p:sldIdLst>
    <p:sldId id="437" r:id="rId2"/>
    <p:sldId id="439" r:id="rId3"/>
    <p:sldId id="441" r:id="rId4"/>
    <p:sldId id="444" r:id="rId5"/>
    <p:sldId id="473" r:id="rId6"/>
    <p:sldId id="442" r:id="rId7"/>
    <p:sldId id="475" r:id="rId8"/>
    <p:sldId id="447" r:id="rId9"/>
    <p:sldId id="446" r:id="rId10"/>
    <p:sldId id="443" r:id="rId11"/>
    <p:sldId id="445" r:id="rId12"/>
    <p:sldId id="476" r:id="rId13"/>
    <p:sldId id="477" r:id="rId14"/>
    <p:sldId id="450" r:id="rId15"/>
    <p:sldId id="451" r:id="rId16"/>
    <p:sldId id="452" r:id="rId17"/>
    <p:sldId id="453" r:id="rId18"/>
    <p:sldId id="455" r:id="rId19"/>
    <p:sldId id="488" r:id="rId20"/>
    <p:sldId id="467" r:id="rId21"/>
    <p:sldId id="489" r:id="rId22"/>
    <p:sldId id="490" r:id="rId23"/>
    <p:sldId id="471" r:id="rId24"/>
    <p:sldId id="470" r:id="rId25"/>
    <p:sldId id="472" r:id="rId26"/>
    <p:sldId id="468" r:id="rId27"/>
  </p:sldIdLst>
  <p:sldSz cx="9144000" cy="6858000" type="screen4x3"/>
  <p:notesSz cx="6858000" cy="92964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EDCCCB"/>
    <a:srgbClr val="FFFF99"/>
    <a:srgbClr val="385D8A"/>
    <a:srgbClr val="3333CC"/>
    <a:srgbClr val="FBE5E3"/>
    <a:srgbClr val="006600"/>
    <a:srgbClr val="000000"/>
    <a:srgbClr val="008080"/>
    <a:srgbClr val="008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3" autoAdjust="0"/>
    <p:restoredTop sz="90097" autoAdjust="0"/>
  </p:normalViewPr>
  <p:slideViewPr>
    <p:cSldViewPr snapToGrid="0">
      <p:cViewPr>
        <p:scale>
          <a:sx n="81" d="100"/>
          <a:sy n="81" d="100"/>
        </p:scale>
        <p:origin x="-2448" y="-288"/>
      </p:cViewPr>
      <p:guideLst>
        <p:guide orient="horz" pos="4282"/>
        <p:guide pos="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2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defTabSz="8731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t" anchorCtr="0" compatLnSpc="1">
            <a:prstTxWarp prst="textNoShape">
              <a:avLst/>
            </a:prstTxWarp>
          </a:bodyPr>
          <a:lstStyle>
            <a:lvl1pPr algn="r" defTabSz="873125">
              <a:defRPr sz="1100"/>
            </a:lvl1pPr>
          </a:lstStyle>
          <a:p>
            <a:pPr>
              <a:defRPr/>
            </a:pPr>
            <a:fld id="{B2358EB0-E0D5-476C-A078-802029F245AF}" type="datetimeFigureOut">
              <a:rPr lang="en-US"/>
              <a:pPr>
                <a:defRPr/>
              </a:pPr>
              <a:t>5/13/2013</a:t>
            </a:fld>
            <a:endParaRPr lang="en-US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defTabSz="8731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316" tIns="43658" rIns="87316" bIns="43658" numCol="1" anchor="b" anchorCtr="0" compatLnSpc="1">
            <a:prstTxWarp prst="textNoShape">
              <a:avLst/>
            </a:prstTxWarp>
          </a:bodyPr>
          <a:lstStyle>
            <a:lvl1pPr algn="r" defTabSz="873125">
              <a:defRPr sz="1100"/>
            </a:lvl1pPr>
          </a:lstStyle>
          <a:p>
            <a:pPr>
              <a:defRPr/>
            </a:pPr>
            <a:fld id="{411978E7-B973-41BA-8732-C533B688B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8731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8731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8731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873125">
              <a:defRPr sz="1200"/>
            </a:lvl1pPr>
          </a:lstStyle>
          <a:p>
            <a:pPr>
              <a:defRPr/>
            </a:pPr>
            <a:fld id="{F4632A77-8560-46F9-BD68-9FA35A4ED9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32A77-8560-46F9-BD68-9FA35A4ED977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Minas Gjoka, UC Irvine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Walking in Facebook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5542-534C-4293-8445-FBA035BB06A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Minas Gjoka, UC Irvine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Walking in Facebook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0130-81AC-4AE5-9832-9A7912A1DB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830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78000" y="1600200"/>
            <a:ext cx="2476500" cy="44196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6900" y="1600200"/>
            <a:ext cx="24765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788"/>
            <a:ext cx="7391400" cy="6842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52513" y="1447800"/>
            <a:ext cx="7024687" cy="469423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5926"/>
            <a:ext cx="8229600" cy="1143000"/>
          </a:xfrm>
        </p:spPr>
        <p:txBody>
          <a:bodyPr/>
          <a:lstStyle>
            <a:lvl1pPr>
              <a:defRPr sz="3600" baseline="0">
                <a:solidFill>
                  <a:srgbClr val="3333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Minas Gjoka, UC Irvine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Walking in Facebook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3575-1B26-406B-892B-9ECE90D3FE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Minas Gjoka, UC Irvine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Walking in Facebook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3C60-42DD-4BD1-B0EC-8DBD30749C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Minas Gjoka, UC Irvine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Walking in Facebook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95031-882C-42B8-9848-EA1F259134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Minas Gjoka, UC Irvine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Walking in Facebook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5D96A-2870-4936-8577-D209B9B69AC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Minas Gjoka, UC Irvine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Walking in Facebook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1603-A575-432C-8E09-D202311274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Minas Gjoka, UC Irvine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Walking in Facebook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09E2-88E1-4A0E-8D2A-869A7D9E42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Minas Gjoka, UC Irvine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Walking in Facebook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252C-6404-40C2-B622-3AD1E27974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Minas Gjoka, UC Irvine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Walking in Facebook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0DCE3-284B-4D18-81D9-26612E8FCC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Minas Gjoka, UC Irvine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Walking in Facebook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DC36A9-FBE1-46FD-AD15-5479DB98405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2-5K-Generato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E3259-E7AE-4606-ABE4-5FB24747D4A0}" type="slidenum">
              <a:rPr lang="tr-TR">
                <a:latin typeface="Comic Sans MS" pitchFamily="66" charset="0"/>
              </a:rPr>
              <a:pPr>
                <a:defRPr/>
              </a:pPr>
              <a:t>1</a:t>
            </a:fld>
            <a:endParaRPr lang="tr-TR">
              <a:latin typeface="Comic Sans MS" pitchFamily="66" charset="0"/>
            </a:endParaRPr>
          </a:p>
        </p:txBody>
      </p:sp>
      <p:sp>
        <p:nvSpPr>
          <p:cNvPr id="13317" name="Title 3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23574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2.5K-Graphs: from Sampling   to Generation</a:t>
            </a:r>
          </a:p>
        </p:txBody>
      </p:sp>
      <p:sp>
        <p:nvSpPr>
          <p:cNvPr id="13318" name="Subtitle 4"/>
          <p:cNvSpPr>
            <a:spLocks noGrp="1"/>
          </p:cNvSpPr>
          <p:nvPr>
            <p:ph type="subTitle" idx="1"/>
          </p:nvPr>
        </p:nvSpPr>
        <p:spPr>
          <a:xfrm>
            <a:off x="539750" y="2638534"/>
            <a:ext cx="8208963" cy="2328862"/>
          </a:xfrm>
        </p:spPr>
        <p:txBody>
          <a:bodyPr/>
          <a:lstStyle/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chemeClr val="tx1"/>
                </a:solidFill>
              </a:rPr>
              <a:t>Minas </a:t>
            </a:r>
            <a:r>
              <a:rPr lang="en-US" sz="2400" b="1" dirty="0" err="1" smtClean="0">
                <a:solidFill>
                  <a:schemeClr val="tx1"/>
                </a:solidFill>
              </a:rPr>
              <a:t>Gjoka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Maciej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Kurant</a:t>
            </a:r>
            <a:r>
              <a:rPr lang="en-US" sz="2400" dirty="0" smtClean="0">
                <a:solidFill>
                  <a:schemeClr val="tx1"/>
                </a:solidFill>
              </a:rPr>
              <a:t> ‡, </a:t>
            </a:r>
          </a:p>
          <a:p>
            <a:pPr eaLnBrk="1" hangingPunct="1"/>
            <a:r>
              <a:rPr lang="en-US" sz="2400" dirty="0" err="1" smtClean="0">
                <a:solidFill>
                  <a:schemeClr val="tx1"/>
                </a:solidFill>
              </a:rPr>
              <a:t>Athina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Markopoulou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/>
            <a:endParaRPr lang="en-US" sz="1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/>
                </a:solidFill>
              </a:rPr>
              <a:t>UC Irvine, ETZH ‡</a:t>
            </a:r>
          </a:p>
          <a:p>
            <a:pPr eaLnBrk="1" hangingPunct="1"/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/>
            <a:endParaRPr lang="en-US" sz="2400" dirty="0" smtClean="0">
              <a:solidFill>
                <a:srgbClr val="9E35B5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950" y="5067300"/>
            <a:ext cx="151765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 descr="logo_e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9623" y="5564128"/>
            <a:ext cx="2341932" cy="481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</a:t>
            </a:r>
            <a:br>
              <a:rPr lang="en-US" dirty="0" smtClean="0"/>
            </a:br>
            <a:r>
              <a:rPr lang="en-US" sz="2000" dirty="0" smtClean="0">
                <a:solidFill>
                  <a:srgbClr val="990099"/>
                </a:solidFill>
              </a:rPr>
              <a:t>JDD</a:t>
            </a: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10</a:t>
            </a:fld>
            <a:endParaRPr lang="tr-TR" dirty="0">
              <a:latin typeface="Comic Sans MS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667000" y="1097276"/>
            <a:ext cx="416" cy="395751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0" y="5081877"/>
            <a:ext cx="9144000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321" y="15902"/>
            <a:ext cx="189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UIS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24084" y="0"/>
            <a:ext cx="189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89320" y="5327365"/>
            <a:ext cx="3419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 all nodes of degree </a:t>
            </a:r>
            <a:r>
              <a:rPr lang="en-US" sz="1600" i="1" dirty="0" smtClean="0">
                <a:latin typeface="Comic Sans MS" pitchFamily="66" charset="0"/>
              </a:rPr>
              <a:t>k</a:t>
            </a:r>
          </a:p>
          <a:p>
            <a:pPr>
              <a:buFontTx/>
              <a:buChar char="-"/>
            </a:pPr>
            <a:endParaRPr lang="en-US" sz="800" i="1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- all edges</a:t>
            </a:r>
          </a:p>
          <a:p>
            <a:r>
              <a:rPr lang="en-US" sz="1600" dirty="0" smtClean="0">
                <a:latin typeface="Comic Sans MS" pitchFamily="66" charset="0"/>
              </a:rPr>
              <a:t>    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01" y="5372630"/>
            <a:ext cx="271669" cy="34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3076" y="5341114"/>
            <a:ext cx="345494" cy="3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5931661" y="5326441"/>
            <a:ext cx="321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- all sampled nodes of degree </a:t>
            </a:r>
            <a:r>
              <a:rPr lang="en-US" sz="1600" i="1" dirty="0" smtClean="0">
                <a:latin typeface="Comic Sans MS" pitchFamily="66" charset="0"/>
              </a:rPr>
              <a:t>k</a:t>
            </a:r>
          </a:p>
          <a:p>
            <a:endParaRPr lang="en-US" sz="800" i="1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- sampling weight of node </a:t>
            </a:r>
            <a:r>
              <a:rPr lang="en-US" sz="1600" i="1" dirty="0" smtClean="0">
                <a:latin typeface="Comic Sans MS" pitchFamily="66" charset="0"/>
              </a:rPr>
              <a:t>a</a:t>
            </a: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635" y="1311551"/>
            <a:ext cx="4357517" cy="62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125" y="3329525"/>
            <a:ext cx="4442735" cy="62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Freeform 67"/>
          <p:cNvSpPr>
            <a:spLocks/>
          </p:cNvSpPr>
          <p:nvPr/>
        </p:nvSpPr>
        <p:spPr bwMode="auto">
          <a:xfrm flipH="1">
            <a:off x="2251082" y="3439982"/>
            <a:ext cx="603435" cy="281228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 flipH="1">
            <a:off x="2904414" y="3441307"/>
            <a:ext cx="603435" cy="281228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053" y="5692294"/>
            <a:ext cx="268397" cy="3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72"/>
          <p:cNvSpPr txBox="1"/>
          <p:nvPr/>
        </p:nvSpPr>
        <p:spPr>
          <a:xfrm>
            <a:off x="6249724" y="2838645"/>
            <a:ext cx="2894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when                          (RW)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98711" y="2858567"/>
            <a:ext cx="1362695" cy="3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1265" y="3370607"/>
            <a:ext cx="4442735" cy="62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Freeform 75"/>
          <p:cNvSpPr>
            <a:spLocks/>
          </p:cNvSpPr>
          <p:nvPr/>
        </p:nvSpPr>
        <p:spPr bwMode="auto">
          <a:xfrm flipH="1">
            <a:off x="6841222" y="3481064"/>
            <a:ext cx="603435" cy="281228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 flipH="1">
            <a:off x="7494554" y="3482389"/>
            <a:ext cx="603435" cy="281228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07172" y="1188284"/>
            <a:ext cx="4436828" cy="91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eform 24"/>
          <p:cNvSpPr>
            <a:spLocks/>
          </p:cNvSpPr>
          <p:nvPr/>
        </p:nvSpPr>
        <p:spPr bwMode="auto">
          <a:xfrm flipH="1">
            <a:off x="2579735" y="3633464"/>
            <a:ext cx="1507235" cy="49326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 flipH="1">
            <a:off x="7153061" y="3666594"/>
            <a:ext cx="1507235" cy="49326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flipH="1">
            <a:off x="6865489" y="1415049"/>
            <a:ext cx="603435" cy="281228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 flipH="1">
            <a:off x="6817763" y="1772892"/>
            <a:ext cx="603435" cy="33420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 flipH="1">
            <a:off x="8035637" y="1782168"/>
            <a:ext cx="603435" cy="33420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flipH="1">
            <a:off x="7504224" y="1417733"/>
            <a:ext cx="603435" cy="33420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28385" y="5728984"/>
            <a:ext cx="644262" cy="32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3" grpId="0"/>
      <p:bldP spid="76" grpId="0" animBg="1"/>
      <p:bldP spid="77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Straight Connector 192"/>
          <p:cNvCxnSpPr>
            <a:stCxn id="206" idx="6"/>
            <a:endCxn id="187" idx="2"/>
          </p:cNvCxnSpPr>
          <p:nvPr/>
        </p:nvCxnSpPr>
        <p:spPr>
          <a:xfrm flipV="1">
            <a:off x="993347" y="5600224"/>
            <a:ext cx="804198" cy="9750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>
            <a:stCxn id="187" idx="6"/>
            <a:endCxn id="188" idx="1"/>
          </p:cNvCxnSpPr>
          <p:nvPr/>
        </p:nvCxnSpPr>
        <p:spPr>
          <a:xfrm rot="411087">
            <a:off x="1955730" y="5646575"/>
            <a:ext cx="439234" cy="26600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188" idx="0"/>
          </p:cNvCxnSpPr>
          <p:nvPr/>
        </p:nvCxnSpPr>
        <p:spPr>
          <a:xfrm rot="411087" flipV="1">
            <a:off x="2497550" y="5003427"/>
            <a:ext cx="46525" cy="92223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89" idx="5"/>
            <a:endCxn id="191" idx="1"/>
          </p:cNvCxnSpPr>
          <p:nvPr/>
        </p:nvCxnSpPr>
        <p:spPr>
          <a:xfrm rot="411087">
            <a:off x="2620552" y="5010427"/>
            <a:ext cx="444185" cy="82085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91" idx="7"/>
            <a:endCxn id="190" idx="3"/>
          </p:cNvCxnSpPr>
          <p:nvPr/>
        </p:nvCxnSpPr>
        <p:spPr>
          <a:xfrm rot="411087" flipV="1">
            <a:off x="3150936" y="5659850"/>
            <a:ext cx="297100" cy="22845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90" idx="6"/>
            <a:endCxn id="192" idx="2"/>
          </p:cNvCxnSpPr>
          <p:nvPr/>
        </p:nvCxnSpPr>
        <p:spPr>
          <a:xfrm rot="411087">
            <a:off x="3608463" y="5694330"/>
            <a:ext cx="1010939" cy="9861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0" name="Rectangle 229"/>
          <p:cNvSpPr/>
          <p:nvPr/>
        </p:nvSpPr>
        <p:spPr>
          <a:xfrm>
            <a:off x="332189" y="4704310"/>
            <a:ext cx="5083873" cy="141681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</a:t>
            </a:r>
            <a:br>
              <a:rPr lang="en-US" dirty="0" smtClean="0"/>
            </a:br>
            <a:r>
              <a:rPr lang="en-US" sz="2000" dirty="0" smtClean="0">
                <a:solidFill>
                  <a:srgbClr val="990099"/>
                </a:solidFill>
              </a:rPr>
              <a:t>Random Walks</a:t>
            </a: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0" y="0"/>
            <a:ext cx="189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RW</a:t>
            </a:r>
            <a:endParaRPr lang="en-US" dirty="0">
              <a:latin typeface="Comic Sans MS" pitchFamily="66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 rot="411087">
            <a:off x="570218" y="605450"/>
            <a:ext cx="3963013" cy="1280787"/>
            <a:chOff x="677796" y="1781393"/>
            <a:chExt cx="3963013" cy="1280787"/>
          </a:xfrm>
        </p:grpSpPr>
        <p:sp>
          <p:nvSpPr>
            <p:cNvPr id="6" name="Oval 57"/>
            <p:cNvSpPr>
              <a:spLocks noChangeArrowheads="1"/>
            </p:cNvSpPr>
            <p:nvPr/>
          </p:nvSpPr>
          <p:spPr bwMode="auto">
            <a:xfrm>
              <a:off x="1641502" y="255704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7" name="Oval 57"/>
            <p:cNvSpPr>
              <a:spLocks noChangeArrowheads="1"/>
            </p:cNvSpPr>
            <p:nvPr/>
          </p:nvSpPr>
          <p:spPr bwMode="auto">
            <a:xfrm>
              <a:off x="2231715" y="288551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9" name="Oval 57"/>
            <p:cNvSpPr>
              <a:spLocks noChangeArrowheads="1"/>
            </p:cNvSpPr>
            <p:nvPr/>
          </p:nvSpPr>
          <p:spPr bwMode="auto">
            <a:xfrm>
              <a:off x="2284669" y="1781393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" name="Oval 57"/>
            <p:cNvSpPr>
              <a:spLocks noChangeArrowheads="1"/>
            </p:cNvSpPr>
            <p:nvPr/>
          </p:nvSpPr>
          <p:spPr bwMode="auto">
            <a:xfrm>
              <a:off x="3276104" y="237379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64" name="Oval 57"/>
            <p:cNvSpPr>
              <a:spLocks noChangeArrowheads="1"/>
            </p:cNvSpPr>
            <p:nvPr/>
          </p:nvSpPr>
          <p:spPr bwMode="auto">
            <a:xfrm>
              <a:off x="2853929" y="272717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66" name="Oval 57"/>
            <p:cNvSpPr>
              <a:spLocks noChangeArrowheads="1"/>
            </p:cNvSpPr>
            <p:nvPr/>
          </p:nvSpPr>
          <p:spPr bwMode="auto">
            <a:xfrm>
              <a:off x="4463926" y="247240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cxnSp>
          <p:nvCxnSpPr>
            <p:cNvPr id="70" name="Straight Connector 69"/>
            <p:cNvCxnSpPr>
              <a:stCxn id="65" idx="6"/>
              <a:endCxn id="6" idx="2"/>
            </p:cNvCxnSpPr>
            <p:nvPr/>
          </p:nvCxnSpPr>
          <p:spPr>
            <a:xfrm rot="21188913" flipV="1">
              <a:off x="845992" y="2693002"/>
              <a:ext cx="804198" cy="975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" idx="6"/>
              <a:endCxn id="7" idx="1"/>
            </p:cNvCxnSpPr>
            <p:nvPr/>
          </p:nvCxnSpPr>
          <p:spPr>
            <a:xfrm>
              <a:off x="1818385" y="2645382"/>
              <a:ext cx="439234" cy="2660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" idx="0"/>
            </p:cNvCxnSpPr>
            <p:nvPr/>
          </p:nvCxnSpPr>
          <p:spPr>
            <a:xfrm flipV="1">
              <a:off x="2320157" y="1963271"/>
              <a:ext cx="46525" cy="92223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" idx="5"/>
              <a:endCxn id="64" idx="1"/>
            </p:cNvCxnSpPr>
            <p:nvPr/>
          </p:nvCxnSpPr>
          <p:spPr>
            <a:xfrm>
              <a:off x="2435648" y="1932190"/>
              <a:ext cx="444185" cy="820853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64" idx="7"/>
              <a:endCxn id="10" idx="3"/>
            </p:cNvCxnSpPr>
            <p:nvPr/>
          </p:nvCxnSpPr>
          <p:spPr>
            <a:xfrm flipV="1">
              <a:off x="3004908" y="2524591"/>
              <a:ext cx="297100" cy="228452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0" idx="6"/>
              <a:endCxn id="66" idx="2"/>
            </p:cNvCxnSpPr>
            <p:nvPr/>
          </p:nvCxnSpPr>
          <p:spPr>
            <a:xfrm>
              <a:off x="3452987" y="2462129"/>
              <a:ext cx="1010939" cy="9861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" idx="6"/>
              <a:endCxn id="10" idx="1"/>
            </p:cNvCxnSpPr>
            <p:nvPr/>
          </p:nvCxnSpPr>
          <p:spPr>
            <a:xfrm>
              <a:off x="2461552" y="1869728"/>
              <a:ext cx="840456" cy="5299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" idx="6"/>
              <a:endCxn id="66" idx="1"/>
            </p:cNvCxnSpPr>
            <p:nvPr/>
          </p:nvCxnSpPr>
          <p:spPr>
            <a:xfrm>
              <a:off x="2461552" y="1869728"/>
              <a:ext cx="2028278" cy="628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" idx="3"/>
              <a:endCxn id="6" idx="0"/>
            </p:cNvCxnSpPr>
            <p:nvPr/>
          </p:nvCxnSpPr>
          <p:spPr>
            <a:xfrm flipH="1">
              <a:off x="1729944" y="1932190"/>
              <a:ext cx="580629" cy="6248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65" idx="1"/>
              <a:endCxn id="9" idx="3"/>
            </p:cNvCxnSpPr>
            <p:nvPr/>
          </p:nvCxnSpPr>
          <p:spPr>
            <a:xfrm flipV="1">
              <a:off x="703700" y="1932190"/>
              <a:ext cx="1606873" cy="8434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65" idx="4"/>
              <a:endCxn id="7" idx="2"/>
            </p:cNvCxnSpPr>
            <p:nvPr/>
          </p:nvCxnSpPr>
          <p:spPr>
            <a:xfrm>
              <a:off x="766238" y="2926458"/>
              <a:ext cx="1465477" cy="47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64" idx="2"/>
            </p:cNvCxnSpPr>
            <p:nvPr/>
          </p:nvCxnSpPr>
          <p:spPr>
            <a:xfrm flipV="1">
              <a:off x="2407024" y="2815505"/>
              <a:ext cx="446905" cy="1294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endCxn id="66" idx="2"/>
            </p:cNvCxnSpPr>
            <p:nvPr/>
          </p:nvCxnSpPr>
          <p:spPr>
            <a:xfrm flipV="1">
              <a:off x="3025588" y="2560740"/>
              <a:ext cx="1438338" cy="263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Oval 57"/>
            <p:cNvSpPr>
              <a:spLocks noChangeArrowheads="1"/>
            </p:cNvSpPr>
            <p:nvPr/>
          </p:nvSpPr>
          <p:spPr bwMode="auto">
            <a:xfrm>
              <a:off x="677796" y="274978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omic Sans MS" pitchFamily="66" charset="0"/>
              </a:endParaRPr>
            </a:p>
          </p:txBody>
        </p:sp>
      </p:grpSp>
      <p:cxnSp>
        <p:nvCxnSpPr>
          <p:cNvPr id="151" name="Straight Connector 150"/>
          <p:cNvCxnSpPr>
            <a:stCxn id="140" idx="6"/>
            <a:endCxn id="141" idx="1"/>
          </p:cNvCxnSpPr>
          <p:nvPr/>
        </p:nvCxnSpPr>
        <p:spPr>
          <a:xfrm rot="411087">
            <a:off x="2525586" y="2185790"/>
            <a:ext cx="840456" cy="529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40" idx="6"/>
            <a:endCxn id="144" idx="1"/>
          </p:cNvCxnSpPr>
          <p:nvPr/>
        </p:nvCxnSpPr>
        <p:spPr>
          <a:xfrm rot="411087">
            <a:off x="2515463" y="2256289"/>
            <a:ext cx="2028278" cy="628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40" idx="3"/>
            <a:endCxn id="138" idx="0"/>
          </p:cNvCxnSpPr>
          <p:nvPr/>
        </p:nvCxnSpPr>
        <p:spPr>
          <a:xfrm rot="411087" flipH="1">
            <a:off x="1787017" y="2144691"/>
            <a:ext cx="580629" cy="6248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43" idx="1"/>
            <a:endCxn id="140" idx="3"/>
          </p:cNvCxnSpPr>
          <p:nvPr/>
        </p:nvCxnSpPr>
        <p:spPr>
          <a:xfrm rot="411087" flipV="1">
            <a:off x="751397" y="2082697"/>
            <a:ext cx="1606873" cy="8434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43" idx="4"/>
            <a:endCxn id="139" idx="2"/>
          </p:cNvCxnSpPr>
          <p:nvPr/>
        </p:nvCxnSpPr>
        <p:spPr>
          <a:xfrm rot="411087">
            <a:off x="742867" y="3071734"/>
            <a:ext cx="1465477" cy="47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endCxn id="142" idx="2"/>
          </p:cNvCxnSpPr>
          <p:nvPr/>
        </p:nvCxnSpPr>
        <p:spPr>
          <a:xfrm rot="411087" flipV="1">
            <a:off x="2383916" y="3096264"/>
            <a:ext cx="446905" cy="1294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endCxn id="144" idx="2"/>
          </p:cNvCxnSpPr>
          <p:nvPr/>
        </p:nvCxnSpPr>
        <p:spPr>
          <a:xfrm rot="411087" flipV="1">
            <a:off x="3016938" y="2975769"/>
            <a:ext cx="1438338" cy="263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322140" y="1929289"/>
            <a:ext cx="5083873" cy="141681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39" name="Oval 57"/>
          <p:cNvSpPr>
            <a:spLocks noChangeArrowheads="1"/>
          </p:cNvSpPr>
          <p:nvPr/>
        </p:nvSpPr>
        <p:spPr bwMode="auto">
          <a:xfrm rot="411087">
            <a:off x="2199653" y="3128580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0" name="Oval 57"/>
          <p:cNvSpPr>
            <a:spLocks noChangeArrowheads="1"/>
          </p:cNvSpPr>
          <p:nvPr/>
        </p:nvSpPr>
        <p:spPr bwMode="auto">
          <a:xfrm rot="411087">
            <a:off x="2383945" y="203866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1" name="Oval 57"/>
          <p:cNvSpPr>
            <a:spLocks noChangeArrowheads="1"/>
          </p:cNvSpPr>
          <p:nvPr/>
        </p:nvSpPr>
        <p:spPr bwMode="auto">
          <a:xfrm rot="411087">
            <a:off x="3297629" y="2745109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4" name="Oval 57"/>
          <p:cNvSpPr>
            <a:spLocks noChangeArrowheads="1"/>
          </p:cNvSpPr>
          <p:nvPr/>
        </p:nvSpPr>
        <p:spPr bwMode="auto">
          <a:xfrm rot="411087">
            <a:off x="4465205" y="298471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150" name="Straight Connector 149"/>
          <p:cNvCxnSpPr>
            <a:stCxn id="141" idx="6"/>
            <a:endCxn id="144" idx="2"/>
          </p:cNvCxnSpPr>
          <p:nvPr/>
        </p:nvCxnSpPr>
        <p:spPr>
          <a:xfrm rot="411087">
            <a:off x="3464389" y="2903943"/>
            <a:ext cx="1010939" cy="9861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3" name="Oval 57"/>
          <p:cNvSpPr>
            <a:spLocks noChangeArrowheads="1"/>
          </p:cNvSpPr>
          <p:nvPr/>
        </p:nvSpPr>
        <p:spPr bwMode="auto">
          <a:xfrm rot="411087">
            <a:off x="673022" y="2808452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omic Sans MS" pitchFamily="66" charset="0"/>
            </a:endParaRPr>
          </a:p>
        </p:txBody>
      </p:sp>
      <p:cxnSp>
        <p:nvCxnSpPr>
          <p:cNvPr id="145" name="Straight Connector 144"/>
          <p:cNvCxnSpPr>
            <a:stCxn id="143" idx="6"/>
            <a:endCxn id="138" idx="2"/>
          </p:cNvCxnSpPr>
          <p:nvPr/>
        </p:nvCxnSpPr>
        <p:spPr>
          <a:xfrm flipV="1">
            <a:off x="849273" y="2809837"/>
            <a:ext cx="804198" cy="9750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8" name="Oval 57"/>
          <p:cNvSpPr>
            <a:spLocks noChangeArrowheads="1"/>
          </p:cNvSpPr>
          <p:nvPr/>
        </p:nvSpPr>
        <p:spPr bwMode="auto">
          <a:xfrm rot="411087">
            <a:off x="1652839" y="2732053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omic Sans MS" pitchFamily="66" charset="0"/>
            </a:endParaRPr>
          </a:p>
        </p:txBody>
      </p:sp>
      <p:cxnSp>
        <p:nvCxnSpPr>
          <p:cNvPr id="146" name="Straight Connector 145"/>
          <p:cNvCxnSpPr>
            <a:stCxn id="138" idx="6"/>
            <a:endCxn id="139" idx="1"/>
          </p:cNvCxnSpPr>
          <p:nvPr/>
        </p:nvCxnSpPr>
        <p:spPr>
          <a:xfrm rot="411087">
            <a:off x="1811656" y="2856188"/>
            <a:ext cx="439234" cy="266001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39" idx="0"/>
          </p:cNvCxnSpPr>
          <p:nvPr/>
        </p:nvCxnSpPr>
        <p:spPr>
          <a:xfrm rot="411087" flipV="1">
            <a:off x="2353476" y="2213040"/>
            <a:ext cx="46525" cy="92223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40" idx="5"/>
            <a:endCxn id="142" idx="1"/>
          </p:cNvCxnSpPr>
          <p:nvPr/>
        </p:nvCxnSpPr>
        <p:spPr>
          <a:xfrm rot="411087">
            <a:off x="2476478" y="2220040"/>
            <a:ext cx="444185" cy="82085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42" idx="7"/>
            <a:endCxn id="141" idx="3"/>
          </p:cNvCxnSpPr>
          <p:nvPr/>
        </p:nvCxnSpPr>
        <p:spPr>
          <a:xfrm rot="411087" flipV="1">
            <a:off x="3006862" y="2869463"/>
            <a:ext cx="297100" cy="22845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5032558" y="2500056"/>
            <a:ext cx="3809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Traversed Edges</a:t>
            </a:r>
            <a:endParaRPr lang="en-US" sz="1600" dirty="0">
              <a:latin typeface="Comic Sans MS" pitchFamily="66" charset="0"/>
            </a:endParaRPr>
          </a:p>
        </p:txBody>
      </p:sp>
      <p:grpSp>
        <p:nvGrpSpPr>
          <p:cNvPr id="164" name="Group 163"/>
          <p:cNvGrpSpPr/>
          <p:nvPr/>
        </p:nvGrpSpPr>
        <p:grpSpPr>
          <a:xfrm rot="411087">
            <a:off x="732667" y="3460856"/>
            <a:ext cx="3963013" cy="1280787"/>
            <a:chOff x="677796" y="1781393"/>
            <a:chExt cx="3963013" cy="1280787"/>
          </a:xfrm>
        </p:grpSpPr>
        <p:sp>
          <p:nvSpPr>
            <p:cNvPr id="165" name="Oval 57"/>
            <p:cNvSpPr>
              <a:spLocks noChangeArrowheads="1"/>
            </p:cNvSpPr>
            <p:nvPr/>
          </p:nvSpPr>
          <p:spPr bwMode="auto">
            <a:xfrm>
              <a:off x="1641502" y="255704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166" name="Oval 57"/>
            <p:cNvSpPr>
              <a:spLocks noChangeArrowheads="1"/>
            </p:cNvSpPr>
            <p:nvPr/>
          </p:nvSpPr>
          <p:spPr bwMode="auto">
            <a:xfrm>
              <a:off x="2231715" y="288551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67" name="Oval 57"/>
            <p:cNvSpPr>
              <a:spLocks noChangeArrowheads="1"/>
            </p:cNvSpPr>
            <p:nvPr/>
          </p:nvSpPr>
          <p:spPr bwMode="auto">
            <a:xfrm>
              <a:off x="2284669" y="1781393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68" name="Oval 57"/>
            <p:cNvSpPr>
              <a:spLocks noChangeArrowheads="1"/>
            </p:cNvSpPr>
            <p:nvPr/>
          </p:nvSpPr>
          <p:spPr bwMode="auto">
            <a:xfrm>
              <a:off x="3276104" y="237379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69" name="Oval 57"/>
            <p:cNvSpPr>
              <a:spLocks noChangeArrowheads="1"/>
            </p:cNvSpPr>
            <p:nvPr/>
          </p:nvSpPr>
          <p:spPr bwMode="auto">
            <a:xfrm>
              <a:off x="2853929" y="272717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70" name="Oval 57"/>
            <p:cNvSpPr>
              <a:spLocks noChangeArrowheads="1"/>
            </p:cNvSpPr>
            <p:nvPr/>
          </p:nvSpPr>
          <p:spPr bwMode="auto">
            <a:xfrm>
              <a:off x="4463926" y="2472405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cxnSp>
          <p:nvCxnSpPr>
            <p:cNvPr id="171" name="Straight Connector 170"/>
            <p:cNvCxnSpPr>
              <a:stCxn id="184" idx="6"/>
              <a:endCxn id="165" idx="2"/>
            </p:cNvCxnSpPr>
            <p:nvPr/>
          </p:nvCxnSpPr>
          <p:spPr>
            <a:xfrm rot="21188913" flipV="1">
              <a:off x="845992" y="2693002"/>
              <a:ext cx="804198" cy="975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5" idx="6"/>
              <a:endCxn id="166" idx="1"/>
            </p:cNvCxnSpPr>
            <p:nvPr/>
          </p:nvCxnSpPr>
          <p:spPr>
            <a:xfrm>
              <a:off x="1818385" y="2645382"/>
              <a:ext cx="439234" cy="26600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66" idx="0"/>
            </p:cNvCxnSpPr>
            <p:nvPr/>
          </p:nvCxnSpPr>
          <p:spPr>
            <a:xfrm flipV="1">
              <a:off x="2320157" y="1963271"/>
              <a:ext cx="46525" cy="92223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67" idx="5"/>
              <a:endCxn id="169" idx="1"/>
            </p:cNvCxnSpPr>
            <p:nvPr/>
          </p:nvCxnSpPr>
          <p:spPr>
            <a:xfrm>
              <a:off x="2435648" y="1932190"/>
              <a:ext cx="444185" cy="820853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69" idx="7"/>
              <a:endCxn id="168" idx="3"/>
            </p:cNvCxnSpPr>
            <p:nvPr/>
          </p:nvCxnSpPr>
          <p:spPr>
            <a:xfrm flipV="1">
              <a:off x="3004908" y="2524591"/>
              <a:ext cx="297100" cy="228452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68" idx="6"/>
              <a:endCxn id="170" idx="2"/>
            </p:cNvCxnSpPr>
            <p:nvPr/>
          </p:nvCxnSpPr>
          <p:spPr>
            <a:xfrm>
              <a:off x="3452987" y="2462129"/>
              <a:ext cx="1010939" cy="9861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67" idx="6"/>
              <a:endCxn id="168" idx="1"/>
            </p:cNvCxnSpPr>
            <p:nvPr/>
          </p:nvCxnSpPr>
          <p:spPr>
            <a:xfrm>
              <a:off x="2461552" y="1869728"/>
              <a:ext cx="840456" cy="5299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67" idx="6"/>
              <a:endCxn id="170" idx="1"/>
            </p:cNvCxnSpPr>
            <p:nvPr/>
          </p:nvCxnSpPr>
          <p:spPr>
            <a:xfrm>
              <a:off x="2461552" y="1869728"/>
              <a:ext cx="2028278" cy="628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67" idx="3"/>
              <a:endCxn id="165" idx="0"/>
            </p:cNvCxnSpPr>
            <p:nvPr/>
          </p:nvCxnSpPr>
          <p:spPr>
            <a:xfrm flipH="1">
              <a:off x="1729944" y="1932190"/>
              <a:ext cx="580629" cy="6248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84" idx="1"/>
              <a:endCxn id="167" idx="3"/>
            </p:cNvCxnSpPr>
            <p:nvPr/>
          </p:nvCxnSpPr>
          <p:spPr>
            <a:xfrm flipV="1">
              <a:off x="703700" y="1932190"/>
              <a:ext cx="1606873" cy="8434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84" idx="4"/>
              <a:endCxn id="166" idx="2"/>
            </p:cNvCxnSpPr>
            <p:nvPr/>
          </p:nvCxnSpPr>
          <p:spPr>
            <a:xfrm>
              <a:off x="766238" y="2926458"/>
              <a:ext cx="1465477" cy="47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endCxn id="169" idx="2"/>
            </p:cNvCxnSpPr>
            <p:nvPr/>
          </p:nvCxnSpPr>
          <p:spPr>
            <a:xfrm flipV="1">
              <a:off x="2407024" y="2815505"/>
              <a:ext cx="446905" cy="12940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endCxn id="170" idx="2"/>
            </p:cNvCxnSpPr>
            <p:nvPr/>
          </p:nvCxnSpPr>
          <p:spPr>
            <a:xfrm flipV="1">
              <a:off x="3025588" y="2560740"/>
              <a:ext cx="1438338" cy="263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Oval 57"/>
            <p:cNvSpPr>
              <a:spLocks noChangeArrowheads="1"/>
            </p:cNvSpPr>
            <p:nvPr/>
          </p:nvSpPr>
          <p:spPr bwMode="auto">
            <a:xfrm>
              <a:off x="677796" y="274978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omic Sans MS" pitchFamily="66" charset="0"/>
              </a:endParaRPr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5014140" y="3687394"/>
            <a:ext cx="4772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Induced Edges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42" name="Oval 57"/>
          <p:cNvSpPr>
            <a:spLocks noChangeArrowheads="1"/>
          </p:cNvSpPr>
          <p:nvPr/>
        </p:nvSpPr>
        <p:spPr bwMode="auto">
          <a:xfrm rot="411087">
            <a:off x="2836313" y="304559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014141" y="5075741"/>
            <a:ext cx="4863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Induced Edges with safety margin  M=1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88" name="Oval 57"/>
          <p:cNvSpPr>
            <a:spLocks noChangeArrowheads="1"/>
          </p:cNvSpPr>
          <p:nvPr/>
        </p:nvSpPr>
        <p:spPr bwMode="auto">
          <a:xfrm rot="411087">
            <a:off x="2343727" y="5918967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89" name="Oval 57"/>
          <p:cNvSpPr>
            <a:spLocks noChangeArrowheads="1"/>
          </p:cNvSpPr>
          <p:nvPr/>
        </p:nvSpPr>
        <p:spPr bwMode="auto">
          <a:xfrm rot="411087">
            <a:off x="2528019" y="4829052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0" name="Oval 57"/>
          <p:cNvSpPr>
            <a:spLocks noChangeArrowheads="1"/>
          </p:cNvSpPr>
          <p:nvPr/>
        </p:nvSpPr>
        <p:spPr bwMode="auto">
          <a:xfrm rot="411087">
            <a:off x="3441703" y="5535496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1" name="Oval 57"/>
          <p:cNvSpPr>
            <a:spLocks noChangeArrowheads="1"/>
          </p:cNvSpPr>
          <p:nvPr/>
        </p:nvSpPr>
        <p:spPr bwMode="auto">
          <a:xfrm rot="411087">
            <a:off x="2980387" y="583598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92" name="Oval 57"/>
          <p:cNvSpPr>
            <a:spLocks noChangeArrowheads="1"/>
          </p:cNvSpPr>
          <p:nvPr/>
        </p:nvSpPr>
        <p:spPr bwMode="auto">
          <a:xfrm rot="411087">
            <a:off x="4609279" y="577510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06" name="Oval 57"/>
          <p:cNvSpPr>
            <a:spLocks noChangeArrowheads="1"/>
          </p:cNvSpPr>
          <p:nvPr/>
        </p:nvSpPr>
        <p:spPr bwMode="auto">
          <a:xfrm rot="411087">
            <a:off x="817096" y="5598839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187" name="Oval 57"/>
          <p:cNvSpPr>
            <a:spLocks noChangeArrowheads="1"/>
          </p:cNvSpPr>
          <p:nvPr/>
        </p:nvSpPr>
        <p:spPr bwMode="auto">
          <a:xfrm rot="411087">
            <a:off x="1796913" y="5522440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omic Sans MS" pitchFamily="66" charset="0"/>
            </a:endParaRPr>
          </a:p>
        </p:txBody>
      </p:sp>
      <p:cxnSp>
        <p:nvCxnSpPr>
          <p:cNvPr id="199" name="Straight Connector 198"/>
          <p:cNvCxnSpPr>
            <a:stCxn id="189" idx="6"/>
            <a:endCxn id="190" idx="1"/>
          </p:cNvCxnSpPr>
          <p:nvPr/>
        </p:nvCxnSpPr>
        <p:spPr>
          <a:xfrm rot="411087">
            <a:off x="2669660" y="4976177"/>
            <a:ext cx="840456" cy="529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89" idx="6"/>
            <a:endCxn id="192" idx="1"/>
          </p:cNvCxnSpPr>
          <p:nvPr/>
        </p:nvCxnSpPr>
        <p:spPr>
          <a:xfrm rot="411087">
            <a:off x="2659537" y="5046676"/>
            <a:ext cx="2028278" cy="628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189" idx="3"/>
            <a:endCxn id="187" idx="0"/>
          </p:cNvCxnSpPr>
          <p:nvPr/>
        </p:nvCxnSpPr>
        <p:spPr>
          <a:xfrm rot="411087" flipH="1">
            <a:off x="1931091" y="4935078"/>
            <a:ext cx="580629" cy="6248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411087" flipV="1">
            <a:off x="2527990" y="5886651"/>
            <a:ext cx="446905" cy="1294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411087" flipV="1">
            <a:off x="3161012" y="5766156"/>
            <a:ext cx="1438338" cy="263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206" idx="1"/>
            <a:endCxn id="189" idx="3"/>
          </p:cNvCxnSpPr>
          <p:nvPr/>
        </p:nvCxnSpPr>
        <p:spPr>
          <a:xfrm rot="411087" flipV="1">
            <a:off x="895471" y="4873084"/>
            <a:ext cx="1606873" cy="8434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206" idx="4"/>
            <a:endCxn id="188" idx="2"/>
          </p:cNvCxnSpPr>
          <p:nvPr/>
        </p:nvCxnSpPr>
        <p:spPr>
          <a:xfrm rot="411087">
            <a:off x="886941" y="5862121"/>
            <a:ext cx="1465477" cy="47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201558" y="6290261"/>
            <a:ext cx="890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Hybrid estimator combines Traversed Edges + Induced Edges with margin M</a:t>
            </a:r>
            <a:endParaRPr lang="en-US" sz="1800" dirty="0">
              <a:latin typeface="Comic Sans MS" pitchFamily="66" charset="0"/>
            </a:endParaRPr>
          </a:p>
        </p:txBody>
      </p:sp>
      <p:cxnSp>
        <p:nvCxnSpPr>
          <p:cNvPr id="92" name="Straight Connector 91"/>
          <p:cNvCxnSpPr>
            <a:endCxn id="65" idx="2"/>
          </p:cNvCxnSpPr>
          <p:nvPr/>
        </p:nvCxnSpPr>
        <p:spPr>
          <a:xfrm flipV="1">
            <a:off x="28575" y="1422822"/>
            <a:ext cx="506127" cy="114238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493628" y="1630640"/>
            <a:ext cx="867109" cy="8328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486525" y="3696919"/>
            <a:ext cx="3357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with safety margin  M=0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033803" y="4116019"/>
            <a:ext cx="1071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= WIS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39" grpId="0" animBg="1"/>
      <p:bldP spid="140" grpId="0" animBg="1"/>
      <p:bldP spid="141" grpId="0" animBg="1"/>
      <p:bldP spid="144" grpId="0" animBg="1"/>
      <p:bldP spid="143" grpId="0" animBg="1"/>
      <p:bldP spid="138" grpId="0" animBg="1"/>
      <p:bldP spid="163" grpId="0"/>
      <p:bldP spid="185" grpId="0"/>
      <p:bldP spid="142" grpId="0" animBg="1"/>
      <p:bldP spid="207" grpId="0"/>
      <p:bldP spid="188" grpId="0" animBg="1"/>
      <p:bldP spid="189" grpId="0" animBg="1"/>
      <p:bldP spid="190" grpId="0" animBg="1"/>
      <p:bldP spid="191" grpId="0" animBg="1"/>
      <p:bldP spid="192" grpId="0" animBg="1"/>
      <p:bldP spid="206" grpId="0" animBg="1"/>
      <p:bldP spid="187" grpId="0" animBg="1"/>
      <p:bldP spid="231" grpId="0"/>
      <p:bldP spid="95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12</a:t>
            </a:fld>
            <a:endParaRPr lang="tr-TR"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99875" y="1330035"/>
            <a:ext cx="2600697" cy="136566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Node Samples</a:t>
            </a:r>
          </a:p>
        </p:txBody>
      </p:sp>
      <p:sp>
        <p:nvSpPr>
          <p:cNvPr id="9" name="Cloud 8"/>
          <p:cNvSpPr/>
          <p:nvPr/>
        </p:nvSpPr>
        <p:spPr>
          <a:xfrm>
            <a:off x="111125" y="1278576"/>
            <a:ext cx="2935184" cy="1508166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Real Graph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(unknown)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>
            <a:stCxn id="9" idx="0"/>
            <a:endCxn id="7" idx="1"/>
          </p:cNvCxnSpPr>
          <p:nvPr/>
        </p:nvCxnSpPr>
        <p:spPr>
          <a:xfrm flipV="1">
            <a:off x="3043863" y="2012866"/>
            <a:ext cx="3356012" cy="1979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50723" y="1401288"/>
            <a:ext cx="252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Crawl using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8111" y="2147454"/>
            <a:ext cx="270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UIS, WIS, RW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10400" y="4986449"/>
            <a:ext cx="2011943" cy="904504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Estimated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c(k) &amp; JDD</a:t>
            </a:r>
          </a:p>
        </p:txBody>
      </p:sp>
      <p:cxnSp>
        <p:nvCxnSpPr>
          <p:cNvPr id="24" name="Straight Arrow Connector 23"/>
          <p:cNvCxnSpPr>
            <a:stCxn id="16" idx="1"/>
          </p:cNvCxnSpPr>
          <p:nvPr/>
        </p:nvCxnSpPr>
        <p:spPr>
          <a:xfrm flipH="1">
            <a:off x="2020371" y="5438701"/>
            <a:ext cx="4990029" cy="1853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3969" y="5530684"/>
            <a:ext cx="281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Generate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5432" y="3161499"/>
            <a:ext cx="180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Estimate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514929" y="2714747"/>
            <a:ext cx="27409" cy="227381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25"/>
          <p:cNvSpPr/>
          <p:nvPr/>
        </p:nvSpPr>
        <p:spPr>
          <a:xfrm>
            <a:off x="240229" y="4707601"/>
            <a:ext cx="1763670" cy="1508166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Synthetic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Graph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231881" y="5533324"/>
            <a:ext cx="156631" cy="17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5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>
            <a:stCxn id="16" idx="1"/>
            <a:endCxn id="18" idx="3"/>
          </p:cNvCxnSpPr>
          <p:nvPr/>
        </p:nvCxnSpPr>
        <p:spPr>
          <a:xfrm flipH="1">
            <a:off x="7173656" y="4924914"/>
            <a:ext cx="347244" cy="648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398595" y="1330035"/>
            <a:ext cx="2600697" cy="136566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Node Samples</a:t>
            </a:r>
          </a:p>
        </p:txBody>
      </p:sp>
      <p:sp>
        <p:nvSpPr>
          <p:cNvPr id="8" name="Cloud 7"/>
          <p:cNvSpPr/>
          <p:nvPr/>
        </p:nvSpPr>
        <p:spPr>
          <a:xfrm>
            <a:off x="240229" y="4707601"/>
            <a:ext cx="1763670" cy="1508166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2.5K Graph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11125" y="1278576"/>
            <a:ext cx="2935184" cy="1508166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Real Graph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(unknown)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>
            <a:stCxn id="9" idx="0"/>
            <a:endCxn id="7" idx="1"/>
          </p:cNvCxnSpPr>
          <p:nvPr/>
        </p:nvCxnSpPr>
        <p:spPr>
          <a:xfrm flipV="1">
            <a:off x="3043863" y="2012866"/>
            <a:ext cx="3354732" cy="1979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50723" y="1401288"/>
            <a:ext cx="252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Crawl using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8111" y="2147454"/>
            <a:ext cx="270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UIS, WIS, RW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336683" y="2690977"/>
            <a:ext cx="21771" cy="180307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27594" y="3169498"/>
            <a:ext cx="180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Estimate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723766" y="2685564"/>
            <a:ext cx="50583" cy="295647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932096" y="5655821"/>
            <a:ext cx="1009650" cy="859848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Target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c(k)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20900" y="4494990"/>
            <a:ext cx="1066800" cy="859848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Target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JDD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850105" y="4447971"/>
            <a:ext cx="1443790" cy="1301076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</a:rPr>
              <a:t>simple graph 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</a:rPr>
              <a:t> exact JDD 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</a:rPr>
              <a:t>many triangles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482502" y="6038445"/>
            <a:ext cx="4449596" cy="4134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0" idx="1"/>
          </p:cNvCxnSpPr>
          <p:nvPr/>
        </p:nvCxnSpPr>
        <p:spPr>
          <a:xfrm flipH="1">
            <a:off x="2026357" y="5444651"/>
            <a:ext cx="421788" cy="13527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697794" y="4501473"/>
            <a:ext cx="1475862" cy="85984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2K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Construction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289185" y="4931397"/>
            <a:ext cx="415849" cy="159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448145" y="4614962"/>
            <a:ext cx="998061" cy="165937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Smart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Double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Edge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Swaps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433229" y="5075251"/>
            <a:ext cx="414155" cy="951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346960" y="3982720"/>
            <a:ext cx="4897120" cy="258064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Comic Sans MS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26960" y="3982720"/>
            <a:ext cx="1595120" cy="258064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Comic Sans MS" pitchFamily="66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8175157" y="6168591"/>
            <a:ext cx="156631" cy="17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52823" y="3592811"/>
            <a:ext cx="281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Generate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2K Construction (1)</a:t>
            </a:r>
            <a:br>
              <a:rPr lang="en-US" dirty="0" smtClean="0"/>
            </a:br>
            <a:r>
              <a:rPr lang="en-US" sz="2000" dirty="0" smtClean="0">
                <a:solidFill>
                  <a:srgbClr val="990099"/>
                </a:solidFill>
              </a:rPr>
              <a:t>Step 1 </a:t>
            </a: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14</a:t>
            </a:fld>
            <a:endParaRPr lang="tr-TR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14387" y="1531344"/>
            <a:ext cx="117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5" name="AutoShape 4"/>
          <p:cNvSpPr>
            <a:spLocks noChangeAspect="1" noChangeArrowheads="1" noTextEdit="1"/>
          </p:cNvSpPr>
          <p:nvPr/>
        </p:nvSpPr>
        <p:spPr bwMode="auto">
          <a:xfrm>
            <a:off x="199620" y="2198688"/>
            <a:ext cx="45148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312333" y="2306638"/>
            <a:ext cx="857250" cy="6762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FFFFFF"/>
                </a:solidFill>
                <a:latin typeface="Comic Sans MS" pitchFamily="66" charset="0"/>
              </a:rPr>
              <a:t>k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1169583" y="2306638"/>
            <a:ext cx="857250" cy="6762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2026833" y="2306638"/>
            <a:ext cx="866775" cy="6762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auto">
          <a:xfrm>
            <a:off x="2893608" y="2306638"/>
            <a:ext cx="857250" cy="6762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3750858" y="2306638"/>
            <a:ext cx="857250" cy="6762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312333" y="2982913"/>
            <a:ext cx="85725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1169583" y="2982913"/>
            <a:ext cx="85725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500" dirty="0" smtClean="0">
              <a:latin typeface="Comic Sans MS" pitchFamily="66" charset="0"/>
            </a:endParaRPr>
          </a:p>
        </p:txBody>
      </p:sp>
      <p:sp>
        <p:nvSpPr>
          <p:cNvPr id="63" name="Rectangle 13"/>
          <p:cNvSpPr>
            <a:spLocks noChangeArrowheads="1"/>
          </p:cNvSpPr>
          <p:nvPr/>
        </p:nvSpPr>
        <p:spPr bwMode="auto">
          <a:xfrm>
            <a:off x="2026833" y="2982913"/>
            <a:ext cx="86677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500" dirty="0" smtClean="0">
              <a:latin typeface="Comic Sans MS" pitchFamily="66" charset="0"/>
            </a:endParaRPr>
          </a:p>
        </p:txBody>
      </p:sp>
      <p:sp>
        <p:nvSpPr>
          <p:cNvPr id="64" name="Rectangle 14"/>
          <p:cNvSpPr>
            <a:spLocks noChangeArrowheads="1"/>
          </p:cNvSpPr>
          <p:nvPr/>
        </p:nvSpPr>
        <p:spPr bwMode="auto">
          <a:xfrm>
            <a:off x="2893608" y="2982913"/>
            <a:ext cx="85725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1</a:t>
            </a:r>
            <a:endParaRPr lang="en-US" sz="2500" dirty="0">
              <a:latin typeface="Comic Sans MS" pitchFamily="66" charset="0"/>
            </a:endParaRPr>
          </a:p>
        </p:txBody>
      </p:sp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3750858" y="2982913"/>
            <a:ext cx="85725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6" name="Rectangle 16"/>
          <p:cNvSpPr>
            <a:spLocks noChangeArrowheads="1"/>
          </p:cNvSpPr>
          <p:nvPr/>
        </p:nvSpPr>
        <p:spPr bwMode="auto">
          <a:xfrm>
            <a:off x="312333" y="3668713"/>
            <a:ext cx="857250" cy="6762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7" name="Rectangle 17"/>
          <p:cNvSpPr>
            <a:spLocks noChangeArrowheads="1"/>
          </p:cNvSpPr>
          <p:nvPr/>
        </p:nvSpPr>
        <p:spPr bwMode="auto">
          <a:xfrm>
            <a:off x="1169583" y="3668713"/>
            <a:ext cx="857250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500" dirty="0" smtClean="0">
              <a:latin typeface="Comic Sans MS" pitchFamily="66" charset="0"/>
            </a:endParaRPr>
          </a:p>
        </p:txBody>
      </p:sp>
      <p:sp>
        <p:nvSpPr>
          <p:cNvPr id="68" name="Rectangle 18"/>
          <p:cNvSpPr>
            <a:spLocks noChangeArrowheads="1"/>
          </p:cNvSpPr>
          <p:nvPr/>
        </p:nvSpPr>
        <p:spPr bwMode="auto">
          <a:xfrm>
            <a:off x="2026833" y="3668713"/>
            <a:ext cx="866775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500" dirty="0" smtClean="0">
              <a:latin typeface="Comic Sans MS" pitchFamily="66" charset="0"/>
            </a:endParaRPr>
          </a:p>
        </p:txBody>
      </p:sp>
      <p:sp>
        <p:nvSpPr>
          <p:cNvPr id="69" name="Rectangle 19"/>
          <p:cNvSpPr>
            <a:spLocks noChangeArrowheads="1"/>
          </p:cNvSpPr>
          <p:nvPr/>
        </p:nvSpPr>
        <p:spPr bwMode="auto">
          <a:xfrm>
            <a:off x="2893608" y="3668713"/>
            <a:ext cx="857250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70" name="Rectangle 20"/>
          <p:cNvSpPr>
            <a:spLocks noChangeArrowheads="1"/>
          </p:cNvSpPr>
          <p:nvPr/>
        </p:nvSpPr>
        <p:spPr bwMode="auto">
          <a:xfrm>
            <a:off x="3750858" y="3668713"/>
            <a:ext cx="857250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71" name="Rectangle 21"/>
          <p:cNvSpPr>
            <a:spLocks noChangeArrowheads="1"/>
          </p:cNvSpPr>
          <p:nvPr/>
        </p:nvSpPr>
        <p:spPr bwMode="auto">
          <a:xfrm>
            <a:off x="312333" y="4344988"/>
            <a:ext cx="857250" cy="6762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2" name="Rectangle 22"/>
          <p:cNvSpPr>
            <a:spLocks noChangeArrowheads="1"/>
          </p:cNvSpPr>
          <p:nvPr/>
        </p:nvSpPr>
        <p:spPr bwMode="auto">
          <a:xfrm>
            <a:off x="1169583" y="4344988"/>
            <a:ext cx="857250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73" name="Rectangle 23"/>
          <p:cNvSpPr>
            <a:spLocks noChangeArrowheads="1"/>
          </p:cNvSpPr>
          <p:nvPr/>
        </p:nvSpPr>
        <p:spPr bwMode="auto">
          <a:xfrm>
            <a:off x="2026833" y="4344988"/>
            <a:ext cx="866775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74" name="Rectangle 24"/>
          <p:cNvSpPr>
            <a:spLocks noChangeArrowheads="1"/>
          </p:cNvSpPr>
          <p:nvPr/>
        </p:nvSpPr>
        <p:spPr bwMode="auto">
          <a:xfrm>
            <a:off x="2893608" y="4344988"/>
            <a:ext cx="857250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500" dirty="0" smtClean="0">
              <a:latin typeface="Comic Sans MS" pitchFamily="66" charset="0"/>
            </a:endParaRPr>
          </a:p>
        </p:txBody>
      </p:sp>
      <p:sp>
        <p:nvSpPr>
          <p:cNvPr id="75" name="Rectangle 25"/>
          <p:cNvSpPr>
            <a:spLocks noChangeArrowheads="1"/>
          </p:cNvSpPr>
          <p:nvPr/>
        </p:nvSpPr>
        <p:spPr bwMode="auto">
          <a:xfrm>
            <a:off x="3750858" y="4344988"/>
            <a:ext cx="857250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312333" y="5021263"/>
            <a:ext cx="85725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1169583" y="5021263"/>
            <a:ext cx="85725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78" name="Rectangle 28"/>
          <p:cNvSpPr>
            <a:spLocks noChangeArrowheads="1"/>
          </p:cNvSpPr>
          <p:nvPr/>
        </p:nvSpPr>
        <p:spPr bwMode="auto">
          <a:xfrm>
            <a:off x="2026833" y="5021263"/>
            <a:ext cx="86677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79" name="Rectangle 29"/>
          <p:cNvSpPr>
            <a:spLocks noChangeArrowheads="1"/>
          </p:cNvSpPr>
          <p:nvPr/>
        </p:nvSpPr>
        <p:spPr bwMode="auto">
          <a:xfrm>
            <a:off x="2893608" y="5021263"/>
            <a:ext cx="85725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80" name="Rectangle 30"/>
          <p:cNvSpPr>
            <a:spLocks noChangeArrowheads="1"/>
          </p:cNvSpPr>
          <p:nvPr/>
        </p:nvSpPr>
        <p:spPr bwMode="auto">
          <a:xfrm>
            <a:off x="3750858" y="5021263"/>
            <a:ext cx="85725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81" name="Rectangle 31"/>
          <p:cNvSpPr>
            <a:spLocks noChangeArrowheads="1"/>
          </p:cNvSpPr>
          <p:nvPr/>
        </p:nvSpPr>
        <p:spPr bwMode="auto">
          <a:xfrm>
            <a:off x="1169583" y="2301876"/>
            <a:ext cx="9525" cy="3409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dk1"/>
              </a:solidFill>
              <a:latin typeface="Comic Sans MS" pitchFamily="66" charset="0"/>
            </a:endParaRPr>
          </a:p>
        </p:txBody>
      </p:sp>
      <p:sp>
        <p:nvSpPr>
          <p:cNvPr id="82" name="Rectangle 32"/>
          <p:cNvSpPr>
            <a:spLocks noChangeArrowheads="1"/>
          </p:cNvSpPr>
          <p:nvPr/>
        </p:nvSpPr>
        <p:spPr bwMode="auto">
          <a:xfrm>
            <a:off x="2026833" y="2301876"/>
            <a:ext cx="9525" cy="3409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3" name="Rectangle 33"/>
          <p:cNvSpPr>
            <a:spLocks noChangeArrowheads="1"/>
          </p:cNvSpPr>
          <p:nvPr/>
        </p:nvSpPr>
        <p:spPr bwMode="auto">
          <a:xfrm>
            <a:off x="2893608" y="2301876"/>
            <a:ext cx="9525" cy="3409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4" name="Rectangle 34"/>
          <p:cNvSpPr>
            <a:spLocks noChangeArrowheads="1"/>
          </p:cNvSpPr>
          <p:nvPr/>
        </p:nvSpPr>
        <p:spPr bwMode="auto">
          <a:xfrm>
            <a:off x="3750858" y="2301876"/>
            <a:ext cx="9525" cy="34099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307570" y="3668713"/>
            <a:ext cx="4314825" cy="9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307570" y="4344988"/>
            <a:ext cx="4314825" cy="9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07570" y="5021263"/>
            <a:ext cx="4314825" cy="9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9" name="Rectangle 39"/>
          <p:cNvSpPr>
            <a:spLocks noChangeArrowheads="1"/>
          </p:cNvSpPr>
          <p:nvPr/>
        </p:nvSpPr>
        <p:spPr bwMode="auto">
          <a:xfrm>
            <a:off x="312333" y="2301876"/>
            <a:ext cx="9525" cy="34099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4608108" y="2301876"/>
            <a:ext cx="9525" cy="34099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307570" y="2306638"/>
            <a:ext cx="431482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307570" y="5707063"/>
            <a:ext cx="4314825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1499363" y="2471738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2402266" y="2471738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3217037" y="2471738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6" name="Rectangle 46"/>
          <p:cNvSpPr>
            <a:spLocks noChangeArrowheads="1"/>
          </p:cNvSpPr>
          <p:nvPr/>
        </p:nvSpPr>
        <p:spPr bwMode="auto">
          <a:xfrm>
            <a:off x="4066446" y="2471738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7" name="Rectangle 47"/>
          <p:cNvSpPr>
            <a:spLocks noChangeArrowheads="1"/>
          </p:cNvSpPr>
          <p:nvPr/>
        </p:nvSpPr>
        <p:spPr bwMode="auto">
          <a:xfrm>
            <a:off x="682220" y="3191029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8" name="Rectangle 48"/>
          <p:cNvSpPr>
            <a:spLocks noChangeArrowheads="1"/>
          </p:cNvSpPr>
          <p:nvPr/>
        </p:nvSpPr>
        <p:spPr bwMode="auto">
          <a:xfrm>
            <a:off x="682220" y="3837429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9" name="Rectangle 49"/>
          <p:cNvSpPr>
            <a:spLocks noChangeArrowheads="1"/>
          </p:cNvSpPr>
          <p:nvPr/>
        </p:nvSpPr>
        <p:spPr bwMode="auto">
          <a:xfrm>
            <a:off x="682220" y="4538912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0" name="Rectangle 50"/>
          <p:cNvSpPr>
            <a:spLocks noChangeArrowheads="1"/>
          </p:cNvSpPr>
          <p:nvPr/>
        </p:nvSpPr>
        <p:spPr bwMode="auto">
          <a:xfrm>
            <a:off x="682220" y="5196328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02" name="Object 101"/>
          <p:cNvGraphicFramePr>
            <a:graphicFrameLocks noChangeAspect="1"/>
          </p:cNvGraphicFramePr>
          <p:nvPr/>
        </p:nvGraphicFramePr>
        <p:xfrm>
          <a:off x="4239425" y="3321050"/>
          <a:ext cx="114300" cy="215900"/>
        </p:xfrm>
        <a:graphic>
          <a:graphicData uri="http://schemas.openxmlformats.org/presentationml/2006/ole">
            <p:oleObj spid="_x0000_s28674" name="Equation" r:id="rId4" imgW="114120" imgH="215640" progId="Equation.3">
              <p:embed/>
            </p:oleObj>
          </a:graphicData>
        </a:graphic>
      </p:graphicFrame>
      <p:sp>
        <p:nvSpPr>
          <p:cNvPr id="1029" name="AutoShape 5"/>
          <p:cNvSpPr>
            <a:spLocks noChangeAspect="1" noChangeArrowheads="1" noTextEdit="1"/>
          </p:cNvSpPr>
          <p:nvPr/>
        </p:nvSpPr>
        <p:spPr bwMode="auto">
          <a:xfrm>
            <a:off x="6651362" y="2193925"/>
            <a:ext cx="19431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64075" y="2300288"/>
            <a:ext cx="857250" cy="6762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621325" y="2300288"/>
            <a:ext cx="857250" cy="6762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764075" y="2976563"/>
            <a:ext cx="85725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 useBgFill="1">
        <p:nvSpPr>
          <p:cNvPr id="1034" name="Rectangle 10"/>
          <p:cNvSpPr>
            <a:spLocks noChangeArrowheads="1"/>
          </p:cNvSpPr>
          <p:nvPr/>
        </p:nvSpPr>
        <p:spPr bwMode="auto">
          <a:xfrm>
            <a:off x="7621325" y="2976563"/>
            <a:ext cx="857250" cy="685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2</a:t>
            </a:r>
            <a:endParaRPr lang="en-US" sz="2500" dirty="0">
              <a:latin typeface="Comic Sans MS" pitchFamily="66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764075" y="3662363"/>
            <a:ext cx="857250" cy="6762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7621325" y="3662363"/>
            <a:ext cx="857250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1</a:t>
            </a:r>
            <a:endParaRPr lang="en-US" sz="2500" dirty="0">
              <a:latin typeface="Comic Sans MS" pitchFamily="66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764075" y="4338638"/>
            <a:ext cx="857250" cy="6762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7621325" y="4338638"/>
            <a:ext cx="857250" cy="67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2</a:t>
            </a:r>
            <a:endParaRPr lang="en-US" sz="2500" dirty="0">
              <a:latin typeface="Comic Sans MS" pitchFamily="66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764075" y="5014913"/>
            <a:ext cx="857250" cy="685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7621325" y="5014913"/>
            <a:ext cx="85725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500" dirty="0" smtClean="0">
                <a:latin typeface="Comic Sans MS" pitchFamily="66" charset="0"/>
              </a:rPr>
              <a:t>2</a:t>
            </a:r>
            <a:endParaRPr lang="en-US" sz="2500" dirty="0">
              <a:latin typeface="Comic Sans MS" pitchFamily="66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754550" y="2957513"/>
            <a:ext cx="1733550" cy="381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759312" y="3662363"/>
            <a:ext cx="1733550" cy="9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dk1"/>
              </a:solidFill>
              <a:latin typeface="Comic Sans MS" pitchFamily="66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759312" y="4338638"/>
            <a:ext cx="1733550" cy="9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dk1"/>
              </a:solidFill>
              <a:latin typeface="Comic Sans MS" pitchFamily="66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6759312" y="5014913"/>
            <a:ext cx="1733550" cy="95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dk1"/>
              </a:solidFill>
              <a:latin typeface="Comic Sans MS" pitchFamily="66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6764075" y="2295525"/>
            <a:ext cx="9525" cy="34099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8478575" y="2295525"/>
            <a:ext cx="9525" cy="34099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6759312" y="2300288"/>
            <a:ext cx="173355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6759312" y="5700713"/>
            <a:ext cx="173355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7137137" y="2498725"/>
            <a:ext cx="1250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7995975" y="2498725"/>
            <a:ext cx="1939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#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7137137" y="3178175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7137137" y="3857625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7137137" y="4537075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7137137" y="5216525"/>
            <a:ext cx="1410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131" name="Object 130"/>
          <p:cNvGraphicFramePr>
            <a:graphicFrameLocks noChangeAspect="1"/>
          </p:cNvGraphicFramePr>
          <p:nvPr/>
        </p:nvGraphicFramePr>
        <p:xfrm>
          <a:off x="4986338" y="2984500"/>
          <a:ext cx="1196975" cy="530225"/>
        </p:xfrm>
        <a:graphic>
          <a:graphicData uri="http://schemas.openxmlformats.org/presentationml/2006/ole">
            <p:oleObj spid="_x0000_s28675" name="Equation" r:id="rId5" imgW="1002960" imgH="444240" progId="Equation.3">
              <p:embed/>
            </p:oleObj>
          </a:graphicData>
        </a:graphic>
      </p:graphicFrame>
      <p:graphicFrame>
        <p:nvGraphicFramePr>
          <p:cNvPr id="1057" name="Object 33"/>
          <p:cNvGraphicFramePr>
            <a:graphicFrameLocks noChangeAspect="1"/>
          </p:cNvGraphicFramePr>
          <p:nvPr/>
        </p:nvGraphicFramePr>
        <p:xfrm>
          <a:off x="4969588" y="3668713"/>
          <a:ext cx="1225550" cy="528637"/>
        </p:xfrm>
        <a:graphic>
          <a:graphicData uri="http://schemas.openxmlformats.org/presentationml/2006/ole">
            <p:oleObj spid="_x0000_s28676" name="Equation" r:id="rId6" imgW="1028520" imgH="444240" progId="Equation.3">
              <p:embed/>
            </p:oleObj>
          </a:graphicData>
        </a:graphic>
      </p:graphicFrame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4942100" y="4340225"/>
          <a:ext cx="1216025" cy="531813"/>
        </p:xfrm>
        <a:graphic>
          <a:graphicData uri="http://schemas.openxmlformats.org/presentationml/2006/ole">
            <p:oleObj spid="_x0000_s28677" name="Equation" r:id="rId7" imgW="1015920" imgH="444240" progId="Equation.3">
              <p:embed/>
            </p:oleObj>
          </a:graphicData>
        </a:graphic>
      </p:graphicFrame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4893975" y="5000625"/>
          <a:ext cx="1225550" cy="528638"/>
        </p:xfrm>
        <a:graphic>
          <a:graphicData uri="http://schemas.openxmlformats.org/presentationml/2006/ole">
            <p:oleObj spid="_x0000_s28678" name="Equation" r:id="rId8" imgW="1028520" imgH="444240" progId="Equation.3">
              <p:embed/>
            </p:oleObj>
          </a:graphicData>
        </a:graphic>
      </p:graphicFrame>
      <p:sp>
        <p:nvSpPr>
          <p:cNvPr id="135" name="TextBox 134"/>
          <p:cNvSpPr txBox="1"/>
          <p:nvPr/>
        </p:nvSpPr>
        <p:spPr>
          <a:xfrm>
            <a:off x="7280312" y="1606689"/>
            <a:ext cx="117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1K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/>
      <p:bldP spid="1051" grpId="0"/>
      <p:bldP spid="1052" grpId="0"/>
      <p:bldP spid="1053" grpId="0"/>
      <p:bldP spid="1054" grpId="0"/>
      <p:bldP spid="1055" grpId="0"/>
      <p:bldP spid="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2K Construction (2)</a:t>
            </a:r>
            <a:br>
              <a:rPr lang="en-US" dirty="0" smtClean="0"/>
            </a:br>
            <a:r>
              <a:rPr lang="en-US" sz="2000" dirty="0" smtClean="0">
                <a:solidFill>
                  <a:srgbClr val="990099"/>
                </a:solidFill>
              </a:rPr>
              <a:t>Step 1</a:t>
            </a: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3575-1B26-406B-892B-9ECE90D3FE6C}" type="slidenum">
              <a:rPr lang="tr-TR" smtClean="0">
                <a:latin typeface="Comic Sans MS" pitchFamily="66" charset="0"/>
              </a:rPr>
              <a:pPr/>
              <a:t>15</a:t>
            </a:fld>
            <a:endParaRPr lang="tr-TR" dirty="0">
              <a:latin typeface="Comic Sans MS" pitchFamily="66" charset="0"/>
            </a:endParaRPr>
          </a:p>
        </p:txBody>
      </p:sp>
      <p:sp>
        <p:nvSpPr>
          <p:cNvPr id="4102" name="AutoShape 6"/>
          <p:cNvSpPr>
            <a:spLocks noChangeAspect="1" noChangeArrowheads="1" noTextEdit="1"/>
          </p:cNvSpPr>
          <p:nvPr/>
        </p:nvSpPr>
        <p:spPr bwMode="auto">
          <a:xfrm>
            <a:off x="552450" y="1074642"/>
            <a:ext cx="311943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30238" y="1149255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22375" y="1149255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814513" y="1149255"/>
            <a:ext cx="59848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413000" y="1149255"/>
            <a:ext cx="593725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006725" y="1149255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30238" y="1615980"/>
            <a:ext cx="592138" cy="47466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222375" y="1615980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814513" y="1615980"/>
            <a:ext cx="59848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413000" y="1615980"/>
            <a:ext cx="593725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006725" y="1615980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630238" y="2090642"/>
            <a:ext cx="592138" cy="46831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1222375" y="2090642"/>
            <a:ext cx="592138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1814513" y="2090642"/>
            <a:ext cx="598488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2413000" y="2090642"/>
            <a:ext cx="593725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3006725" y="2090642"/>
            <a:ext cx="592138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630238" y="2558955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222375" y="2558955"/>
            <a:ext cx="59213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1814513" y="2558955"/>
            <a:ext cx="59848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2413000" y="2558955"/>
            <a:ext cx="593725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3006725" y="2558955"/>
            <a:ext cx="59213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630238" y="3025680"/>
            <a:ext cx="592138" cy="47466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1222375" y="3025680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1814513" y="3025680"/>
            <a:ext cx="59848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2413000" y="3025680"/>
            <a:ext cx="593725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3006725" y="3025680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1814513" y="1146080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2413000" y="1146080"/>
            <a:ext cx="7938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3006725" y="1146080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627063" y="2090642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627063" y="2558955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627063" y="3025680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630238" y="1146080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3598863" y="1146080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627063" y="1149255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627063" y="3500342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1481138" y="1285780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2074863" y="1285780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2668588" y="1285780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3262313" y="1285780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887413" y="1755680"/>
            <a:ext cx="945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>
            <a:off x="887413" y="2225580"/>
            <a:ext cx="945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887413" y="2695480"/>
            <a:ext cx="945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887413" y="3163792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50" name="AutoShape 54"/>
          <p:cNvSpPr>
            <a:spLocks noChangeAspect="1" noChangeArrowheads="1" noTextEdit="1"/>
          </p:cNvSpPr>
          <p:nvPr/>
        </p:nvSpPr>
        <p:spPr bwMode="auto">
          <a:xfrm>
            <a:off x="560388" y="3524155"/>
            <a:ext cx="1154112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627063" y="3592418"/>
            <a:ext cx="509587" cy="40163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53" name="Rectangle 57"/>
          <p:cNvSpPr>
            <a:spLocks noChangeArrowheads="1"/>
          </p:cNvSpPr>
          <p:nvPr/>
        </p:nvSpPr>
        <p:spPr bwMode="auto">
          <a:xfrm>
            <a:off x="1136650" y="3592418"/>
            <a:ext cx="509587" cy="40163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54" name="Rectangle 58"/>
          <p:cNvSpPr>
            <a:spLocks noChangeArrowheads="1"/>
          </p:cNvSpPr>
          <p:nvPr/>
        </p:nvSpPr>
        <p:spPr bwMode="auto">
          <a:xfrm>
            <a:off x="627063" y="3994055"/>
            <a:ext cx="509587" cy="3952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1136650" y="3994055"/>
            <a:ext cx="509587" cy="395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2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627063" y="4389343"/>
            <a:ext cx="509587" cy="40163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57" name="Rectangle 61"/>
          <p:cNvSpPr>
            <a:spLocks noChangeArrowheads="1"/>
          </p:cNvSpPr>
          <p:nvPr/>
        </p:nvSpPr>
        <p:spPr bwMode="auto">
          <a:xfrm>
            <a:off x="1136650" y="4389343"/>
            <a:ext cx="509587" cy="401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627063" y="4790980"/>
            <a:ext cx="509587" cy="3968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59" name="Rectangle 63"/>
          <p:cNvSpPr>
            <a:spLocks noChangeArrowheads="1"/>
          </p:cNvSpPr>
          <p:nvPr/>
        </p:nvSpPr>
        <p:spPr bwMode="auto">
          <a:xfrm>
            <a:off x="1136650" y="4790980"/>
            <a:ext cx="509587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2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60" name="Rectangle 64"/>
          <p:cNvSpPr>
            <a:spLocks noChangeArrowheads="1"/>
          </p:cNvSpPr>
          <p:nvPr/>
        </p:nvSpPr>
        <p:spPr bwMode="auto">
          <a:xfrm>
            <a:off x="627063" y="5187855"/>
            <a:ext cx="509587" cy="40163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61" name="Rectangle 65"/>
          <p:cNvSpPr>
            <a:spLocks noChangeArrowheads="1"/>
          </p:cNvSpPr>
          <p:nvPr/>
        </p:nvSpPr>
        <p:spPr bwMode="auto">
          <a:xfrm>
            <a:off x="1136650" y="5187855"/>
            <a:ext cx="509587" cy="4016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2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64" name="Rectangle 68"/>
          <p:cNvSpPr>
            <a:spLocks noChangeArrowheads="1"/>
          </p:cNvSpPr>
          <p:nvPr/>
        </p:nvSpPr>
        <p:spPr bwMode="auto">
          <a:xfrm>
            <a:off x="625475" y="4389343"/>
            <a:ext cx="1028700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65" name="Rectangle 69"/>
          <p:cNvSpPr>
            <a:spLocks noChangeArrowheads="1"/>
          </p:cNvSpPr>
          <p:nvPr/>
        </p:nvSpPr>
        <p:spPr bwMode="auto">
          <a:xfrm>
            <a:off x="625475" y="4790980"/>
            <a:ext cx="1028700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66" name="Rectangle 70"/>
          <p:cNvSpPr>
            <a:spLocks noChangeArrowheads="1"/>
          </p:cNvSpPr>
          <p:nvPr/>
        </p:nvSpPr>
        <p:spPr bwMode="auto">
          <a:xfrm>
            <a:off x="625475" y="5187855"/>
            <a:ext cx="1028700" cy="4763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67" name="Rectangle 71"/>
          <p:cNvSpPr>
            <a:spLocks noChangeArrowheads="1"/>
          </p:cNvSpPr>
          <p:nvPr/>
        </p:nvSpPr>
        <p:spPr bwMode="auto">
          <a:xfrm>
            <a:off x="627063" y="3589243"/>
            <a:ext cx="6350" cy="200818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1646238" y="3589243"/>
            <a:ext cx="4762" cy="200818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625475" y="3592418"/>
            <a:ext cx="1028700" cy="476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625475" y="5589493"/>
            <a:ext cx="1028700" cy="476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71" name="Rectangle 75"/>
          <p:cNvSpPr>
            <a:spLocks noChangeArrowheads="1"/>
          </p:cNvSpPr>
          <p:nvPr/>
        </p:nvSpPr>
        <p:spPr bwMode="auto">
          <a:xfrm>
            <a:off x="849313" y="3706718"/>
            <a:ext cx="7694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72" name="Rectangle 76"/>
          <p:cNvSpPr>
            <a:spLocks noChangeArrowheads="1"/>
          </p:cNvSpPr>
          <p:nvPr/>
        </p:nvSpPr>
        <p:spPr bwMode="auto">
          <a:xfrm>
            <a:off x="1358900" y="3706718"/>
            <a:ext cx="11862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#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73" name="Rectangle 77"/>
          <p:cNvSpPr>
            <a:spLocks noChangeArrowheads="1"/>
          </p:cNvSpPr>
          <p:nvPr/>
        </p:nvSpPr>
        <p:spPr bwMode="auto">
          <a:xfrm>
            <a:off x="849313" y="4106768"/>
            <a:ext cx="8656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74" name="Rectangle 78"/>
          <p:cNvSpPr>
            <a:spLocks noChangeArrowheads="1"/>
          </p:cNvSpPr>
          <p:nvPr/>
        </p:nvSpPr>
        <p:spPr bwMode="auto">
          <a:xfrm>
            <a:off x="849313" y="4505230"/>
            <a:ext cx="8656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75" name="Rectangle 79"/>
          <p:cNvSpPr>
            <a:spLocks noChangeArrowheads="1"/>
          </p:cNvSpPr>
          <p:nvPr/>
        </p:nvSpPr>
        <p:spPr bwMode="auto">
          <a:xfrm>
            <a:off x="849313" y="4905280"/>
            <a:ext cx="8656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76" name="Rectangle 80"/>
          <p:cNvSpPr>
            <a:spLocks noChangeArrowheads="1"/>
          </p:cNvSpPr>
          <p:nvPr/>
        </p:nvSpPr>
        <p:spPr bwMode="auto">
          <a:xfrm>
            <a:off x="849313" y="5305330"/>
            <a:ext cx="8656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78" name="AutoShape 82"/>
          <p:cNvSpPr>
            <a:spLocks noChangeAspect="1" noChangeArrowheads="1" noTextEdit="1"/>
          </p:cNvSpPr>
          <p:nvPr/>
        </p:nvSpPr>
        <p:spPr bwMode="auto">
          <a:xfrm>
            <a:off x="1938338" y="3486150"/>
            <a:ext cx="11684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80" name="Rectangle 84"/>
          <p:cNvSpPr>
            <a:spLocks noChangeArrowheads="1"/>
          </p:cNvSpPr>
          <p:nvPr/>
        </p:nvSpPr>
        <p:spPr bwMode="auto">
          <a:xfrm>
            <a:off x="2003426" y="3552825"/>
            <a:ext cx="517525" cy="4079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81" name="Rectangle 85"/>
          <p:cNvSpPr>
            <a:spLocks noChangeArrowheads="1"/>
          </p:cNvSpPr>
          <p:nvPr/>
        </p:nvSpPr>
        <p:spPr bwMode="auto">
          <a:xfrm>
            <a:off x="2520951" y="3552825"/>
            <a:ext cx="517525" cy="4079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82" name="Rectangle 86"/>
          <p:cNvSpPr>
            <a:spLocks noChangeArrowheads="1"/>
          </p:cNvSpPr>
          <p:nvPr/>
        </p:nvSpPr>
        <p:spPr bwMode="auto">
          <a:xfrm>
            <a:off x="2003426" y="3960813"/>
            <a:ext cx="517525" cy="4032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83" name="Rectangle 87"/>
          <p:cNvSpPr>
            <a:spLocks noChangeArrowheads="1"/>
          </p:cNvSpPr>
          <p:nvPr/>
        </p:nvSpPr>
        <p:spPr bwMode="auto">
          <a:xfrm>
            <a:off x="2520951" y="3960813"/>
            <a:ext cx="517525" cy="403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84" name="Rectangle 88"/>
          <p:cNvSpPr>
            <a:spLocks noChangeArrowheads="1"/>
          </p:cNvSpPr>
          <p:nvPr/>
        </p:nvSpPr>
        <p:spPr bwMode="auto">
          <a:xfrm>
            <a:off x="2003426" y="4364038"/>
            <a:ext cx="517525" cy="4079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85" name="Rectangle 89"/>
          <p:cNvSpPr>
            <a:spLocks noChangeArrowheads="1"/>
          </p:cNvSpPr>
          <p:nvPr/>
        </p:nvSpPr>
        <p:spPr bwMode="auto">
          <a:xfrm>
            <a:off x="2520951" y="4364038"/>
            <a:ext cx="517525" cy="407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1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86" name="Rectangle 90"/>
          <p:cNvSpPr>
            <a:spLocks noChangeArrowheads="1"/>
          </p:cNvSpPr>
          <p:nvPr/>
        </p:nvSpPr>
        <p:spPr bwMode="auto">
          <a:xfrm>
            <a:off x="2003426" y="4772025"/>
            <a:ext cx="517525" cy="4032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87" name="Rectangle 91"/>
          <p:cNvSpPr>
            <a:spLocks noChangeArrowheads="1"/>
          </p:cNvSpPr>
          <p:nvPr/>
        </p:nvSpPr>
        <p:spPr bwMode="auto">
          <a:xfrm>
            <a:off x="2520951" y="4772025"/>
            <a:ext cx="517525" cy="403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2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88" name="Rectangle 92"/>
          <p:cNvSpPr>
            <a:spLocks noChangeArrowheads="1"/>
          </p:cNvSpPr>
          <p:nvPr/>
        </p:nvSpPr>
        <p:spPr bwMode="auto">
          <a:xfrm>
            <a:off x="2003426" y="5175250"/>
            <a:ext cx="517525" cy="40798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89" name="Rectangle 93"/>
          <p:cNvSpPr>
            <a:spLocks noChangeArrowheads="1"/>
          </p:cNvSpPr>
          <p:nvPr/>
        </p:nvSpPr>
        <p:spPr bwMode="auto">
          <a:xfrm>
            <a:off x="2520951" y="5175250"/>
            <a:ext cx="517525" cy="407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3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90" name="Rectangle 94"/>
          <p:cNvSpPr>
            <a:spLocks noChangeArrowheads="1"/>
          </p:cNvSpPr>
          <p:nvPr/>
        </p:nvSpPr>
        <p:spPr bwMode="auto">
          <a:xfrm>
            <a:off x="2003426" y="5583238"/>
            <a:ext cx="5175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91" name="Rectangle 95"/>
          <p:cNvSpPr>
            <a:spLocks noChangeArrowheads="1"/>
          </p:cNvSpPr>
          <p:nvPr/>
        </p:nvSpPr>
        <p:spPr bwMode="auto">
          <a:xfrm>
            <a:off x="2520951" y="5583238"/>
            <a:ext cx="517525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3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92" name="Rectangle 96"/>
          <p:cNvSpPr>
            <a:spLocks noChangeArrowheads="1"/>
          </p:cNvSpPr>
          <p:nvPr/>
        </p:nvSpPr>
        <p:spPr bwMode="auto">
          <a:xfrm>
            <a:off x="2003426" y="5992813"/>
            <a:ext cx="517525" cy="401638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93" name="Rectangle 97"/>
          <p:cNvSpPr>
            <a:spLocks noChangeArrowheads="1"/>
          </p:cNvSpPr>
          <p:nvPr/>
        </p:nvSpPr>
        <p:spPr bwMode="auto">
          <a:xfrm>
            <a:off x="2520951" y="5992813"/>
            <a:ext cx="517525" cy="401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4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94" name="Rectangle 98"/>
          <p:cNvSpPr>
            <a:spLocks noChangeArrowheads="1"/>
          </p:cNvSpPr>
          <p:nvPr/>
        </p:nvSpPr>
        <p:spPr bwMode="auto">
          <a:xfrm>
            <a:off x="2003426" y="6394450"/>
            <a:ext cx="5175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95" name="Rectangle 99"/>
          <p:cNvSpPr>
            <a:spLocks noChangeArrowheads="1"/>
          </p:cNvSpPr>
          <p:nvPr/>
        </p:nvSpPr>
        <p:spPr bwMode="auto">
          <a:xfrm>
            <a:off x="2520951" y="6394450"/>
            <a:ext cx="517525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4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4198" name="Rectangle 102"/>
          <p:cNvSpPr>
            <a:spLocks noChangeArrowheads="1"/>
          </p:cNvSpPr>
          <p:nvPr/>
        </p:nvSpPr>
        <p:spPr bwMode="auto">
          <a:xfrm>
            <a:off x="2000251" y="4364038"/>
            <a:ext cx="1047750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99" name="Rectangle 103"/>
          <p:cNvSpPr>
            <a:spLocks noChangeArrowheads="1"/>
          </p:cNvSpPr>
          <p:nvPr/>
        </p:nvSpPr>
        <p:spPr bwMode="auto">
          <a:xfrm>
            <a:off x="2000251" y="4772025"/>
            <a:ext cx="1047750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200" name="Rectangle 104"/>
          <p:cNvSpPr>
            <a:spLocks noChangeArrowheads="1"/>
          </p:cNvSpPr>
          <p:nvPr/>
        </p:nvSpPr>
        <p:spPr bwMode="auto">
          <a:xfrm>
            <a:off x="2000251" y="5175250"/>
            <a:ext cx="1047750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201" name="Rectangle 105"/>
          <p:cNvSpPr>
            <a:spLocks noChangeArrowheads="1"/>
          </p:cNvSpPr>
          <p:nvPr/>
        </p:nvSpPr>
        <p:spPr bwMode="auto">
          <a:xfrm>
            <a:off x="2000251" y="5583238"/>
            <a:ext cx="1047750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202" name="Rectangle 106"/>
          <p:cNvSpPr>
            <a:spLocks noChangeArrowheads="1"/>
          </p:cNvSpPr>
          <p:nvPr/>
        </p:nvSpPr>
        <p:spPr bwMode="auto">
          <a:xfrm>
            <a:off x="2000251" y="5992813"/>
            <a:ext cx="1047750" cy="4763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203" name="Rectangle 107"/>
          <p:cNvSpPr>
            <a:spLocks noChangeArrowheads="1"/>
          </p:cNvSpPr>
          <p:nvPr/>
        </p:nvSpPr>
        <p:spPr bwMode="auto">
          <a:xfrm>
            <a:off x="2000251" y="6394450"/>
            <a:ext cx="1047750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204" name="Rectangle 108"/>
          <p:cNvSpPr>
            <a:spLocks noChangeArrowheads="1"/>
          </p:cNvSpPr>
          <p:nvPr/>
        </p:nvSpPr>
        <p:spPr bwMode="auto">
          <a:xfrm>
            <a:off x="2003426" y="3549650"/>
            <a:ext cx="4763" cy="32575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205" name="Rectangle 109"/>
          <p:cNvSpPr>
            <a:spLocks noChangeArrowheads="1"/>
          </p:cNvSpPr>
          <p:nvPr/>
        </p:nvSpPr>
        <p:spPr bwMode="auto">
          <a:xfrm>
            <a:off x="3038476" y="3549650"/>
            <a:ext cx="6350" cy="32575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206" name="Rectangle 110"/>
          <p:cNvSpPr>
            <a:spLocks noChangeArrowheads="1"/>
          </p:cNvSpPr>
          <p:nvPr/>
        </p:nvSpPr>
        <p:spPr bwMode="auto">
          <a:xfrm>
            <a:off x="2000251" y="3552825"/>
            <a:ext cx="1047750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207" name="Rectangle 111"/>
          <p:cNvSpPr>
            <a:spLocks noChangeArrowheads="1"/>
          </p:cNvSpPr>
          <p:nvPr/>
        </p:nvSpPr>
        <p:spPr bwMode="auto">
          <a:xfrm>
            <a:off x="2000251" y="6804025"/>
            <a:ext cx="1047750" cy="476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208" name="Rectangle 112"/>
          <p:cNvSpPr>
            <a:spLocks noChangeArrowheads="1"/>
          </p:cNvSpPr>
          <p:nvPr/>
        </p:nvSpPr>
        <p:spPr bwMode="auto">
          <a:xfrm>
            <a:off x="2233613" y="3670300"/>
            <a:ext cx="6893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09" name="Rectangle 113"/>
          <p:cNvSpPr>
            <a:spLocks noChangeArrowheads="1"/>
          </p:cNvSpPr>
          <p:nvPr/>
        </p:nvSpPr>
        <p:spPr bwMode="auto">
          <a:xfrm>
            <a:off x="2724151" y="3670300"/>
            <a:ext cx="76944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10" name="Rectangle 114"/>
          <p:cNvSpPr>
            <a:spLocks noChangeArrowheads="1"/>
          </p:cNvSpPr>
          <p:nvPr/>
        </p:nvSpPr>
        <p:spPr bwMode="auto">
          <a:xfrm>
            <a:off x="2794001" y="3744913"/>
            <a:ext cx="43282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11" name="Rectangle 115"/>
          <p:cNvSpPr>
            <a:spLocks noChangeArrowheads="1"/>
          </p:cNvSpPr>
          <p:nvPr/>
        </p:nvSpPr>
        <p:spPr bwMode="auto">
          <a:xfrm>
            <a:off x="2193926" y="4075113"/>
            <a:ext cx="16511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12" name="Rectangle 116"/>
          <p:cNvSpPr>
            <a:spLocks noChangeArrowheads="1"/>
          </p:cNvSpPr>
          <p:nvPr/>
        </p:nvSpPr>
        <p:spPr bwMode="auto">
          <a:xfrm>
            <a:off x="2193926" y="4481513"/>
            <a:ext cx="16991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13" name="Rectangle 117"/>
          <p:cNvSpPr>
            <a:spLocks noChangeArrowheads="1"/>
          </p:cNvSpPr>
          <p:nvPr/>
        </p:nvSpPr>
        <p:spPr bwMode="auto">
          <a:xfrm>
            <a:off x="2193926" y="4889500"/>
            <a:ext cx="16511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14" name="Rectangle 118"/>
          <p:cNvSpPr>
            <a:spLocks noChangeArrowheads="1"/>
          </p:cNvSpPr>
          <p:nvPr/>
        </p:nvSpPr>
        <p:spPr bwMode="auto">
          <a:xfrm>
            <a:off x="2193926" y="5295900"/>
            <a:ext cx="16511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15" name="Rectangle 119"/>
          <p:cNvSpPr>
            <a:spLocks noChangeArrowheads="1"/>
          </p:cNvSpPr>
          <p:nvPr/>
        </p:nvSpPr>
        <p:spPr bwMode="auto">
          <a:xfrm>
            <a:off x="2193926" y="5700713"/>
            <a:ext cx="16991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16" name="Rectangle 120"/>
          <p:cNvSpPr>
            <a:spLocks noChangeArrowheads="1"/>
          </p:cNvSpPr>
          <p:nvPr/>
        </p:nvSpPr>
        <p:spPr bwMode="auto">
          <a:xfrm>
            <a:off x="2193926" y="6107113"/>
            <a:ext cx="16511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217" name="Rectangle 121"/>
          <p:cNvSpPr>
            <a:spLocks noChangeArrowheads="1"/>
          </p:cNvSpPr>
          <p:nvPr/>
        </p:nvSpPr>
        <p:spPr bwMode="auto">
          <a:xfrm>
            <a:off x="2193926" y="6511925"/>
            <a:ext cx="16991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5506604" y="4950572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000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6668886" y="1224709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000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7760318" y="2261347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000" dirty="0" smtClean="0">
                <a:latin typeface="Comic Sans MS" pitchFamily="66" charset="0"/>
              </a:rPr>
              <a:t>4</a:t>
            </a:r>
            <a:r>
              <a:rPr lang="en-US" sz="2000" dirty="0" smtClean="0">
                <a:latin typeface="Comic Sans MS" pitchFamily="66" charset="0"/>
              </a:rPr>
              <a:t>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7775410" y="3617072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000" dirty="0" smtClean="0">
                <a:latin typeface="Comic Sans MS" pitchFamily="66" charset="0"/>
              </a:rPr>
              <a:t>3</a:t>
            </a:r>
            <a:r>
              <a:rPr lang="en-US" sz="2000" dirty="0" smtClean="0">
                <a:latin typeface="Comic Sans MS" pitchFamily="66" charset="0"/>
              </a:rPr>
              <a:t>b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5506872" y="2261347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000" dirty="0" smtClean="0">
                <a:latin typeface="Comic Sans MS" pitchFamily="66" charset="0"/>
              </a:rPr>
              <a:t>3</a:t>
            </a:r>
            <a:r>
              <a:rPr lang="en-US" sz="2000" dirty="0" smtClean="0">
                <a:latin typeface="Comic Sans MS" pitchFamily="66" charset="0"/>
              </a:rPr>
              <a:t>a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7784935" y="4928347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000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b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5506872" y="3611696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000" dirty="0" smtClean="0">
                <a:latin typeface="Comic Sans MS" pitchFamily="66" charset="0"/>
              </a:rPr>
              <a:t>4</a:t>
            </a:r>
            <a:r>
              <a:rPr lang="en-US" sz="2000" dirty="0" smtClean="0">
                <a:latin typeface="Comic Sans MS" pitchFamily="66" charset="0"/>
              </a:rPr>
              <a:t>b</a:t>
            </a: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 flipV="1">
            <a:off x="6113212" y="2170324"/>
            <a:ext cx="166409" cy="182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7711814" y="2181340"/>
            <a:ext cx="193147" cy="2134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5887872" y="3415228"/>
            <a:ext cx="6159" cy="182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5886036" y="2928651"/>
            <a:ext cx="6159" cy="182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8168364" y="4313103"/>
            <a:ext cx="6159" cy="182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5886036" y="4762959"/>
            <a:ext cx="6159" cy="182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5873183" y="4287398"/>
            <a:ext cx="6159" cy="182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8162855" y="4724859"/>
            <a:ext cx="6159" cy="182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V="1">
            <a:off x="6144426" y="3635567"/>
            <a:ext cx="212313" cy="1039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V="1">
            <a:off x="7700797" y="2862551"/>
            <a:ext cx="163417" cy="11200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7"/>
          <p:cNvCxnSpPr/>
          <p:nvPr/>
        </p:nvCxnSpPr>
        <p:spPr>
          <a:xfrm>
            <a:off x="6254183" y="2617884"/>
            <a:ext cx="190691" cy="4131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7"/>
          <p:cNvCxnSpPr/>
          <p:nvPr/>
        </p:nvCxnSpPr>
        <p:spPr>
          <a:xfrm>
            <a:off x="7574370" y="2638082"/>
            <a:ext cx="190691" cy="4131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7"/>
          <p:cNvCxnSpPr/>
          <p:nvPr/>
        </p:nvCxnSpPr>
        <p:spPr>
          <a:xfrm>
            <a:off x="7594567" y="4013354"/>
            <a:ext cx="190691" cy="4131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7"/>
          <p:cNvCxnSpPr/>
          <p:nvPr/>
        </p:nvCxnSpPr>
        <p:spPr>
          <a:xfrm>
            <a:off x="6250509" y="3980303"/>
            <a:ext cx="190691" cy="4131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6585101" y="1727813"/>
            <a:ext cx="166409" cy="182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291336" y="1727812"/>
            <a:ext cx="193147" cy="2134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164691" y="2948849"/>
            <a:ext cx="6159" cy="182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>
            <a:off x="8162855" y="3453788"/>
            <a:ext cx="6159" cy="1828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-6580" y="2082187"/>
            <a:ext cx="782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2K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0" y="4206607"/>
            <a:ext cx="782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1K</a:t>
            </a:r>
            <a:endParaRPr lang="en-US" sz="30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4" dur="indefinite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5" dur="indefinite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6" dur="indefinite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5" grpId="0" animBg="1"/>
      <p:bldP spid="4157" grpId="0" animBg="1"/>
      <p:bldP spid="4159" grpId="0" animBg="1"/>
      <p:bldP spid="4161" grpId="0" animBg="1"/>
      <p:bldP spid="4180" grpId="0" animBg="1"/>
      <p:bldP spid="4181" grpId="0" animBg="1"/>
      <p:bldP spid="4182" grpId="0" animBg="1"/>
      <p:bldP spid="4183" grpId="0" animBg="1"/>
      <p:bldP spid="4184" grpId="0" animBg="1"/>
      <p:bldP spid="4185" grpId="0" animBg="1"/>
      <p:bldP spid="4186" grpId="0" animBg="1"/>
      <p:bldP spid="4187" grpId="0" animBg="1"/>
      <p:bldP spid="4188" grpId="0" animBg="1"/>
      <p:bldP spid="4189" grpId="0" animBg="1"/>
      <p:bldP spid="4190" grpId="0" animBg="1"/>
      <p:bldP spid="4191" grpId="0" animBg="1"/>
      <p:bldP spid="4192" grpId="0" animBg="1"/>
      <p:bldP spid="4193" grpId="0" animBg="1"/>
      <p:bldP spid="4194" grpId="0" animBg="1"/>
      <p:bldP spid="4195" grpId="0" animBg="1"/>
      <p:bldP spid="4198" grpId="0" animBg="1"/>
      <p:bldP spid="4199" grpId="0" animBg="1"/>
      <p:bldP spid="4200" grpId="0" animBg="1"/>
      <p:bldP spid="4201" grpId="0" animBg="1"/>
      <p:bldP spid="4202" grpId="0" animBg="1"/>
      <p:bldP spid="4203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9" name="Straight Connector 228"/>
          <p:cNvCxnSpPr/>
          <p:nvPr/>
        </p:nvCxnSpPr>
        <p:spPr>
          <a:xfrm flipH="1">
            <a:off x="7266301" y="2442935"/>
            <a:ext cx="71415" cy="160904"/>
          </a:xfrm>
          <a:prstGeom prst="line">
            <a:avLst/>
          </a:prstGeom>
          <a:noFill/>
          <a:ln w="57150">
            <a:tailEnd type="stealth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8399623" y="2081902"/>
            <a:ext cx="145372" cy="98967"/>
          </a:xfrm>
          <a:prstGeom prst="line">
            <a:avLst/>
          </a:prstGeom>
          <a:noFill/>
          <a:ln w="57150">
            <a:tailEnd type="stealth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1" name="Straight Connector 230"/>
          <p:cNvCxnSpPr/>
          <p:nvPr/>
        </p:nvCxnSpPr>
        <p:spPr>
          <a:xfrm flipV="1">
            <a:off x="8502309" y="1642986"/>
            <a:ext cx="179601" cy="1276"/>
          </a:xfrm>
          <a:prstGeom prst="line">
            <a:avLst/>
          </a:prstGeom>
          <a:noFill/>
          <a:ln w="57150">
            <a:tailEnd type="stealth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8444601" y="1308032"/>
            <a:ext cx="190856" cy="71974"/>
          </a:xfrm>
          <a:prstGeom prst="line">
            <a:avLst/>
          </a:prstGeom>
          <a:noFill/>
          <a:ln w="57150">
            <a:tailEnd type="stealth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7" name="Straight Connector 226"/>
          <p:cNvCxnSpPr/>
          <p:nvPr/>
        </p:nvCxnSpPr>
        <p:spPr>
          <a:xfrm flipV="1">
            <a:off x="8195371" y="843497"/>
            <a:ext cx="122246" cy="161365"/>
          </a:xfrm>
          <a:prstGeom prst="line">
            <a:avLst/>
          </a:prstGeom>
          <a:noFill/>
          <a:ln w="57150">
            <a:tailEnd type="stealth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7949097" y="667463"/>
            <a:ext cx="55571" cy="197480"/>
          </a:xfrm>
          <a:prstGeom prst="line">
            <a:avLst/>
          </a:prstGeom>
          <a:noFill/>
          <a:ln w="57150">
            <a:tailEnd type="stealth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3" name="Straight Connector 202"/>
          <p:cNvCxnSpPr/>
          <p:nvPr/>
        </p:nvCxnSpPr>
        <p:spPr>
          <a:xfrm flipH="1" flipV="1">
            <a:off x="7625550" y="612044"/>
            <a:ext cx="9934" cy="253458"/>
          </a:xfrm>
          <a:prstGeom prst="line">
            <a:avLst/>
          </a:prstGeom>
          <a:noFill/>
          <a:ln w="57150">
            <a:tailEnd type="stealth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2K Construction (1)</a:t>
            </a:r>
            <a:br>
              <a:rPr lang="en-US" dirty="0" smtClean="0"/>
            </a:br>
            <a:r>
              <a:rPr lang="en-US" sz="2000" dirty="0" smtClean="0">
                <a:solidFill>
                  <a:srgbClr val="990099"/>
                </a:solidFill>
              </a:rPr>
              <a:t>Step 2</a:t>
            </a: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3575-1B26-406B-892B-9ECE90D3FE6C}" type="slidenum">
              <a:rPr lang="tr-TR" smtClean="0">
                <a:latin typeface="Comic Sans MS" pitchFamily="66" charset="0"/>
              </a:rPr>
              <a:pPr/>
              <a:t>16</a:t>
            </a:fld>
            <a:endParaRPr lang="tr-TR" dirty="0">
              <a:latin typeface="Comic Sans MS" pitchFamily="66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45495" y="834249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37632" y="834249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329770" y="834249"/>
            <a:ext cx="59848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928257" y="834249"/>
            <a:ext cx="593725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521982" y="834249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45495" y="1300974"/>
            <a:ext cx="592138" cy="47466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37632" y="1300974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329770" y="1300974"/>
            <a:ext cx="59848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928257" y="1300974"/>
            <a:ext cx="593725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521982" y="1300974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495" y="1775636"/>
            <a:ext cx="592138" cy="46831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737632" y="1775636"/>
            <a:ext cx="592138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1329770" y="1775636"/>
            <a:ext cx="598488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928257" y="1775636"/>
            <a:ext cx="593725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2521982" y="1775636"/>
            <a:ext cx="592138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145495" y="2243949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737632" y="2243949"/>
            <a:ext cx="59213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1329770" y="2243949"/>
            <a:ext cx="59848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1928257" y="2243949"/>
            <a:ext cx="593725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2521982" y="2243949"/>
            <a:ext cx="59213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45495" y="2710674"/>
            <a:ext cx="592138" cy="47466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737632" y="2710674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1329770" y="2710674"/>
            <a:ext cx="59848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1928257" y="2710674"/>
            <a:ext cx="593725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2521982" y="2710674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1329770" y="831074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1928257" y="831074"/>
            <a:ext cx="7938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2521982" y="831074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142320" y="1775636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142320" y="2243949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142320" y="2710674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145495" y="831074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3114120" y="831074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142320" y="834249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142320" y="3185336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996395" y="97077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1590120" y="97077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2183845" y="97077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2777570" y="97077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402670" y="144067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>
            <a:off x="402670" y="191057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402670" y="238047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402670" y="2848786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3" name="Group 261"/>
          <p:cNvGrpSpPr/>
          <p:nvPr/>
        </p:nvGrpSpPr>
        <p:grpSpPr>
          <a:xfrm>
            <a:off x="6426926" y="3252651"/>
            <a:ext cx="2449141" cy="3452951"/>
            <a:chOff x="5715925" y="1323861"/>
            <a:chExt cx="3040331" cy="4411663"/>
          </a:xfrm>
        </p:grpSpPr>
        <p:sp>
          <p:nvSpPr>
            <p:cNvPr id="147" name="Oval 146"/>
            <p:cNvSpPr/>
            <p:nvPr/>
          </p:nvSpPr>
          <p:spPr>
            <a:xfrm>
              <a:off x="5715925" y="5049724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600" dirty="0" smtClean="0">
                  <a:latin typeface="Comic Sans MS" pitchFamily="66" charset="0"/>
                </a:rPr>
                <a:t>1a</a:t>
              </a:r>
              <a:endParaRPr lang="en-US" sz="2600" dirty="0">
                <a:latin typeface="Comic Sans MS" pitchFamily="66" charset="0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878207" y="1323861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700" dirty="0" smtClean="0">
                  <a:latin typeface="Comic Sans MS" pitchFamily="66" charset="0"/>
                </a:rPr>
                <a:t>2a</a:t>
              </a:r>
              <a:endParaRPr lang="en-US" sz="2700" dirty="0">
                <a:latin typeface="Comic Sans MS" pitchFamily="66" charset="0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7969639" y="2360499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700" dirty="0" smtClean="0">
                  <a:latin typeface="Comic Sans MS" pitchFamily="66" charset="0"/>
                </a:rPr>
                <a:t>4a</a:t>
              </a:r>
              <a:endParaRPr lang="en-US" sz="2700" dirty="0">
                <a:latin typeface="Comic Sans MS" pitchFamily="66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7984731" y="3716224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600" dirty="0" smtClean="0">
                  <a:latin typeface="Comic Sans MS" pitchFamily="66" charset="0"/>
                </a:rPr>
                <a:t>3b</a:t>
              </a:r>
              <a:endParaRPr lang="en-US" sz="2600" dirty="0">
                <a:latin typeface="Comic Sans MS" pitchFamily="66" charset="0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5716193" y="2360499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700" dirty="0" smtClean="0">
                  <a:latin typeface="Comic Sans MS" pitchFamily="66" charset="0"/>
                </a:rPr>
                <a:t>3a</a:t>
              </a:r>
              <a:endParaRPr lang="en-US" sz="2700" dirty="0">
                <a:latin typeface="Comic Sans MS" pitchFamily="66" charset="0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7994256" y="5027499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600" dirty="0" smtClean="0">
                  <a:latin typeface="Comic Sans MS" pitchFamily="66" charset="0"/>
                </a:rPr>
                <a:t>1b</a:t>
              </a:r>
              <a:endParaRPr lang="en-US" sz="2600" dirty="0">
                <a:latin typeface="Comic Sans MS" pitchFamily="66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5716193" y="3710848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600" dirty="0" smtClean="0">
                  <a:latin typeface="Comic Sans MS" pitchFamily="66" charset="0"/>
                </a:rPr>
                <a:t>4b</a:t>
              </a:r>
              <a:endParaRPr lang="en-US" sz="2600" dirty="0">
                <a:latin typeface="Comic Sans MS" pitchFamily="66" charset="0"/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V="1">
              <a:off x="6322533" y="2269476"/>
              <a:ext cx="166409" cy="1828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7921135" y="2280492"/>
              <a:ext cx="193147" cy="21349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6097193" y="3514380"/>
              <a:ext cx="6159" cy="1828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6095357" y="3027803"/>
              <a:ext cx="6159" cy="1828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>
              <a:off x="8377685" y="4412255"/>
              <a:ext cx="6159" cy="1828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6095357" y="4862111"/>
              <a:ext cx="6159" cy="1828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082504" y="4386550"/>
              <a:ext cx="6159" cy="1828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8372176" y="4824011"/>
              <a:ext cx="6159" cy="1828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6353747" y="3734719"/>
              <a:ext cx="212313" cy="10392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V="1">
              <a:off x="7910118" y="2961703"/>
              <a:ext cx="163417" cy="11200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7"/>
            <p:cNvCxnSpPr/>
            <p:nvPr/>
          </p:nvCxnSpPr>
          <p:spPr>
            <a:xfrm>
              <a:off x="6463504" y="2717036"/>
              <a:ext cx="190691" cy="4131"/>
            </a:xfrm>
            <a:prstGeom prst="straightConnector1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7"/>
            <p:cNvCxnSpPr/>
            <p:nvPr/>
          </p:nvCxnSpPr>
          <p:spPr>
            <a:xfrm>
              <a:off x="7783691" y="2737234"/>
              <a:ext cx="190691" cy="4131"/>
            </a:xfrm>
            <a:prstGeom prst="straightConnector1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7"/>
            <p:cNvCxnSpPr/>
            <p:nvPr/>
          </p:nvCxnSpPr>
          <p:spPr>
            <a:xfrm>
              <a:off x="7803888" y="4112506"/>
              <a:ext cx="190691" cy="4131"/>
            </a:xfrm>
            <a:prstGeom prst="straightConnector1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7"/>
            <p:cNvCxnSpPr/>
            <p:nvPr/>
          </p:nvCxnSpPr>
          <p:spPr>
            <a:xfrm>
              <a:off x="6459830" y="4079455"/>
              <a:ext cx="190691" cy="4131"/>
            </a:xfrm>
            <a:prstGeom prst="straightConnector1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flipV="1">
              <a:off x="6794422" y="1826965"/>
              <a:ext cx="166409" cy="1828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7500657" y="1826964"/>
              <a:ext cx="193147" cy="21349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>
              <a:off x="8374012" y="3048001"/>
              <a:ext cx="6159" cy="1828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H="1">
              <a:off x="8372176" y="3552940"/>
              <a:ext cx="6159" cy="18288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58" name="AutoShape 58"/>
          <p:cNvSpPr>
            <a:spLocks noChangeAspect="1" noChangeArrowheads="1" noTextEdit="1"/>
          </p:cNvSpPr>
          <p:nvPr/>
        </p:nvSpPr>
        <p:spPr bwMode="auto">
          <a:xfrm>
            <a:off x="44450" y="3335338"/>
            <a:ext cx="17526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0" name="Rectangle 60"/>
          <p:cNvSpPr>
            <a:spLocks noChangeArrowheads="1"/>
          </p:cNvSpPr>
          <p:nvPr/>
        </p:nvSpPr>
        <p:spPr bwMode="auto">
          <a:xfrm>
            <a:off x="158750" y="3446463"/>
            <a:ext cx="5048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1" name="Rectangle 61"/>
          <p:cNvSpPr>
            <a:spLocks noChangeArrowheads="1"/>
          </p:cNvSpPr>
          <p:nvPr/>
        </p:nvSpPr>
        <p:spPr bwMode="auto">
          <a:xfrm>
            <a:off x="663575" y="3446463"/>
            <a:ext cx="514350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2" name="Rectangle 62"/>
          <p:cNvSpPr>
            <a:spLocks noChangeArrowheads="1"/>
          </p:cNvSpPr>
          <p:nvPr/>
        </p:nvSpPr>
        <p:spPr bwMode="auto">
          <a:xfrm>
            <a:off x="1177925" y="3446463"/>
            <a:ext cx="5048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3" name="Rectangle 63"/>
          <p:cNvSpPr>
            <a:spLocks noChangeArrowheads="1"/>
          </p:cNvSpPr>
          <p:nvPr/>
        </p:nvSpPr>
        <p:spPr bwMode="auto">
          <a:xfrm>
            <a:off x="158750" y="3856038"/>
            <a:ext cx="504825" cy="41910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4" name="Rectangle 64"/>
          <p:cNvSpPr>
            <a:spLocks noChangeArrowheads="1"/>
          </p:cNvSpPr>
          <p:nvPr/>
        </p:nvSpPr>
        <p:spPr bwMode="auto">
          <a:xfrm>
            <a:off x="663575" y="3856038"/>
            <a:ext cx="51435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65" name="Rectangle 65"/>
          <p:cNvSpPr>
            <a:spLocks noChangeArrowheads="1"/>
          </p:cNvSpPr>
          <p:nvPr/>
        </p:nvSpPr>
        <p:spPr bwMode="auto">
          <a:xfrm>
            <a:off x="1177925" y="3856038"/>
            <a:ext cx="504825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66" name="Rectangle 66"/>
          <p:cNvSpPr>
            <a:spLocks noChangeArrowheads="1"/>
          </p:cNvSpPr>
          <p:nvPr/>
        </p:nvSpPr>
        <p:spPr bwMode="auto">
          <a:xfrm>
            <a:off x="158750" y="4275138"/>
            <a:ext cx="5048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7" name="Rectangle 67"/>
          <p:cNvSpPr>
            <a:spLocks noChangeArrowheads="1"/>
          </p:cNvSpPr>
          <p:nvPr/>
        </p:nvSpPr>
        <p:spPr bwMode="auto">
          <a:xfrm>
            <a:off x="663575" y="4275138"/>
            <a:ext cx="514350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68" name="Rectangle 68"/>
          <p:cNvSpPr>
            <a:spLocks noChangeArrowheads="1"/>
          </p:cNvSpPr>
          <p:nvPr/>
        </p:nvSpPr>
        <p:spPr bwMode="auto">
          <a:xfrm>
            <a:off x="1177925" y="4275138"/>
            <a:ext cx="504825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90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69" name="Rectangle 69"/>
          <p:cNvSpPr>
            <a:spLocks noChangeArrowheads="1"/>
          </p:cNvSpPr>
          <p:nvPr/>
        </p:nvSpPr>
        <p:spPr bwMode="auto">
          <a:xfrm>
            <a:off x="158750" y="4684713"/>
            <a:ext cx="504825" cy="41910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70" name="Rectangle 70"/>
          <p:cNvSpPr>
            <a:spLocks noChangeArrowheads="1"/>
          </p:cNvSpPr>
          <p:nvPr/>
        </p:nvSpPr>
        <p:spPr bwMode="auto">
          <a:xfrm>
            <a:off x="663575" y="4684713"/>
            <a:ext cx="51435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71" name="Rectangle 71"/>
          <p:cNvSpPr>
            <a:spLocks noChangeArrowheads="1"/>
          </p:cNvSpPr>
          <p:nvPr/>
        </p:nvSpPr>
        <p:spPr bwMode="auto">
          <a:xfrm>
            <a:off x="1177925" y="4684713"/>
            <a:ext cx="504825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72" name="Rectangle 72"/>
          <p:cNvSpPr>
            <a:spLocks noChangeArrowheads="1"/>
          </p:cNvSpPr>
          <p:nvPr/>
        </p:nvSpPr>
        <p:spPr bwMode="auto">
          <a:xfrm>
            <a:off x="158750" y="5103813"/>
            <a:ext cx="5048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73" name="Rectangle 73"/>
          <p:cNvSpPr>
            <a:spLocks noChangeArrowheads="1"/>
          </p:cNvSpPr>
          <p:nvPr/>
        </p:nvSpPr>
        <p:spPr bwMode="auto">
          <a:xfrm>
            <a:off x="663575" y="5103813"/>
            <a:ext cx="514350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74" name="Rectangle 74"/>
          <p:cNvSpPr>
            <a:spLocks noChangeArrowheads="1"/>
          </p:cNvSpPr>
          <p:nvPr/>
        </p:nvSpPr>
        <p:spPr bwMode="auto">
          <a:xfrm>
            <a:off x="1177925" y="5103813"/>
            <a:ext cx="504825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70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75" name="Rectangle 75"/>
          <p:cNvSpPr>
            <a:spLocks noChangeArrowheads="1"/>
          </p:cNvSpPr>
          <p:nvPr/>
        </p:nvSpPr>
        <p:spPr bwMode="auto">
          <a:xfrm>
            <a:off x="158750" y="5513388"/>
            <a:ext cx="504825" cy="41910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76" name="Rectangle 76"/>
          <p:cNvSpPr>
            <a:spLocks noChangeArrowheads="1"/>
          </p:cNvSpPr>
          <p:nvPr/>
        </p:nvSpPr>
        <p:spPr bwMode="auto">
          <a:xfrm>
            <a:off x="663575" y="5513388"/>
            <a:ext cx="51435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77" name="Rectangle 77"/>
          <p:cNvSpPr>
            <a:spLocks noChangeArrowheads="1"/>
          </p:cNvSpPr>
          <p:nvPr/>
        </p:nvSpPr>
        <p:spPr bwMode="auto">
          <a:xfrm>
            <a:off x="1177925" y="5513388"/>
            <a:ext cx="504825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78" name="Rectangle 78"/>
          <p:cNvSpPr>
            <a:spLocks noChangeArrowheads="1"/>
          </p:cNvSpPr>
          <p:nvPr/>
        </p:nvSpPr>
        <p:spPr bwMode="auto">
          <a:xfrm>
            <a:off x="158750" y="5932488"/>
            <a:ext cx="5048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79" name="Rectangle 79"/>
          <p:cNvSpPr>
            <a:spLocks noChangeArrowheads="1"/>
          </p:cNvSpPr>
          <p:nvPr/>
        </p:nvSpPr>
        <p:spPr bwMode="auto">
          <a:xfrm>
            <a:off x="663575" y="5932488"/>
            <a:ext cx="514350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80" name="Rectangle 80"/>
          <p:cNvSpPr>
            <a:spLocks noChangeArrowheads="1"/>
          </p:cNvSpPr>
          <p:nvPr/>
        </p:nvSpPr>
        <p:spPr bwMode="auto">
          <a:xfrm>
            <a:off x="1177925" y="5932488"/>
            <a:ext cx="504825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81" name="Rectangle 81"/>
          <p:cNvSpPr>
            <a:spLocks noChangeArrowheads="1"/>
          </p:cNvSpPr>
          <p:nvPr/>
        </p:nvSpPr>
        <p:spPr bwMode="auto">
          <a:xfrm>
            <a:off x="158750" y="6342063"/>
            <a:ext cx="504825" cy="41910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82" name="Rectangle 82"/>
          <p:cNvSpPr>
            <a:spLocks noChangeArrowheads="1"/>
          </p:cNvSpPr>
          <p:nvPr/>
        </p:nvSpPr>
        <p:spPr bwMode="auto">
          <a:xfrm>
            <a:off x="663575" y="6342063"/>
            <a:ext cx="51435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5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83" name="Rectangle 83"/>
          <p:cNvSpPr>
            <a:spLocks noChangeArrowheads="1"/>
          </p:cNvSpPr>
          <p:nvPr/>
        </p:nvSpPr>
        <p:spPr bwMode="auto">
          <a:xfrm>
            <a:off x="1177925" y="6342063"/>
            <a:ext cx="504825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85" name="Rectangle 85"/>
          <p:cNvSpPr>
            <a:spLocks noChangeArrowheads="1"/>
          </p:cNvSpPr>
          <p:nvPr/>
        </p:nvSpPr>
        <p:spPr bwMode="auto">
          <a:xfrm>
            <a:off x="1177925" y="3441701"/>
            <a:ext cx="9525" cy="33242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87" name="Rectangle 87"/>
          <p:cNvSpPr>
            <a:spLocks noChangeArrowheads="1"/>
          </p:cNvSpPr>
          <p:nvPr/>
        </p:nvSpPr>
        <p:spPr bwMode="auto">
          <a:xfrm>
            <a:off x="153988" y="4275138"/>
            <a:ext cx="154305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88" name="Rectangle 88"/>
          <p:cNvSpPr>
            <a:spLocks noChangeArrowheads="1"/>
          </p:cNvSpPr>
          <p:nvPr/>
        </p:nvSpPr>
        <p:spPr bwMode="auto">
          <a:xfrm>
            <a:off x="153988" y="4684713"/>
            <a:ext cx="154305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89" name="Rectangle 89"/>
          <p:cNvSpPr>
            <a:spLocks noChangeArrowheads="1"/>
          </p:cNvSpPr>
          <p:nvPr/>
        </p:nvSpPr>
        <p:spPr bwMode="auto">
          <a:xfrm>
            <a:off x="153988" y="5103813"/>
            <a:ext cx="154305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0" name="Rectangle 90"/>
          <p:cNvSpPr>
            <a:spLocks noChangeArrowheads="1"/>
          </p:cNvSpPr>
          <p:nvPr/>
        </p:nvSpPr>
        <p:spPr bwMode="auto">
          <a:xfrm>
            <a:off x="153988" y="5513388"/>
            <a:ext cx="154305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1" name="Rectangle 91"/>
          <p:cNvSpPr>
            <a:spLocks noChangeArrowheads="1"/>
          </p:cNvSpPr>
          <p:nvPr/>
        </p:nvSpPr>
        <p:spPr bwMode="auto">
          <a:xfrm>
            <a:off x="153988" y="5932488"/>
            <a:ext cx="154305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2" name="Rectangle 92"/>
          <p:cNvSpPr>
            <a:spLocks noChangeArrowheads="1"/>
          </p:cNvSpPr>
          <p:nvPr/>
        </p:nvSpPr>
        <p:spPr bwMode="auto">
          <a:xfrm>
            <a:off x="153988" y="6342063"/>
            <a:ext cx="154305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3" name="Rectangle 93"/>
          <p:cNvSpPr>
            <a:spLocks noChangeArrowheads="1"/>
          </p:cNvSpPr>
          <p:nvPr/>
        </p:nvSpPr>
        <p:spPr bwMode="auto">
          <a:xfrm>
            <a:off x="158750" y="3441701"/>
            <a:ext cx="9525" cy="33242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4" name="Rectangle 94"/>
          <p:cNvSpPr>
            <a:spLocks noChangeArrowheads="1"/>
          </p:cNvSpPr>
          <p:nvPr/>
        </p:nvSpPr>
        <p:spPr bwMode="auto">
          <a:xfrm>
            <a:off x="1682750" y="3441701"/>
            <a:ext cx="9525" cy="33242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5" name="Rectangle 95"/>
          <p:cNvSpPr>
            <a:spLocks noChangeArrowheads="1"/>
          </p:cNvSpPr>
          <p:nvPr/>
        </p:nvSpPr>
        <p:spPr bwMode="auto">
          <a:xfrm>
            <a:off x="153988" y="3446463"/>
            <a:ext cx="154305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6" name="Rectangle 96"/>
          <p:cNvSpPr>
            <a:spLocks noChangeArrowheads="1"/>
          </p:cNvSpPr>
          <p:nvPr/>
        </p:nvSpPr>
        <p:spPr bwMode="auto">
          <a:xfrm>
            <a:off x="153988" y="6761163"/>
            <a:ext cx="154305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7" name="Rectangle 97"/>
          <p:cNvSpPr>
            <a:spLocks noChangeArrowheads="1"/>
          </p:cNvSpPr>
          <p:nvPr/>
        </p:nvSpPr>
        <p:spPr bwMode="auto">
          <a:xfrm>
            <a:off x="377825" y="3559176"/>
            <a:ext cx="8175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v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698" name="Rectangle 98"/>
          <p:cNvSpPr>
            <a:spLocks noChangeArrowheads="1"/>
          </p:cNvSpPr>
          <p:nvPr/>
        </p:nvSpPr>
        <p:spPr bwMode="auto">
          <a:xfrm>
            <a:off x="830263" y="3511551"/>
            <a:ext cx="1250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699" name="Rectangle 99"/>
          <p:cNvSpPr>
            <a:spLocks noChangeArrowheads="1"/>
          </p:cNvSpPr>
          <p:nvPr/>
        </p:nvSpPr>
        <p:spPr bwMode="auto">
          <a:xfrm>
            <a:off x="944563" y="3635376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v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0" name="Rectangle 100"/>
          <p:cNvSpPr>
            <a:spLocks noChangeArrowheads="1"/>
          </p:cNvSpPr>
          <p:nvPr/>
        </p:nvSpPr>
        <p:spPr bwMode="auto">
          <a:xfrm>
            <a:off x="1347788" y="3511551"/>
            <a:ext cx="110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1" name="Rectangle 101"/>
          <p:cNvSpPr>
            <a:spLocks noChangeArrowheads="1"/>
          </p:cNvSpPr>
          <p:nvPr/>
        </p:nvSpPr>
        <p:spPr bwMode="auto">
          <a:xfrm>
            <a:off x="1433513" y="3635376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v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2" name="Rectangle 102"/>
          <p:cNvSpPr>
            <a:spLocks noChangeArrowheads="1"/>
          </p:cNvSpPr>
          <p:nvPr/>
        </p:nvSpPr>
        <p:spPr bwMode="auto">
          <a:xfrm>
            <a:off x="330200" y="3973513"/>
            <a:ext cx="1939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3" name="Rectangle 103"/>
          <p:cNvSpPr>
            <a:spLocks noChangeArrowheads="1"/>
          </p:cNvSpPr>
          <p:nvPr/>
        </p:nvSpPr>
        <p:spPr bwMode="auto">
          <a:xfrm>
            <a:off x="330200" y="4387851"/>
            <a:ext cx="200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4" name="Rectangle 104"/>
          <p:cNvSpPr>
            <a:spLocks noChangeArrowheads="1"/>
          </p:cNvSpPr>
          <p:nvPr/>
        </p:nvSpPr>
        <p:spPr bwMode="auto">
          <a:xfrm>
            <a:off x="330200" y="4800601"/>
            <a:ext cx="1939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5" name="Rectangle 105"/>
          <p:cNvSpPr>
            <a:spLocks noChangeArrowheads="1"/>
          </p:cNvSpPr>
          <p:nvPr/>
        </p:nvSpPr>
        <p:spPr bwMode="auto">
          <a:xfrm>
            <a:off x="330200" y="5214938"/>
            <a:ext cx="1939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6" name="Rectangle 106"/>
          <p:cNvSpPr>
            <a:spLocks noChangeArrowheads="1"/>
          </p:cNvSpPr>
          <p:nvPr/>
        </p:nvSpPr>
        <p:spPr bwMode="auto">
          <a:xfrm>
            <a:off x="330200" y="5629276"/>
            <a:ext cx="200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7" name="Rectangle 107"/>
          <p:cNvSpPr>
            <a:spLocks noChangeArrowheads="1"/>
          </p:cNvSpPr>
          <p:nvPr/>
        </p:nvSpPr>
        <p:spPr bwMode="auto">
          <a:xfrm>
            <a:off x="330200" y="6043613"/>
            <a:ext cx="1939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8" name="Rectangle 108"/>
          <p:cNvSpPr>
            <a:spLocks noChangeArrowheads="1"/>
          </p:cNvSpPr>
          <p:nvPr/>
        </p:nvSpPr>
        <p:spPr bwMode="auto">
          <a:xfrm>
            <a:off x="330200" y="6456363"/>
            <a:ext cx="200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4" name="Group 164"/>
          <p:cNvGrpSpPr/>
          <p:nvPr/>
        </p:nvGrpSpPr>
        <p:grpSpPr>
          <a:xfrm>
            <a:off x="6070137" y="101600"/>
            <a:ext cx="3243680" cy="3103525"/>
            <a:chOff x="5900320" y="-160866"/>
            <a:chExt cx="3243680" cy="3103525"/>
          </a:xfrm>
        </p:grpSpPr>
        <p:sp>
          <p:nvSpPr>
            <p:cNvPr id="263" name="Oval 262"/>
            <p:cNvSpPr/>
            <p:nvPr/>
          </p:nvSpPr>
          <p:spPr>
            <a:xfrm>
              <a:off x="6429078" y="299269"/>
              <a:ext cx="2131044" cy="2167456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itchFamily="66" charset="0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>
            <a:xfrm flipH="1" flipV="1">
              <a:off x="7454053" y="101600"/>
              <a:ext cx="1893" cy="173826"/>
            </a:xfrm>
            <a:prstGeom prst="lin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7449604" y="2490277"/>
              <a:ext cx="4449" cy="173826"/>
            </a:xfrm>
            <a:prstGeom prst="lin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8564162" y="1369665"/>
              <a:ext cx="170905" cy="3487"/>
            </a:xfrm>
            <a:prstGeom prst="lin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V="1">
              <a:off x="6238689" y="1369665"/>
              <a:ext cx="170905" cy="3487"/>
            </a:xfrm>
            <a:prstGeom prst="lin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8674000" y="1175656"/>
              <a:ext cx="47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85D8A"/>
                  </a:solidFill>
                  <a:latin typeface="Comic Sans MS" pitchFamily="66" charset="0"/>
                </a:rPr>
                <a:t>0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7230555" y="-160866"/>
              <a:ext cx="47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85D8A"/>
                  </a:solidFill>
                  <a:latin typeface="Comic Sans MS" pitchFamily="66" charset="0"/>
                </a:rPr>
                <a:t>25</a:t>
              </a: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252326" y="2604105"/>
              <a:ext cx="47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85D8A"/>
                  </a:solidFill>
                  <a:latin typeface="Comic Sans MS" pitchFamily="66" charset="0"/>
                </a:rPr>
                <a:t>75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900320" y="1223553"/>
              <a:ext cx="47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85D8A"/>
                  </a:solidFill>
                  <a:latin typeface="Comic Sans MS" pitchFamily="66" charset="0"/>
                </a:rPr>
                <a:t>50</a:t>
              </a:r>
              <a:endParaRPr lang="en-US" sz="1600" b="1" dirty="0">
                <a:solidFill>
                  <a:srgbClr val="385D8A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167" name="Straight Connector 166"/>
          <p:cNvCxnSpPr/>
          <p:nvPr/>
        </p:nvCxnSpPr>
        <p:spPr>
          <a:xfrm flipV="1">
            <a:off x="8023824" y="457200"/>
            <a:ext cx="69299" cy="164854"/>
          </a:xfrm>
          <a:prstGeom prst="lin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0" name="TextBox 169"/>
          <p:cNvSpPr txBox="1"/>
          <p:nvPr/>
        </p:nvSpPr>
        <p:spPr>
          <a:xfrm rot="1010582">
            <a:off x="7941733" y="196550"/>
            <a:ext cx="47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85D8A"/>
                </a:solidFill>
                <a:latin typeface="Comic Sans MS" pitchFamily="66" charset="0"/>
              </a:rPr>
              <a:t>20</a:t>
            </a:r>
          </a:p>
        </p:txBody>
      </p:sp>
      <p:sp>
        <p:nvSpPr>
          <p:cNvPr id="171" name="Oval 170"/>
          <p:cNvSpPr/>
          <p:nvPr/>
        </p:nvSpPr>
        <p:spPr>
          <a:xfrm>
            <a:off x="7818745" y="794272"/>
            <a:ext cx="232012" cy="211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00" dirty="0" smtClean="0">
                <a:latin typeface="Comic Sans MS" pitchFamily="66" charset="0"/>
              </a:rPr>
              <a:t>1a</a:t>
            </a:r>
            <a:endParaRPr lang="en-US" sz="1300" dirty="0">
              <a:latin typeface="Comic Sans MS" pitchFamily="66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8071316" y="939480"/>
            <a:ext cx="232012" cy="211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dirty="0" smtClean="0">
                <a:latin typeface="Comic Sans MS" pitchFamily="66" charset="0"/>
              </a:rPr>
              <a:t>2a</a:t>
            </a:r>
            <a:endParaRPr lang="en-US" sz="1300" dirty="0">
              <a:latin typeface="Comic Sans MS" pitchFamily="66" charset="0"/>
            </a:endParaRPr>
          </a:p>
        </p:txBody>
      </p:sp>
      <p:cxnSp>
        <p:nvCxnSpPr>
          <p:cNvPr id="177" name="Straight Connector 176"/>
          <p:cNvCxnSpPr/>
          <p:nvPr/>
        </p:nvCxnSpPr>
        <p:spPr>
          <a:xfrm rot="720341" flipV="1">
            <a:off x="8360468" y="636895"/>
            <a:ext cx="69299" cy="164854"/>
          </a:xfrm>
          <a:prstGeom prst="lin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8" name="TextBox 177"/>
          <p:cNvSpPr txBox="1"/>
          <p:nvPr/>
        </p:nvSpPr>
        <p:spPr>
          <a:xfrm rot="1730923">
            <a:off x="8285201" y="383069"/>
            <a:ext cx="47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85D8A"/>
                </a:solidFill>
                <a:latin typeface="Comic Sans MS" pitchFamily="66" charset="0"/>
              </a:rPr>
              <a:t>15</a:t>
            </a:r>
          </a:p>
        </p:txBody>
      </p:sp>
      <p:cxnSp>
        <p:nvCxnSpPr>
          <p:cNvPr id="181" name="Straight Connector 180"/>
          <p:cNvCxnSpPr/>
          <p:nvPr/>
        </p:nvCxnSpPr>
        <p:spPr>
          <a:xfrm rot="2486096" flipV="1">
            <a:off x="8724051" y="1178257"/>
            <a:ext cx="69299" cy="164854"/>
          </a:xfrm>
          <a:prstGeom prst="lin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2" name="TextBox 181"/>
          <p:cNvSpPr txBox="1"/>
          <p:nvPr/>
        </p:nvSpPr>
        <p:spPr>
          <a:xfrm rot="3864911">
            <a:off x="8765868" y="1035907"/>
            <a:ext cx="37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85D8A"/>
                </a:solidFill>
                <a:latin typeface="Comic Sans MS" pitchFamily="66" charset="0"/>
              </a:rPr>
              <a:t>5</a:t>
            </a:r>
          </a:p>
        </p:txBody>
      </p:sp>
      <p:sp>
        <p:nvSpPr>
          <p:cNvPr id="185" name="Oval 184"/>
          <p:cNvSpPr/>
          <p:nvPr/>
        </p:nvSpPr>
        <p:spPr>
          <a:xfrm>
            <a:off x="8287575" y="1287039"/>
            <a:ext cx="232012" cy="211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dirty="0" smtClean="0">
                <a:latin typeface="Comic Sans MS" pitchFamily="66" charset="0"/>
              </a:rPr>
              <a:t>3b</a:t>
            </a:r>
            <a:endParaRPr lang="en-US" sz="1300" dirty="0">
              <a:latin typeface="Comic Sans MS" pitchFamily="66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8319081" y="1554934"/>
            <a:ext cx="232012" cy="211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dirty="0" smtClean="0">
                <a:latin typeface="Comic Sans MS" pitchFamily="66" charset="0"/>
              </a:rPr>
              <a:t>4b</a:t>
            </a:r>
            <a:endParaRPr lang="en-US" sz="1300" dirty="0">
              <a:latin typeface="Comic Sans MS" pitchFamily="66" charset="0"/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 rot="5930127" flipV="1">
            <a:off x="8634100" y="2179091"/>
            <a:ext cx="69299" cy="164854"/>
          </a:xfrm>
          <a:prstGeom prst="lin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4" name="TextBox 193"/>
          <p:cNvSpPr txBox="1"/>
          <p:nvPr/>
        </p:nvSpPr>
        <p:spPr>
          <a:xfrm rot="18280542">
            <a:off x="8598882" y="2170925"/>
            <a:ext cx="47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85D8A"/>
                </a:solidFill>
                <a:latin typeface="Comic Sans MS" pitchFamily="66" charset="0"/>
              </a:rPr>
              <a:t>90</a:t>
            </a:r>
          </a:p>
        </p:txBody>
      </p:sp>
      <p:sp>
        <p:nvSpPr>
          <p:cNvPr id="197" name="Oval 196"/>
          <p:cNvSpPr/>
          <p:nvPr/>
        </p:nvSpPr>
        <p:spPr>
          <a:xfrm>
            <a:off x="8225054" y="1938471"/>
            <a:ext cx="232012" cy="211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dirty="0" smtClean="0">
                <a:latin typeface="Comic Sans MS" pitchFamily="66" charset="0"/>
              </a:rPr>
              <a:t>1b</a:t>
            </a:r>
            <a:endParaRPr lang="en-US" sz="1300" dirty="0">
              <a:latin typeface="Comic Sans MS" pitchFamily="66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7522192" y="748923"/>
            <a:ext cx="232012" cy="211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dirty="0" smtClean="0">
                <a:latin typeface="Comic Sans MS" pitchFamily="66" charset="0"/>
              </a:rPr>
              <a:t>4a</a:t>
            </a:r>
            <a:endParaRPr lang="en-US" sz="1300" dirty="0">
              <a:latin typeface="Comic Sans MS" pitchFamily="66" charset="0"/>
            </a:endParaRPr>
          </a:p>
        </p:txBody>
      </p:sp>
      <p:cxnSp>
        <p:nvCxnSpPr>
          <p:cNvPr id="199" name="Straight Connector 198"/>
          <p:cNvCxnSpPr/>
          <p:nvPr/>
        </p:nvCxnSpPr>
        <p:spPr>
          <a:xfrm flipV="1">
            <a:off x="7172647" y="2654490"/>
            <a:ext cx="67491" cy="153569"/>
          </a:xfrm>
          <a:prstGeom prst="lin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0" name="TextBox 199"/>
          <p:cNvSpPr txBox="1"/>
          <p:nvPr/>
        </p:nvSpPr>
        <p:spPr>
          <a:xfrm rot="1475061">
            <a:off x="6915876" y="2753230"/>
            <a:ext cx="47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85D8A"/>
                </a:solidFill>
                <a:latin typeface="Comic Sans MS" pitchFamily="66" charset="0"/>
              </a:rPr>
              <a:t>70</a:t>
            </a:r>
          </a:p>
        </p:txBody>
      </p:sp>
      <p:sp>
        <p:nvSpPr>
          <p:cNvPr id="202" name="Oval 201"/>
          <p:cNvSpPr/>
          <p:nvPr/>
        </p:nvSpPr>
        <p:spPr>
          <a:xfrm>
            <a:off x="7231892" y="2267241"/>
            <a:ext cx="232012" cy="211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300" dirty="0" smtClean="0">
                <a:latin typeface="Comic Sans MS" pitchFamily="66" charset="0"/>
              </a:rPr>
              <a:t>3a</a:t>
            </a:r>
            <a:endParaRPr lang="en-US" sz="1300" dirty="0">
              <a:latin typeface="Comic Sans MS" pitchFamily="66" charset="0"/>
            </a:endParaRPr>
          </a:p>
        </p:txBody>
      </p:sp>
      <p:sp>
        <p:nvSpPr>
          <p:cNvPr id="259" name="Rectangle 45"/>
          <p:cNvSpPr>
            <a:spLocks noChangeArrowheads="1"/>
          </p:cNvSpPr>
          <p:nvPr/>
        </p:nvSpPr>
        <p:spPr bwMode="auto">
          <a:xfrm>
            <a:off x="377270" y="961249"/>
            <a:ext cx="8976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1" dirty="0" smtClean="0">
                <a:solidFill>
                  <a:srgbClr val="FFFFFF"/>
                </a:solidFill>
                <a:latin typeface="Comic Sans MS" pitchFamily="66" charset="0"/>
              </a:rPr>
              <a:t>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2" grpId="0" animBg="1"/>
      <p:bldP spid="25665" grpId="0" animBg="1"/>
      <p:bldP spid="25668" grpId="0" animBg="1"/>
      <p:bldP spid="25671" grpId="0" animBg="1"/>
      <p:bldP spid="25674" grpId="0" animBg="1"/>
      <p:bldP spid="25677" grpId="0" animBg="1"/>
      <p:bldP spid="25677" grpId="1" animBg="1"/>
      <p:bldP spid="25680" grpId="0" animBg="1"/>
      <p:bldP spid="25683" grpId="0" animBg="1"/>
      <p:bldP spid="25685" grpId="0" animBg="1"/>
      <p:bldP spid="170" grpId="0"/>
      <p:bldP spid="171" grpId="0" animBg="1"/>
      <p:bldP spid="176" grpId="0" animBg="1"/>
      <p:bldP spid="178" grpId="0"/>
      <p:bldP spid="182" grpId="0"/>
      <p:bldP spid="185" grpId="0" animBg="1"/>
      <p:bldP spid="187" grpId="0" animBg="1"/>
      <p:bldP spid="194" grpId="0"/>
      <p:bldP spid="197" grpId="0" animBg="1"/>
      <p:bldP spid="198" grpId="0" animBg="1"/>
      <p:bldP spid="200" grpId="0"/>
      <p:bldP spid="2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2K Construction (2)</a:t>
            </a:r>
            <a:br>
              <a:rPr lang="en-US" dirty="0" smtClean="0"/>
            </a:br>
            <a:r>
              <a:rPr lang="en-US" sz="2000" dirty="0" smtClean="0">
                <a:solidFill>
                  <a:srgbClr val="990099"/>
                </a:solidFill>
              </a:rPr>
              <a:t>Step 2</a:t>
            </a: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3575-1B26-406B-892B-9ECE90D3FE6C}" type="slidenum">
              <a:rPr lang="tr-TR" smtClean="0">
                <a:latin typeface="Comic Sans MS" pitchFamily="66" charset="0"/>
              </a:rPr>
              <a:pPr/>
              <a:t>17</a:t>
            </a:fld>
            <a:endParaRPr lang="tr-TR" dirty="0">
              <a:latin typeface="Comic Sans MS" pitchFamily="66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45495" y="834249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37632" y="834249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329770" y="834249"/>
            <a:ext cx="59848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928257" y="834249"/>
            <a:ext cx="593725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521982" y="834249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45495" y="1300974"/>
            <a:ext cx="592138" cy="47466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37632" y="1300974"/>
            <a:ext cx="592138" cy="474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329770" y="1300974"/>
            <a:ext cx="598488" cy="474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928257" y="1300974"/>
            <a:ext cx="593725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521982" y="1300974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495" y="1775636"/>
            <a:ext cx="592138" cy="46831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737632" y="1775636"/>
            <a:ext cx="592138" cy="46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1329770" y="1775636"/>
            <a:ext cx="598488" cy="46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928257" y="1775636"/>
            <a:ext cx="593725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2521982" y="1775636"/>
            <a:ext cx="592138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145495" y="2243949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737632" y="2243949"/>
            <a:ext cx="59213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1329770" y="2243949"/>
            <a:ext cx="59848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1928257" y="2243949"/>
            <a:ext cx="593725" cy="466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2521982" y="2243949"/>
            <a:ext cx="59213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45495" y="2710674"/>
            <a:ext cx="592138" cy="47466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737632" y="2710674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1329770" y="2710674"/>
            <a:ext cx="59848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1928257" y="2710674"/>
            <a:ext cx="593725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2521982" y="2710674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1329770" y="831074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1928257" y="831074"/>
            <a:ext cx="7938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2521982" y="831074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142320" y="1775636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142320" y="2243949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142320" y="2710674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145495" y="831074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142320" y="834249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142320" y="3185336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996395" y="97077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1590120" y="97077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2183845" y="97077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2777570" y="97077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402670" y="144067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>
            <a:off x="402670" y="191057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402670" y="238047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402670" y="2848786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6426926" y="6168835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1a</a:t>
            </a:r>
            <a:endParaRPr lang="en-US" sz="2600" dirty="0">
              <a:latin typeface="Comic Sans MS" pitchFamily="66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7363203" y="3252651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dirty="0" smtClean="0">
                <a:latin typeface="Comic Sans MS" pitchFamily="66" charset="0"/>
              </a:rPr>
              <a:t>2a</a:t>
            </a:r>
            <a:endParaRPr lang="en-US" sz="2700" dirty="0">
              <a:latin typeface="Comic Sans MS" pitchFamily="66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8242407" y="4064014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dirty="0" smtClean="0">
                <a:latin typeface="Comic Sans MS" pitchFamily="66" charset="0"/>
              </a:rPr>
              <a:t>4a</a:t>
            </a:r>
            <a:endParaRPr lang="en-US" sz="2700" dirty="0">
              <a:latin typeface="Comic Sans MS" pitchFamily="66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8254564" y="5125122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3b</a:t>
            </a:r>
            <a:endParaRPr lang="en-US" sz="2600" dirty="0">
              <a:latin typeface="Comic Sans MS" pitchFamily="66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6427142" y="4064014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dirty="0" smtClean="0">
                <a:latin typeface="Comic Sans MS" pitchFamily="66" charset="0"/>
              </a:rPr>
              <a:t>3a</a:t>
            </a:r>
            <a:endParaRPr lang="en-US" sz="2700" dirty="0">
              <a:latin typeface="Comic Sans MS" pitchFamily="66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8262237" y="6151440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1b</a:t>
            </a:r>
            <a:endParaRPr lang="en-US" sz="2600" dirty="0">
              <a:latin typeface="Comic Sans MS" pitchFamily="66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6427142" y="5120915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4b</a:t>
            </a:r>
            <a:endParaRPr lang="en-US" sz="2600" dirty="0">
              <a:latin typeface="Comic Sans MS" pitchFamily="66" charset="0"/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 flipV="1">
            <a:off x="6915580" y="3992772"/>
            <a:ext cx="134051" cy="143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8203335" y="4001394"/>
            <a:ext cx="155590" cy="1670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6734057" y="4967142"/>
            <a:ext cx="4961" cy="143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6732578" y="4586304"/>
            <a:ext cx="4961" cy="143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>
            <a:off x="8571109" y="5669897"/>
            <a:ext cx="4961" cy="143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6732578" y="6021993"/>
            <a:ext cx="4961" cy="143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6722224" y="5649778"/>
            <a:ext cx="4961" cy="143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8566671" y="5992173"/>
            <a:ext cx="4961" cy="143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V="1">
            <a:off x="6940724" y="5139598"/>
            <a:ext cx="171029" cy="813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V="1">
            <a:off x="8194460" y="4534569"/>
            <a:ext cx="131641" cy="876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7"/>
          <p:cNvCxnSpPr/>
          <p:nvPr/>
        </p:nvCxnSpPr>
        <p:spPr>
          <a:xfrm>
            <a:off x="7029139" y="4343071"/>
            <a:ext cx="153611" cy="3233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7"/>
          <p:cNvCxnSpPr/>
          <p:nvPr/>
        </p:nvCxnSpPr>
        <p:spPr>
          <a:xfrm>
            <a:off x="8092617" y="4358880"/>
            <a:ext cx="153611" cy="3233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7"/>
          <p:cNvCxnSpPr/>
          <p:nvPr/>
        </p:nvCxnSpPr>
        <p:spPr>
          <a:xfrm>
            <a:off x="8108886" y="5435287"/>
            <a:ext cx="153611" cy="3233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7"/>
          <p:cNvCxnSpPr/>
          <p:nvPr/>
        </p:nvCxnSpPr>
        <p:spPr>
          <a:xfrm>
            <a:off x="7026179" y="5409418"/>
            <a:ext cx="153611" cy="3233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V="1">
            <a:off x="7295710" y="3646424"/>
            <a:ext cx="134051" cy="143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7864618" y="3646423"/>
            <a:ext cx="155590" cy="1670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flipH="1">
            <a:off x="8568150" y="4602113"/>
            <a:ext cx="4961" cy="143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>
            <a:off x="8566671" y="4997322"/>
            <a:ext cx="4961" cy="143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58" name="AutoShape 58"/>
          <p:cNvSpPr>
            <a:spLocks noChangeAspect="1" noChangeArrowheads="1" noTextEdit="1"/>
          </p:cNvSpPr>
          <p:nvPr/>
        </p:nvSpPr>
        <p:spPr bwMode="auto">
          <a:xfrm>
            <a:off x="44450" y="3335338"/>
            <a:ext cx="17526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0" name="Rectangle 60"/>
          <p:cNvSpPr>
            <a:spLocks noChangeArrowheads="1"/>
          </p:cNvSpPr>
          <p:nvPr/>
        </p:nvSpPr>
        <p:spPr bwMode="auto">
          <a:xfrm>
            <a:off x="158750" y="3446463"/>
            <a:ext cx="5048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1" name="Rectangle 61"/>
          <p:cNvSpPr>
            <a:spLocks noChangeArrowheads="1"/>
          </p:cNvSpPr>
          <p:nvPr/>
        </p:nvSpPr>
        <p:spPr bwMode="auto">
          <a:xfrm>
            <a:off x="663574" y="3446463"/>
            <a:ext cx="68897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3" name="Rectangle 63"/>
          <p:cNvSpPr>
            <a:spLocks noChangeArrowheads="1"/>
          </p:cNvSpPr>
          <p:nvPr/>
        </p:nvSpPr>
        <p:spPr bwMode="auto">
          <a:xfrm>
            <a:off x="158750" y="3856038"/>
            <a:ext cx="504825" cy="41910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4" name="Rectangle 64"/>
          <p:cNvSpPr>
            <a:spLocks noChangeArrowheads="1"/>
          </p:cNvSpPr>
          <p:nvPr/>
        </p:nvSpPr>
        <p:spPr bwMode="auto">
          <a:xfrm>
            <a:off x="663575" y="3856038"/>
            <a:ext cx="67945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66" name="Rectangle 66"/>
          <p:cNvSpPr>
            <a:spLocks noChangeArrowheads="1"/>
          </p:cNvSpPr>
          <p:nvPr/>
        </p:nvSpPr>
        <p:spPr bwMode="auto">
          <a:xfrm>
            <a:off x="158750" y="4275138"/>
            <a:ext cx="5048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7" name="Rectangle 67"/>
          <p:cNvSpPr>
            <a:spLocks noChangeArrowheads="1"/>
          </p:cNvSpPr>
          <p:nvPr/>
        </p:nvSpPr>
        <p:spPr bwMode="auto">
          <a:xfrm>
            <a:off x="663575" y="4275138"/>
            <a:ext cx="679450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69" name="Rectangle 69"/>
          <p:cNvSpPr>
            <a:spLocks noChangeArrowheads="1"/>
          </p:cNvSpPr>
          <p:nvPr/>
        </p:nvSpPr>
        <p:spPr bwMode="auto">
          <a:xfrm>
            <a:off x="158750" y="4684713"/>
            <a:ext cx="504825" cy="41910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70" name="Rectangle 70"/>
          <p:cNvSpPr>
            <a:spLocks noChangeArrowheads="1"/>
          </p:cNvSpPr>
          <p:nvPr/>
        </p:nvSpPr>
        <p:spPr bwMode="auto">
          <a:xfrm>
            <a:off x="663575" y="4684713"/>
            <a:ext cx="688975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72" name="Rectangle 72"/>
          <p:cNvSpPr>
            <a:spLocks noChangeArrowheads="1"/>
          </p:cNvSpPr>
          <p:nvPr/>
        </p:nvSpPr>
        <p:spPr bwMode="auto">
          <a:xfrm>
            <a:off x="158750" y="5103813"/>
            <a:ext cx="5048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73" name="Rectangle 73"/>
          <p:cNvSpPr>
            <a:spLocks noChangeArrowheads="1"/>
          </p:cNvSpPr>
          <p:nvPr/>
        </p:nvSpPr>
        <p:spPr bwMode="auto">
          <a:xfrm>
            <a:off x="663575" y="5103813"/>
            <a:ext cx="688975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75" name="Rectangle 75"/>
          <p:cNvSpPr>
            <a:spLocks noChangeArrowheads="1"/>
          </p:cNvSpPr>
          <p:nvPr/>
        </p:nvSpPr>
        <p:spPr bwMode="auto">
          <a:xfrm>
            <a:off x="158750" y="5513388"/>
            <a:ext cx="504825" cy="41910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76" name="Rectangle 76"/>
          <p:cNvSpPr>
            <a:spLocks noChangeArrowheads="1"/>
          </p:cNvSpPr>
          <p:nvPr/>
        </p:nvSpPr>
        <p:spPr bwMode="auto">
          <a:xfrm>
            <a:off x="663576" y="5513388"/>
            <a:ext cx="688974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78" name="Rectangle 78"/>
          <p:cNvSpPr>
            <a:spLocks noChangeArrowheads="1"/>
          </p:cNvSpPr>
          <p:nvPr/>
        </p:nvSpPr>
        <p:spPr bwMode="auto">
          <a:xfrm>
            <a:off x="158750" y="5932488"/>
            <a:ext cx="5048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79" name="Rectangle 79"/>
          <p:cNvSpPr>
            <a:spLocks noChangeArrowheads="1"/>
          </p:cNvSpPr>
          <p:nvPr/>
        </p:nvSpPr>
        <p:spPr bwMode="auto">
          <a:xfrm>
            <a:off x="663574" y="5932488"/>
            <a:ext cx="688975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81" name="Rectangle 81"/>
          <p:cNvSpPr>
            <a:spLocks noChangeArrowheads="1"/>
          </p:cNvSpPr>
          <p:nvPr/>
        </p:nvSpPr>
        <p:spPr bwMode="auto">
          <a:xfrm>
            <a:off x="158750" y="6342063"/>
            <a:ext cx="504825" cy="41910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82" name="Rectangle 82"/>
          <p:cNvSpPr>
            <a:spLocks noChangeArrowheads="1"/>
          </p:cNvSpPr>
          <p:nvPr/>
        </p:nvSpPr>
        <p:spPr bwMode="auto">
          <a:xfrm>
            <a:off x="663574" y="6342063"/>
            <a:ext cx="688975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87" name="Rectangle 87"/>
          <p:cNvSpPr>
            <a:spLocks noChangeArrowheads="1"/>
          </p:cNvSpPr>
          <p:nvPr/>
        </p:nvSpPr>
        <p:spPr bwMode="auto">
          <a:xfrm>
            <a:off x="153988" y="4275138"/>
            <a:ext cx="1188720" cy="9525"/>
          </a:xfrm>
          <a:prstGeom prst="rect">
            <a:avLst/>
          </a:prstGeom>
          <a:solidFill>
            <a:schemeClr val="bg1">
              <a:lumMod val="65000"/>
            </a:schemeClr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88" name="Rectangle 88"/>
          <p:cNvSpPr>
            <a:spLocks noChangeArrowheads="1"/>
          </p:cNvSpPr>
          <p:nvPr/>
        </p:nvSpPr>
        <p:spPr bwMode="auto">
          <a:xfrm>
            <a:off x="153988" y="4684713"/>
            <a:ext cx="1188720" cy="9525"/>
          </a:xfrm>
          <a:prstGeom prst="rect">
            <a:avLst/>
          </a:prstGeom>
          <a:solidFill>
            <a:schemeClr val="bg1">
              <a:lumMod val="65000"/>
            </a:schemeClr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89" name="Rectangle 89"/>
          <p:cNvSpPr>
            <a:spLocks noChangeArrowheads="1"/>
          </p:cNvSpPr>
          <p:nvPr/>
        </p:nvSpPr>
        <p:spPr bwMode="auto">
          <a:xfrm>
            <a:off x="153988" y="5103813"/>
            <a:ext cx="118872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0" name="Rectangle 90"/>
          <p:cNvSpPr>
            <a:spLocks noChangeArrowheads="1"/>
          </p:cNvSpPr>
          <p:nvPr/>
        </p:nvSpPr>
        <p:spPr bwMode="auto">
          <a:xfrm>
            <a:off x="153988" y="5513388"/>
            <a:ext cx="1188720" cy="9525"/>
          </a:xfrm>
          <a:prstGeom prst="rect">
            <a:avLst/>
          </a:prstGeom>
          <a:solidFill>
            <a:schemeClr val="bg1">
              <a:lumMod val="65000"/>
            </a:schemeClr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1" name="Rectangle 91"/>
          <p:cNvSpPr>
            <a:spLocks noChangeArrowheads="1"/>
          </p:cNvSpPr>
          <p:nvPr/>
        </p:nvSpPr>
        <p:spPr bwMode="auto">
          <a:xfrm>
            <a:off x="153988" y="5932488"/>
            <a:ext cx="1188720" cy="9525"/>
          </a:xfrm>
          <a:prstGeom prst="rect">
            <a:avLst/>
          </a:prstGeom>
          <a:solidFill>
            <a:schemeClr val="bg1">
              <a:lumMod val="65000"/>
            </a:schemeClr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2" name="Rectangle 92"/>
          <p:cNvSpPr>
            <a:spLocks noChangeArrowheads="1"/>
          </p:cNvSpPr>
          <p:nvPr/>
        </p:nvSpPr>
        <p:spPr bwMode="auto">
          <a:xfrm>
            <a:off x="153988" y="6342063"/>
            <a:ext cx="118872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3" name="Rectangle 93"/>
          <p:cNvSpPr>
            <a:spLocks noChangeArrowheads="1"/>
          </p:cNvSpPr>
          <p:nvPr/>
        </p:nvSpPr>
        <p:spPr bwMode="auto">
          <a:xfrm>
            <a:off x="158750" y="3441701"/>
            <a:ext cx="9525" cy="33242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6" name="Rectangle 96"/>
          <p:cNvSpPr>
            <a:spLocks noChangeArrowheads="1"/>
          </p:cNvSpPr>
          <p:nvPr/>
        </p:nvSpPr>
        <p:spPr bwMode="auto">
          <a:xfrm>
            <a:off x="153988" y="6761163"/>
            <a:ext cx="154305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7" name="Rectangle 97"/>
          <p:cNvSpPr>
            <a:spLocks noChangeArrowheads="1"/>
          </p:cNvSpPr>
          <p:nvPr/>
        </p:nvSpPr>
        <p:spPr bwMode="auto">
          <a:xfrm>
            <a:off x="377825" y="3559176"/>
            <a:ext cx="8175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v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698" name="Rectangle 98"/>
          <p:cNvSpPr>
            <a:spLocks noChangeArrowheads="1"/>
          </p:cNvSpPr>
          <p:nvPr/>
        </p:nvSpPr>
        <p:spPr bwMode="auto">
          <a:xfrm>
            <a:off x="830263" y="3511551"/>
            <a:ext cx="1250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699" name="Rectangle 99"/>
          <p:cNvSpPr>
            <a:spLocks noChangeArrowheads="1"/>
          </p:cNvSpPr>
          <p:nvPr/>
        </p:nvSpPr>
        <p:spPr bwMode="auto">
          <a:xfrm>
            <a:off x="944563" y="3635376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v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0" name="Rectangle 100"/>
          <p:cNvSpPr>
            <a:spLocks noChangeArrowheads="1"/>
          </p:cNvSpPr>
          <p:nvPr/>
        </p:nvSpPr>
        <p:spPr bwMode="auto">
          <a:xfrm>
            <a:off x="1347788" y="3511551"/>
            <a:ext cx="110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2" name="Rectangle 102"/>
          <p:cNvSpPr>
            <a:spLocks noChangeArrowheads="1"/>
          </p:cNvSpPr>
          <p:nvPr/>
        </p:nvSpPr>
        <p:spPr bwMode="auto">
          <a:xfrm>
            <a:off x="330200" y="3973513"/>
            <a:ext cx="1939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3" name="Rectangle 103"/>
          <p:cNvSpPr>
            <a:spLocks noChangeArrowheads="1"/>
          </p:cNvSpPr>
          <p:nvPr/>
        </p:nvSpPr>
        <p:spPr bwMode="auto">
          <a:xfrm>
            <a:off x="330200" y="4387851"/>
            <a:ext cx="200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4" name="Rectangle 104"/>
          <p:cNvSpPr>
            <a:spLocks noChangeArrowheads="1"/>
          </p:cNvSpPr>
          <p:nvPr/>
        </p:nvSpPr>
        <p:spPr bwMode="auto">
          <a:xfrm>
            <a:off x="330200" y="4800601"/>
            <a:ext cx="1939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5" name="Rectangle 105"/>
          <p:cNvSpPr>
            <a:spLocks noChangeArrowheads="1"/>
          </p:cNvSpPr>
          <p:nvPr/>
        </p:nvSpPr>
        <p:spPr bwMode="auto">
          <a:xfrm>
            <a:off x="330200" y="5214938"/>
            <a:ext cx="1939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6" name="Rectangle 106"/>
          <p:cNvSpPr>
            <a:spLocks noChangeArrowheads="1"/>
          </p:cNvSpPr>
          <p:nvPr/>
        </p:nvSpPr>
        <p:spPr bwMode="auto">
          <a:xfrm>
            <a:off x="330200" y="5629276"/>
            <a:ext cx="200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7" name="Rectangle 107"/>
          <p:cNvSpPr>
            <a:spLocks noChangeArrowheads="1"/>
          </p:cNvSpPr>
          <p:nvPr/>
        </p:nvSpPr>
        <p:spPr bwMode="auto">
          <a:xfrm>
            <a:off x="330200" y="6043613"/>
            <a:ext cx="1939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8" name="Rectangle 108"/>
          <p:cNvSpPr>
            <a:spLocks noChangeArrowheads="1"/>
          </p:cNvSpPr>
          <p:nvPr/>
        </p:nvSpPr>
        <p:spPr bwMode="auto">
          <a:xfrm>
            <a:off x="330200" y="6456363"/>
            <a:ext cx="200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4738158" y="1419930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(3b,4b)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3413830" y="1411463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(1a,4a)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3417711" y="1911702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(1a,2a)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30" name="Picture 129" descr="acce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5853" y="2601031"/>
            <a:ext cx="152400" cy="152400"/>
          </a:xfrm>
          <a:prstGeom prst="rect">
            <a:avLst/>
          </a:prstGeom>
        </p:spPr>
      </p:pic>
      <p:pic>
        <p:nvPicPr>
          <p:cNvPr id="131" name="Picture 130" descr="canc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0283" y="3105515"/>
            <a:ext cx="152400" cy="152400"/>
          </a:xfrm>
          <a:prstGeom prst="rect">
            <a:avLst/>
          </a:prstGeom>
        </p:spPr>
      </p:pic>
      <p:pic>
        <p:nvPicPr>
          <p:cNvPr id="132" name="Picture 131" descr="acce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5853" y="1543050"/>
            <a:ext cx="152400" cy="152400"/>
          </a:xfrm>
          <a:prstGeom prst="rect">
            <a:avLst/>
          </a:prstGeom>
        </p:spPr>
      </p:pic>
      <p:grpSp>
        <p:nvGrpSpPr>
          <p:cNvPr id="3" name="Group 252"/>
          <p:cNvGrpSpPr/>
          <p:nvPr/>
        </p:nvGrpSpPr>
        <p:grpSpPr>
          <a:xfrm>
            <a:off x="6070137" y="101600"/>
            <a:ext cx="3243680" cy="3103525"/>
            <a:chOff x="6070137" y="101600"/>
            <a:chExt cx="3243680" cy="3103525"/>
          </a:xfrm>
        </p:grpSpPr>
        <p:cxnSp>
          <p:nvCxnSpPr>
            <p:cNvPr id="229" name="Straight Connector 228"/>
            <p:cNvCxnSpPr/>
            <p:nvPr/>
          </p:nvCxnSpPr>
          <p:spPr>
            <a:xfrm flipH="1">
              <a:off x="7266301" y="2442935"/>
              <a:ext cx="71415" cy="160904"/>
            </a:xfrm>
            <a:prstGeom prst="line">
              <a:avLst/>
            </a:prstGeom>
            <a:noFill/>
            <a:ln w="57150">
              <a:tailEnd type="stealth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8399623" y="2081902"/>
              <a:ext cx="145372" cy="98967"/>
            </a:xfrm>
            <a:prstGeom prst="line">
              <a:avLst/>
            </a:prstGeom>
            <a:noFill/>
            <a:ln w="57150">
              <a:tailEnd type="stealth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V="1">
              <a:off x="8502309" y="1642986"/>
              <a:ext cx="179601" cy="1276"/>
            </a:xfrm>
            <a:prstGeom prst="line">
              <a:avLst/>
            </a:prstGeom>
            <a:noFill/>
            <a:ln w="57150">
              <a:tailEnd type="stealth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V="1">
              <a:off x="8444601" y="1308032"/>
              <a:ext cx="190856" cy="71974"/>
            </a:xfrm>
            <a:prstGeom prst="line">
              <a:avLst/>
            </a:prstGeom>
            <a:noFill/>
            <a:ln w="57150">
              <a:tailEnd type="stealth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V="1">
              <a:off x="8195371" y="843497"/>
              <a:ext cx="122246" cy="161365"/>
            </a:xfrm>
            <a:prstGeom prst="line">
              <a:avLst/>
            </a:prstGeom>
            <a:noFill/>
            <a:ln w="57150">
              <a:tailEnd type="stealth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V="1">
              <a:off x="7949097" y="667463"/>
              <a:ext cx="55571" cy="197480"/>
            </a:xfrm>
            <a:prstGeom prst="line">
              <a:avLst/>
            </a:prstGeom>
            <a:noFill/>
            <a:ln w="57150">
              <a:tailEnd type="stealth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 flipV="1">
              <a:off x="7625550" y="612044"/>
              <a:ext cx="9934" cy="253458"/>
            </a:xfrm>
            <a:prstGeom prst="line">
              <a:avLst/>
            </a:prstGeom>
            <a:noFill/>
            <a:ln w="57150">
              <a:tailEnd type="stealth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" name="Group 164"/>
            <p:cNvGrpSpPr/>
            <p:nvPr/>
          </p:nvGrpSpPr>
          <p:grpSpPr>
            <a:xfrm>
              <a:off x="6070137" y="101600"/>
              <a:ext cx="3243680" cy="3103525"/>
              <a:chOff x="5900320" y="-160866"/>
              <a:chExt cx="3243680" cy="3103525"/>
            </a:xfrm>
          </p:grpSpPr>
          <p:sp>
            <p:nvSpPr>
              <p:cNvPr id="263" name="Oval 262"/>
              <p:cNvSpPr/>
              <p:nvPr/>
            </p:nvSpPr>
            <p:spPr>
              <a:xfrm>
                <a:off x="6429078" y="299269"/>
                <a:ext cx="2131044" cy="2167456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omic Sans MS" pitchFamily="66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 flipH="1" flipV="1">
                <a:off x="7454053" y="101600"/>
                <a:ext cx="1893" cy="173826"/>
              </a:xfrm>
              <a:prstGeom prst="lin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 flipV="1">
                <a:off x="7449604" y="2490277"/>
                <a:ext cx="4449" cy="173826"/>
              </a:xfrm>
              <a:prstGeom prst="lin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V="1">
                <a:off x="8564162" y="1369665"/>
                <a:ext cx="170905" cy="3487"/>
              </a:xfrm>
              <a:prstGeom prst="lin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6238689" y="1369665"/>
                <a:ext cx="170905" cy="3487"/>
              </a:xfrm>
              <a:prstGeom prst="lin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1" name="TextBox 160"/>
              <p:cNvSpPr txBox="1"/>
              <p:nvPr/>
            </p:nvSpPr>
            <p:spPr>
              <a:xfrm>
                <a:off x="8674000" y="1175656"/>
                <a:ext cx="47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385D8A"/>
                    </a:solidFill>
                    <a:latin typeface="Comic Sans MS" pitchFamily="66" charset="0"/>
                  </a:rPr>
                  <a:t>0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7230555" y="-160866"/>
                <a:ext cx="47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385D8A"/>
                    </a:solidFill>
                    <a:latin typeface="Comic Sans MS" pitchFamily="66" charset="0"/>
                  </a:rPr>
                  <a:t>25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7252326" y="2604105"/>
                <a:ext cx="47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385D8A"/>
                    </a:solidFill>
                    <a:latin typeface="Comic Sans MS" pitchFamily="66" charset="0"/>
                  </a:rPr>
                  <a:t>75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5900320" y="1223553"/>
                <a:ext cx="47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385D8A"/>
                    </a:solidFill>
                    <a:latin typeface="Comic Sans MS" pitchFamily="66" charset="0"/>
                  </a:rPr>
                  <a:t>50</a:t>
                </a:r>
                <a:endParaRPr lang="en-US" sz="1600" b="1" dirty="0">
                  <a:solidFill>
                    <a:srgbClr val="385D8A"/>
                  </a:solidFill>
                  <a:latin typeface="Comic Sans MS" pitchFamily="66" charset="0"/>
                </a:endParaRPr>
              </a:p>
            </p:txBody>
          </p:sp>
        </p:grpSp>
        <p:cxnSp>
          <p:nvCxnSpPr>
            <p:cNvPr id="167" name="Straight Connector 166"/>
            <p:cNvCxnSpPr/>
            <p:nvPr/>
          </p:nvCxnSpPr>
          <p:spPr>
            <a:xfrm flipV="1">
              <a:off x="8023824" y="457200"/>
              <a:ext cx="69299" cy="164854"/>
            </a:xfrm>
            <a:prstGeom prst="lin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0" name="TextBox 169"/>
            <p:cNvSpPr txBox="1"/>
            <p:nvPr/>
          </p:nvSpPr>
          <p:spPr>
            <a:xfrm rot="1010582">
              <a:off x="7941733" y="196550"/>
              <a:ext cx="47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85D8A"/>
                  </a:solidFill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71" name="Oval 170"/>
            <p:cNvSpPr/>
            <p:nvPr/>
          </p:nvSpPr>
          <p:spPr>
            <a:xfrm>
              <a:off x="7818745" y="794272"/>
              <a:ext cx="232012" cy="2115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300" dirty="0" smtClean="0">
                  <a:latin typeface="Comic Sans MS" pitchFamily="66" charset="0"/>
                </a:rPr>
                <a:t>1a</a:t>
              </a:r>
              <a:endParaRPr lang="en-US" sz="1300" dirty="0">
                <a:latin typeface="Comic Sans MS" pitchFamily="66" charset="0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8071316" y="939480"/>
              <a:ext cx="232012" cy="2115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300" dirty="0" smtClean="0">
                  <a:latin typeface="Comic Sans MS" pitchFamily="66" charset="0"/>
                </a:rPr>
                <a:t>2a</a:t>
              </a:r>
              <a:endParaRPr lang="en-US" sz="1300" dirty="0">
                <a:latin typeface="Comic Sans MS" pitchFamily="66" charset="0"/>
              </a:endParaRPr>
            </a:p>
          </p:txBody>
        </p:sp>
        <p:cxnSp>
          <p:nvCxnSpPr>
            <p:cNvPr id="177" name="Straight Connector 176"/>
            <p:cNvCxnSpPr/>
            <p:nvPr/>
          </p:nvCxnSpPr>
          <p:spPr>
            <a:xfrm rot="720341" flipV="1">
              <a:off x="8360468" y="636895"/>
              <a:ext cx="69299" cy="164854"/>
            </a:xfrm>
            <a:prstGeom prst="lin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8" name="TextBox 177"/>
            <p:cNvSpPr txBox="1"/>
            <p:nvPr/>
          </p:nvSpPr>
          <p:spPr>
            <a:xfrm rot="1730923">
              <a:off x="8285201" y="383069"/>
              <a:ext cx="47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85D8A"/>
                  </a:solidFill>
                  <a:latin typeface="Comic Sans MS" pitchFamily="66" charset="0"/>
                </a:rPr>
                <a:t>15</a:t>
              </a:r>
            </a:p>
          </p:txBody>
        </p:sp>
        <p:cxnSp>
          <p:nvCxnSpPr>
            <p:cNvPr id="181" name="Straight Connector 180"/>
            <p:cNvCxnSpPr/>
            <p:nvPr/>
          </p:nvCxnSpPr>
          <p:spPr>
            <a:xfrm rot="2486096" flipV="1">
              <a:off x="8724051" y="1178257"/>
              <a:ext cx="69299" cy="164854"/>
            </a:xfrm>
            <a:prstGeom prst="lin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2" name="TextBox 181"/>
            <p:cNvSpPr txBox="1"/>
            <p:nvPr/>
          </p:nvSpPr>
          <p:spPr>
            <a:xfrm rot="3864911">
              <a:off x="8765868" y="1035907"/>
              <a:ext cx="3791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85D8A"/>
                  </a:solidFill>
                  <a:latin typeface="Comic Sans MS" pitchFamily="66" charset="0"/>
                </a:rPr>
                <a:t>5</a:t>
              </a:r>
            </a:p>
          </p:txBody>
        </p:sp>
        <p:sp>
          <p:nvSpPr>
            <p:cNvPr id="185" name="Oval 184"/>
            <p:cNvSpPr/>
            <p:nvPr/>
          </p:nvSpPr>
          <p:spPr>
            <a:xfrm>
              <a:off x="8287575" y="1287039"/>
              <a:ext cx="232012" cy="2115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300" dirty="0" smtClean="0">
                  <a:latin typeface="Comic Sans MS" pitchFamily="66" charset="0"/>
                </a:rPr>
                <a:t>3b</a:t>
              </a:r>
              <a:endParaRPr lang="en-US" sz="1300" dirty="0">
                <a:latin typeface="Comic Sans MS" pitchFamily="66" charset="0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8319081" y="1554934"/>
              <a:ext cx="232012" cy="2115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300" dirty="0" smtClean="0">
                  <a:latin typeface="Comic Sans MS" pitchFamily="66" charset="0"/>
                </a:rPr>
                <a:t>4b</a:t>
              </a:r>
              <a:endParaRPr lang="en-US" sz="1300" dirty="0">
                <a:latin typeface="Comic Sans MS" pitchFamily="66" charset="0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930127" flipV="1">
              <a:off x="8634100" y="2179091"/>
              <a:ext cx="69299" cy="164854"/>
            </a:xfrm>
            <a:prstGeom prst="lin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4" name="TextBox 193"/>
            <p:cNvSpPr txBox="1"/>
            <p:nvPr/>
          </p:nvSpPr>
          <p:spPr>
            <a:xfrm rot="18280542">
              <a:off x="8598882" y="2170925"/>
              <a:ext cx="47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85D8A"/>
                  </a:solidFill>
                  <a:latin typeface="Comic Sans MS" pitchFamily="66" charset="0"/>
                </a:rPr>
                <a:t>90</a:t>
              </a:r>
            </a:p>
          </p:txBody>
        </p:sp>
        <p:sp>
          <p:nvSpPr>
            <p:cNvPr id="197" name="Oval 196"/>
            <p:cNvSpPr/>
            <p:nvPr/>
          </p:nvSpPr>
          <p:spPr>
            <a:xfrm>
              <a:off x="8225054" y="1938471"/>
              <a:ext cx="232012" cy="2115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300" dirty="0" smtClean="0">
                  <a:latin typeface="Comic Sans MS" pitchFamily="66" charset="0"/>
                </a:rPr>
                <a:t>1b</a:t>
              </a:r>
              <a:endParaRPr lang="en-US" sz="1300" dirty="0">
                <a:latin typeface="Comic Sans MS" pitchFamily="66" charset="0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7522192" y="748923"/>
              <a:ext cx="232012" cy="2115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300" dirty="0" smtClean="0">
                  <a:latin typeface="Comic Sans MS" pitchFamily="66" charset="0"/>
                </a:rPr>
                <a:t>4a</a:t>
              </a:r>
              <a:endParaRPr lang="en-US" sz="1300" dirty="0">
                <a:latin typeface="Comic Sans MS" pitchFamily="66" charset="0"/>
              </a:endParaRPr>
            </a:p>
          </p:txBody>
        </p:sp>
        <p:cxnSp>
          <p:nvCxnSpPr>
            <p:cNvPr id="199" name="Straight Connector 198"/>
            <p:cNvCxnSpPr/>
            <p:nvPr/>
          </p:nvCxnSpPr>
          <p:spPr>
            <a:xfrm flipV="1">
              <a:off x="7172647" y="2654490"/>
              <a:ext cx="67491" cy="153569"/>
            </a:xfrm>
            <a:prstGeom prst="lin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0" name="TextBox 199"/>
            <p:cNvSpPr txBox="1"/>
            <p:nvPr/>
          </p:nvSpPr>
          <p:spPr>
            <a:xfrm rot="1475061">
              <a:off x="6915876" y="2753230"/>
              <a:ext cx="47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85D8A"/>
                  </a:solidFill>
                  <a:latin typeface="Comic Sans MS" pitchFamily="66" charset="0"/>
                </a:rPr>
                <a:t>70</a:t>
              </a:r>
            </a:p>
          </p:txBody>
        </p:sp>
        <p:sp>
          <p:nvSpPr>
            <p:cNvPr id="202" name="Oval 201"/>
            <p:cNvSpPr/>
            <p:nvPr/>
          </p:nvSpPr>
          <p:spPr>
            <a:xfrm>
              <a:off x="7231892" y="2267241"/>
              <a:ext cx="232012" cy="2115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300" dirty="0" smtClean="0">
                  <a:latin typeface="Comic Sans MS" pitchFamily="66" charset="0"/>
                </a:rPr>
                <a:t>3a</a:t>
              </a:r>
              <a:endParaRPr lang="en-US" sz="1300" dirty="0">
                <a:latin typeface="Comic Sans MS" pitchFamily="66" charset="0"/>
              </a:endParaRPr>
            </a:p>
          </p:txBody>
        </p:sp>
      </p:grpSp>
      <p:sp>
        <p:nvSpPr>
          <p:cNvPr id="259" name="Rectangle 45"/>
          <p:cNvSpPr>
            <a:spLocks noChangeArrowheads="1"/>
          </p:cNvSpPr>
          <p:nvPr/>
        </p:nvSpPr>
        <p:spPr bwMode="auto">
          <a:xfrm>
            <a:off x="377270" y="961249"/>
            <a:ext cx="8976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1" dirty="0" smtClean="0">
                <a:solidFill>
                  <a:srgbClr val="FFFFFF"/>
                </a:solidFill>
                <a:latin typeface="Comic Sans MS" pitchFamily="66" charset="0"/>
              </a:rPr>
              <a:t>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68" name="Picture 167" descr="acce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9828" y="1552575"/>
            <a:ext cx="152400" cy="152400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4751211" y="3969102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(1b,2a)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741686" y="1911702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(1b,4b)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417711" y="2988027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(2a,4b)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417711" y="2454627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(2a,3b)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112786" y="3978627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(1b,3a)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751211" y="2454275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(2a,4a)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751211" y="2978502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(1a,3b)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2122311" y="3464277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(1b,3b)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3417711" y="3978627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(4a,4b)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417711" y="3464277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(3b,4a)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4751211" y="3464277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(1a,4b)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751211" y="5016852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(2a,3a)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112786" y="5026377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(3a,3b)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122311" y="4512027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(3a,4b)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3417711" y="5026377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(3a,4a)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417711" y="4512027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(1a,1b)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4751211" y="4512027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(1b,4a)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05025" y="5559777"/>
            <a:ext cx="115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(1a,3a)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220" name="Picture 219" descr="canc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4306" y="2039761"/>
            <a:ext cx="152400" cy="152400"/>
          </a:xfrm>
          <a:prstGeom prst="rect">
            <a:avLst/>
          </a:prstGeom>
        </p:spPr>
      </p:pic>
      <p:pic>
        <p:nvPicPr>
          <p:cNvPr id="221" name="Picture 220" descr="canc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0331" y="3601861"/>
            <a:ext cx="152400" cy="152400"/>
          </a:xfrm>
          <a:prstGeom prst="rect">
            <a:avLst/>
          </a:prstGeom>
        </p:spPr>
      </p:pic>
      <p:pic>
        <p:nvPicPr>
          <p:cNvPr id="222" name="Picture 221" descr="canc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5406" y="4116211"/>
            <a:ext cx="152400" cy="152400"/>
          </a:xfrm>
          <a:prstGeom prst="rect">
            <a:avLst/>
          </a:prstGeom>
        </p:spPr>
      </p:pic>
      <p:pic>
        <p:nvPicPr>
          <p:cNvPr id="223" name="Picture 222" descr="canc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3831" y="5163961"/>
            <a:ext cx="152400" cy="152400"/>
          </a:xfrm>
          <a:prstGeom prst="rect">
            <a:avLst/>
          </a:prstGeom>
        </p:spPr>
      </p:pic>
      <p:pic>
        <p:nvPicPr>
          <p:cNvPr id="225" name="Picture 224" descr="canc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5881" y="5173486"/>
            <a:ext cx="152400" cy="152400"/>
          </a:xfrm>
          <a:prstGeom prst="rect">
            <a:avLst/>
          </a:prstGeom>
        </p:spPr>
      </p:pic>
      <p:pic>
        <p:nvPicPr>
          <p:cNvPr id="230" name="Picture 229" descr="canc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0283" y="2019665"/>
            <a:ext cx="152400" cy="152400"/>
          </a:xfrm>
          <a:prstGeom prst="rect">
            <a:avLst/>
          </a:prstGeom>
        </p:spPr>
      </p:pic>
      <p:pic>
        <p:nvPicPr>
          <p:cNvPr id="232" name="Picture 231" descr="canc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3831" y="3125611"/>
            <a:ext cx="152400" cy="152400"/>
          </a:xfrm>
          <a:prstGeom prst="rect">
            <a:avLst/>
          </a:prstGeom>
        </p:spPr>
      </p:pic>
      <p:pic>
        <p:nvPicPr>
          <p:cNvPr id="233" name="Picture 232" descr="canc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3831" y="3592336"/>
            <a:ext cx="152400" cy="152400"/>
          </a:xfrm>
          <a:prstGeom prst="rect">
            <a:avLst/>
          </a:prstGeom>
        </p:spPr>
      </p:pic>
      <p:pic>
        <p:nvPicPr>
          <p:cNvPr id="234" name="Picture 233" descr="canc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3831" y="4106686"/>
            <a:ext cx="152400" cy="152400"/>
          </a:xfrm>
          <a:prstGeom prst="rect">
            <a:avLst/>
          </a:prstGeom>
        </p:spPr>
      </p:pic>
      <p:pic>
        <p:nvPicPr>
          <p:cNvPr id="235" name="Picture 234" descr="canc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4306" y="4668661"/>
            <a:ext cx="152400" cy="152400"/>
          </a:xfrm>
          <a:prstGeom prst="rect">
            <a:avLst/>
          </a:prstGeom>
        </p:spPr>
      </p:pic>
      <p:pic>
        <p:nvPicPr>
          <p:cNvPr id="236" name="Picture 235" descr="canc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0331" y="4659136"/>
            <a:ext cx="152400" cy="152400"/>
          </a:xfrm>
          <a:prstGeom prst="rect">
            <a:avLst/>
          </a:prstGeom>
        </p:spPr>
      </p:pic>
      <p:pic>
        <p:nvPicPr>
          <p:cNvPr id="237" name="Picture 236" descr="acce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9353" y="2601031"/>
            <a:ext cx="152400" cy="152400"/>
          </a:xfrm>
          <a:prstGeom prst="rect">
            <a:avLst/>
          </a:prstGeom>
        </p:spPr>
      </p:pic>
      <p:pic>
        <p:nvPicPr>
          <p:cNvPr id="238" name="Picture 237" descr="acce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0928" y="3620206"/>
            <a:ext cx="152400" cy="152400"/>
          </a:xfrm>
          <a:prstGeom prst="rect">
            <a:avLst/>
          </a:prstGeom>
        </p:spPr>
      </p:pic>
      <p:pic>
        <p:nvPicPr>
          <p:cNvPr id="239" name="Picture 238" descr="acce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5853" y="5182306"/>
            <a:ext cx="152400" cy="152400"/>
          </a:xfrm>
          <a:prstGeom prst="rect">
            <a:avLst/>
          </a:prstGeom>
        </p:spPr>
      </p:pic>
      <p:pic>
        <p:nvPicPr>
          <p:cNvPr id="243" name="Picture 242" descr="acce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6328" y="4134556"/>
            <a:ext cx="152400" cy="152400"/>
          </a:xfrm>
          <a:prstGeom prst="rect">
            <a:avLst/>
          </a:prstGeom>
        </p:spPr>
      </p:pic>
      <p:pic>
        <p:nvPicPr>
          <p:cNvPr id="244" name="Picture 243" descr="acce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0453" y="4639381"/>
            <a:ext cx="152400" cy="152400"/>
          </a:xfrm>
          <a:prstGeom prst="rect">
            <a:avLst/>
          </a:prstGeom>
        </p:spPr>
      </p:pic>
      <p:pic>
        <p:nvPicPr>
          <p:cNvPr id="252" name="Picture 251" descr="canc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5881" y="5697361"/>
            <a:ext cx="152400" cy="152400"/>
          </a:xfrm>
          <a:prstGeom prst="rect">
            <a:avLst/>
          </a:prstGeom>
        </p:spPr>
      </p:pic>
      <p:cxnSp>
        <p:nvCxnSpPr>
          <p:cNvPr id="254" name="Straight Connector 253"/>
          <p:cNvCxnSpPr>
            <a:stCxn id="149" idx="4"/>
            <a:endCxn id="147" idx="0"/>
          </p:cNvCxnSpPr>
          <p:nvPr/>
        </p:nvCxnSpPr>
        <p:spPr>
          <a:xfrm rot="5400000">
            <a:off x="6857555" y="4477068"/>
            <a:ext cx="1568054" cy="1815481"/>
          </a:xfrm>
          <a:prstGeom prst="curvedConnector3">
            <a:avLst>
              <a:gd name="adj1" fmla="val 4939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7"/>
          <p:cNvCxnSpPr>
            <a:stCxn id="153" idx="6"/>
            <a:endCxn id="150" idx="2"/>
          </p:cNvCxnSpPr>
          <p:nvPr/>
        </p:nvCxnSpPr>
        <p:spPr>
          <a:xfrm>
            <a:off x="7040972" y="5389299"/>
            <a:ext cx="1213592" cy="4207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>
            <a:stCxn id="148" idx="3"/>
          </p:cNvCxnSpPr>
          <p:nvPr/>
        </p:nvCxnSpPr>
        <p:spPr>
          <a:xfrm rot="16200000" flipH="1">
            <a:off x="7319004" y="3844902"/>
            <a:ext cx="1397671" cy="1129486"/>
          </a:xfrm>
          <a:prstGeom prst="curvedConnector3">
            <a:avLst>
              <a:gd name="adj1" fmla="val 7726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>
            <a:stCxn id="148" idx="5"/>
            <a:endCxn id="149" idx="1"/>
          </p:cNvCxnSpPr>
          <p:nvPr/>
        </p:nvCxnSpPr>
        <p:spPr>
          <a:xfrm>
            <a:off x="7887140" y="3710810"/>
            <a:ext cx="445160" cy="4318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150" idx="4"/>
            <a:endCxn id="152" idx="0"/>
          </p:cNvCxnSpPr>
          <p:nvPr/>
        </p:nvCxnSpPr>
        <p:spPr>
          <a:xfrm>
            <a:off x="8561479" y="5661889"/>
            <a:ext cx="7673" cy="4895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stCxn id="153" idx="7"/>
            <a:endCxn id="149" idx="3"/>
          </p:cNvCxnSpPr>
          <p:nvPr/>
        </p:nvCxnSpPr>
        <p:spPr>
          <a:xfrm flipV="1">
            <a:off x="6951079" y="4522173"/>
            <a:ext cx="1381221" cy="677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stCxn id="151" idx="4"/>
            <a:endCxn id="153" idx="0"/>
          </p:cNvCxnSpPr>
          <p:nvPr/>
        </p:nvCxnSpPr>
        <p:spPr>
          <a:xfrm>
            <a:off x="6734057" y="4600781"/>
            <a:ext cx="0" cy="5201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27"/>
          <p:cNvCxnSpPr>
            <a:stCxn id="151" idx="6"/>
            <a:endCxn id="149" idx="2"/>
          </p:cNvCxnSpPr>
          <p:nvPr/>
        </p:nvCxnSpPr>
        <p:spPr>
          <a:xfrm>
            <a:off x="7040972" y="4332398"/>
            <a:ext cx="1201435" cy="0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Rectangle 17"/>
          <p:cNvSpPr>
            <a:spLocks noChangeArrowheads="1"/>
          </p:cNvSpPr>
          <p:nvPr/>
        </p:nvSpPr>
        <p:spPr bwMode="auto">
          <a:xfrm>
            <a:off x="2533269" y="1302272"/>
            <a:ext cx="585216" cy="46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09" name="Rectangle 17"/>
          <p:cNvSpPr>
            <a:spLocks noChangeArrowheads="1"/>
          </p:cNvSpPr>
          <p:nvPr/>
        </p:nvSpPr>
        <p:spPr bwMode="auto">
          <a:xfrm>
            <a:off x="740664" y="2729498"/>
            <a:ext cx="585216" cy="46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0" name="Rectangle 64"/>
          <p:cNvSpPr>
            <a:spLocks noChangeArrowheads="1"/>
          </p:cNvSpPr>
          <p:nvPr/>
        </p:nvSpPr>
        <p:spPr bwMode="auto">
          <a:xfrm>
            <a:off x="667512" y="3858768"/>
            <a:ext cx="679450" cy="419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1" name="Rectangle 27"/>
          <p:cNvSpPr>
            <a:spLocks noChangeArrowheads="1"/>
          </p:cNvSpPr>
          <p:nvPr/>
        </p:nvSpPr>
        <p:spPr bwMode="auto">
          <a:xfrm>
            <a:off x="2533269" y="2253629"/>
            <a:ext cx="585216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4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2" name="Rectangle 27"/>
          <p:cNvSpPr>
            <a:spLocks noChangeArrowheads="1"/>
          </p:cNvSpPr>
          <p:nvPr/>
        </p:nvSpPr>
        <p:spPr bwMode="auto">
          <a:xfrm>
            <a:off x="1938909" y="2729498"/>
            <a:ext cx="576072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4</a:t>
            </a:r>
            <a:r>
              <a:rPr lang="en-US" sz="2000" dirty="0" smtClean="0">
                <a:latin typeface="Comic Sans MS" pitchFamily="66" charset="0"/>
              </a:rPr>
              <a:t> 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3" name="Rectangle 79"/>
          <p:cNvSpPr>
            <a:spLocks noChangeArrowheads="1"/>
          </p:cNvSpPr>
          <p:nvPr/>
        </p:nvSpPr>
        <p:spPr bwMode="auto">
          <a:xfrm>
            <a:off x="677037" y="5943981"/>
            <a:ext cx="667512" cy="393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4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4" name="Rectangle 76"/>
          <p:cNvSpPr>
            <a:spLocks noChangeArrowheads="1"/>
          </p:cNvSpPr>
          <p:nvPr/>
        </p:nvSpPr>
        <p:spPr bwMode="auto">
          <a:xfrm>
            <a:off x="677037" y="5523357"/>
            <a:ext cx="667512" cy="4023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3</a:t>
            </a:r>
            <a:r>
              <a:rPr lang="en-US" sz="2000" dirty="0" smtClean="0">
                <a:latin typeface="Comic Sans MS" pitchFamily="66" charset="0"/>
              </a:rPr>
              <a:t>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5" name="Rectangle 82"/>
          <p:cNvSpPr>
            <a:spLocks noChangeArrowheads="1"/>
          </p:cNvSpPr>
          <p:nvPr/>
        </p:nvSpPr>
        <p:spPr bwMode="auto">
          <a:xfrm>
            <a:off x="667512" y="6364986"/>
            <a:ext cx="667512" cy="4023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4</a:t>
            </a:r>
            <a:r>
              <a:rPr lang="en-US" sz="2000" dirty="0" smtClean="0">
                <a:latin typeface="Comic Sans MS" pitchFamily="66" charset="0"/>
              </a:rPr>
              <a:t> 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6" name="Rectangle 21"/>
          <p:cNvSpPr>
            <a:spLocks noChangeArrowheads="1"/>
          </p:cNvSpPr>
          <p:nvPr/>
        </p:nvSpPr>
        <p:spPr bwMode="auto">
          <a:xfrm>
            <a:off x="1938909" y="1787285"/>
            <a:ext cx="576072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8" name="Rectangle 21"/>
          <p:cNvSpPr>
            <a:spLocks noChangeArrowheads="1"/>
          </p:cNvSpPr>
          <p:nvPr/>
        </p:nvSpPr>
        <p:spPr bwMode="auto">
          <a:xfrm>
            <a:off x="1344930" y="2253629"/>
            <a:ext cx="576072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9" name="Rectangle 70"/>
          <p:cNvSpPr>
            <a:spLocks noChangeArrowheads="1"/>
          </p:cNvSpPr>
          <p:nvPr/>
        </p:nvSpPr>
        <p:spPr bwMode="auto">
          <a:xfrm>
            <a:off x="677037" y="4700778"/>
            <a:ext cx="667512" cy="4023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0" name="Rectangle 76"/>
          <p:cNvSpPr>
            <a:spLocks noChangeArrowheads="1"/>
          </p:cNvSpPr>
          <p:nvPr/>
        </p:nvSpPr>
        <p:spPr bwMode="auto">
          <a:xfrm>
            <a:off x="676656" y="5532501"/>
            <a:ext cx="667512" cy="4023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1" name="Rectangle 70"/>
          <p:cNvSpPr>
            <a:spLocks noChangeArrowheads="1"/>
          </p:cNvSpPr>
          <p:nvPr/>
        </p:nvSpPr>
        <p:spPr bwMode="auto">
          <a:xfrm>
            <a:off x="667131" y="4700016"/>
            <a:ext cx="676656" cy="402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2" name="Rectangle 79"/>
          <p:cNvSpPr>
            <a:spLocks noChangeArrowheads="1"/>
          </p:cNvSpPr>
          <p:nvPr/>
        </p:nvSpPr>
        <p:spPr bwMode="auto">
          <a:xfrm>
            <a:off x="676656" y="5943600"/>
            <a:ext cx="667512" cy="393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3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3" name="Rectangle 22"/>
          <p:cNvSpPr>
            <a:spLocks noChangeArrowheads="1"/>
          </p:cNvSpPr>
          <p:nvPr/>
        </p:nvSpPr>
        <p:spPr bwMode="auto">
          <a:xfrm>
            <a:off x="2542794" y="1787285"/>
            <a:ext cx="576072" cy="448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5" name="Rectangle 22"/>
          <p:cNvSpPr>
            <a:spLocks noChangeArrowheads="1"/>
          </p:cNvSpPr>
          <p:nvPr/>
        </p:nvSpPr>
        <p:spPr bwMode="auto">
          <a:xfrm>
            <a:off x="1344930" y="2729498"/>
            <a:ext cx="576072" cy="448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7" name="Rectangle 16"/>
          <p:cNvSpPr>
            <a:spLocks noChangeArrowheads="1"/>
          </p:cNvSpPr>
          <p:nvPr/>
        </p:nvSpPr>
        <p:spPr bwMode="auto">
          <a:xfrm>
            <a:off x="1938909" y="1302272"/>
            <a:ext cx="576072" cy="46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8" name="Rectangle 16"/>
          <p:cNvSpPr>
            <a:spLocks noChangeArrowheads="1"/>
          </p:cNvSpPr>
          <p:nvPr/>
        </p:nvSpPr>
        <p:spPr bwMode="auto">
          <a:xfrm>
            <a:off x="740664" y="2253629"/>
            <a:ext cx="585216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9" name="Rectangle 67"/>
          <p:cNvSpPr>
            <a:spLocks noChangeArrowheads="1"/>
          </p:cNvSpPr>
          <p:nvPr/>
        </p:nvSpPr>
        <p:spPr bwMode="auto">
          <a:xfrm>
            <a:off x="667512" y="4288917"/>
            <a:ext cx="676656" cy="393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0" name="Rectangle 76"/>
          <p:cNvSpPr>
            <a:spLocks noChangeArrowheads="1"/>
          </p:cNvSpPr>
          <p:nvPr/>
        </p:nvSpPr>
        <p:spPr bwMode="auto">
          <a:xfrm>
            <a:off x="667131" y="5532120"/>
            <a:ext cx="676656" cy="402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1" name="Rectangle 32"/>
          <p:cNvSpPr>
            <a:spLocks noChangeArrowheads="1"/>
          </p:cNvSpPr>
          <p:nvPr/>
        </p:nvSpPr>
        <p:spPr bwMode="auto">
          <a:xfrm>
            <a:off x="2533269" y="2729498"/>
            <a:ext cx="585216" cy="46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2" name="Rectangle 79"/>
          <p:cNvSpPr>
            <a:spLocks noChangeArrowheads="1"/>
          </p:cNvSpPr>
          <p:nvPr/>
        </p:nvSpPr>
        <p:spPr bwMode="auto">
          <a:xfrm>
            <a:off x="676656" y="5943600"/>
            <a:ext cx="676656" cy="393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3" name="Rectangle 82"/>
          <p:cNvSpPr>
            <a:spLocks noChangeArrowheads="1"/>
          </p:cNvSpPr>
          <p:nvPr/>
        </p:nvSpPr>
        <p:spPr bwMode="auto">
          <a:xfrm>
            <a:off x="667512" y="6364224"/>
            <a:ext cx="676656" cy="4023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3</a:t>
            </a:r>
            <a:r>
              <a:rPr lang="en-US" sz="2000" dirty="0" smtClean="0">
                <a:latin typeface="Comic Sans MS" pitchFamily="66" charset="0"/>
              </a:rPr>
              <a:t>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4" name="Rectangle 73"/>
          <p:cNvSpPr>
            <a:spLocks noChangeArrowheads="1"/>
          </p:cNvSpPr>
          <p:nvPr/>
        </p:nvSpPr>
        <p:spPr bwMode="auto">
          <a:xfrm>
            <a:off x="667512" y="5121402"/>
            <a:ext cx="676656" cy="393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3</a:t>
            </a:r>
            <a:r>
              <a:rPr lang="en-US" sz="2000" dirty="0" smtClean="0">
                <a:latin typeface="Comic Sans MS" pitchFamily="66" charset="0"/>
              </a:rPr>
              <a:t> 2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5" name="Rectangle 82"/>
          <p:cNvSpPr>
            <a:spLocks noChangeArrowheads="1"/>
          </p:cNvSpPr>
          <p:nvPr/>
        </p:nvSpPr>
        <p:spPr bwMode="auto">
          <a:xfrm>
            <a:off x="667512" y="6364224"/>
            <a:ext cx="676656" cy="4023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6" name="Rectangle 27"/>
          <p:cNvSpPr>
            <a:spLocks noChangeArrowheads="1"/>
          </p:cNvSpPr>
          <p:nvPr/>
        </p:nvSpPr>
        <p:spPr bwMode="auto">
          <a:xfrm>
            <a:off x="1938528" y="2728736"/>
            <a:ext cx="576072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3</a:t>
            </a:r>
            <a:r>
              <a:rPr lang="en-US" sz="2000" dirty="0" smtClean="0">
                <a:latin typeface="Comic Sans MS" pitchFamily="66" charset="0"/>
              </a:rPr>
              <a:t>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7" name="Rectangle 27"/>
          <p:cNvSpPr>
            <a:spLocks noChangeArrowheads="1"/>
          </p:cNvSpPr>
          <p:nvPr/>
        </p:nvSpPr>
        <p:spPr bwMode="auto">
          <a:xfrm>
            <a:off x="2532888" y="2253248"/>
            <a:ext cx="585216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3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8" name="Rectangle 73"/>
          <p:cNvSpPr>
            <a:spLocks noChangeArrowheads="1"/>
          </p:cNvSpPr>
          <p:nvPr/>
        </p:nvSpPr>
        <p:spPr bwMode="auto">
          <a:xfrm>
            <a:off x="667512" y="5120640"/>
            <a:ext cx="676656" cy="393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1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9" name="Rectangle 79"/>
          <p:cNvSpPr>
            <a:spLocks noChangeArrowheads="1"/>
          </p:cNvSpPr>
          <p:nvPr/>
        </p:nvSpPr>
        <p:spPr bwMode="auto">
          <a:xfrm>
            <a:off x="667131" y="5953125"/>
            <a:ext cx="676656" cy="393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0" name="Rectangle 27"/>
          <p:cNvSpPr>
            <a:spLocks noChangeArrowheads="1"/>
          </p:cNvSpPr>
          <p:nvPr/>
        </p:nvSpPr>
        <p:spPr bwMode="auto">
          <a:xfrm>
            <a:off x="2532888" y="2253248"/>
            <a:ext cx="585216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1" name="Rectangle 27"/>
          <p:cNvSpPr>
            <a:spLocks noChangeArrowheads="1"/>
          </p:cNvSpPr>
          <p:nvPr/>
        </p:nvSpPr>
        <p:spPr bwMode="auto">
          <a:xfrm>
            <a:off x="1938528" y="2728736"/>
            <a:ext cx="576072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1400175" y="1325132"/>
            <a:ext cx="476249" cy="400050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345" name="Oval 344"/>
          <p:cNvSpPr/>
          <p:nvPr/>
        </p:nvSpPr>
        <p:spPr>
          <a:xfrm>
            <a:off x="771525" y="4695825"/>
            <a:ext cx="476249" cy="400050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346" name="Oval 345"/>
          <p:cNvSpPr/>
          <p:nvPr/>
        </p:nvSpPr>
        <p:spPr>
          <a:xfrm>
            <a:off x="762000" y="3857625"/>
            <a:ext cx="476249" cy="400050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2581275" y="1334657"/>
            <a:ext cx="476249" cy="400050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349" name="Oval 348"/>
          <p:cNvSpPr/>
          <p:nvPr/>
        </p:nvSpPr>
        <p:spPr>
          <a:xfrm>
            <a:off x="752475" y="4276725"/>
            <a:ext cx="476249" cy="400050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350" name="Oval 349"/>
          <p:cNvSpPr/>
          <p:nvPr/>
        </p:nvSpPr>
        <p:spPr>
          <a:xfrm>
            <a:off x="762000" y="6369050"/>
            <a:ext cx="476249" cy="400050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animBg="1"/>
      <p:bldP spid="309" grpId="0" animBg="1"/>
      <p:bldP spid="310" grpId="0" animBg="1"/>
      <p:bldP spid="313" grpId="0" animBg="1"/>
      <p:bldP spid="314" grpId="0" animBg="1"/>
      <p:bldP spid="315" grpId="0" animBg="1"/>
      <p:bldP spid="316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5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8" grpId="0" animBg="1"/>
      <p:bldP spid="339" grpId="0" animBg="1"/>
      <p:bldP spid="343" grpId="0" animBg="1"/>
      <p:bldP spid="343" grpId="1" animBg="1"/>
      <p:bldP spid="345" grpId="0" animBg="1"/>
      <p:bldP spid="345" grpId="1" animBg="1"/>
      <p:bldP spid="346" grpId="0" animBg="1"/>
      <p:bldP spid="346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2K Construction</a:t>
            </a:r>
            <a:br>
              <a:rPr lang="en-US" dirty="0" smtClean="0"/>
            </a:br>
            <a:r>
              <a:rPr lang="en-US" sz="2000" dirty="0" smtClean="0">
                <a:solidFill>
                  <a:srgbClr val="990099"/>
                </a:solidFill>
              </a:rPr>
              <a:t>Step 3</a:t>
            </a: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44868" y="6441039"/>
            <a:ext cx="2133600" cy="365125"/>
          </a:xfrm>
        </p:spPr>
        <p:txBody>
          <a:bodyPr/>
          <a:lstStyle/>
          <a:p>
            <a:fld id="{98DD3575-1B26-406B-892B-9ECE90D3FE6C}" type="slidenum">
              <a:rPr lang="tr-TR" smtClean="0">
                <a:latin typeface="Comic Sans MS" pitchFamily="66" charset="0"/>
              </a:rPr>
              <a:pPr/>
              <a:t>18</a:t>
            </a:fld>
            <a:endParaRPr lang="tr-TR" dirty="0">
              <a:latin typeface="Comic Sans MS" pitchFamily="66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45495" y="840779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37632" y="840779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329770" y="840779"/>
            <a:ext cx="59848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928257" y="840779"/>
            <a:ext cx="593725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521982" y="840779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45495" y="1307504"/>
            <a:ext cx="592138" cy="47466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37632" y="1307504"/>
            <a:ext cx="592138" cy="474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329770" y="1307504"/>
            <a:ext cx="598488" cy="474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928257" y="1307504"/>
            <a:ext cx="593725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521982" y="1307504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45495" y="1782166"/>
            <a:ext cx="592138" cy="46831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737632" y="1782166"/>
            <a:ext cx="592138" cy="46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1329770" y="1782166"/>
            <a:ext cx="598488" cy="4683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928257" y="1782166"/>
            <a:ext cx="593725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2521982" y="1782166"/>
            <a:ext cx="592138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145495" y="2250479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737632" y="2250479"/>
            <a:ext cx="59213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1329770" y="2250479"/>
            <a:ext cx="59848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1928257" y="2250479"/>
            <a:ext cx="593725" cy="466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2521982" y="2250479"/>
            <a:ext cx="59213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45495" y="2717204"/>
            <a:ext cx="592138" cy="47466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737632" y="2717204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1329770" y="2717204"/>
            <a:ext cx="59848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1928257" y="2717204"/>
            <a:ext cx="593725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2521982" y="2717204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1329770" y="837604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1928257" y="837604"/>
            <a:ext cx="7938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2521982" y="837604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142320" y="1782166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142320" y="2250479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142320" y="2717204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145495" y="837604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142320" y="840779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142320" y="3191866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996395" y="97730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1590120" y="97730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2183845" y="97730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2777570" y="97730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402670" y="144720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auto">
          <a:xfrm>
            <a:off x="402670" y="191710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402670" y="2387004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148" name="Rectangle 52"/>
          <p:cNvSpPr>
            <a:spLocks noChangeArrowheads="1"/>
          </p:cNvSpPr>
          <p:nvPr/>
        </p:nvSpPr>
        <p:spPr bwMode="auto">
          <a:xfrm>
            <a:off x="402670" y="2855316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1518594" y="6253524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1a</a:t>
            </a:r>
            <a:endParaRPr lang="en-US" sz="2600" dirty="0">
              <a:latin typeface="Comic Sans MS" pitchFamily="66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465888" y="3337340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dirty="0" smtClean="0">
                <a:latin typeface="Comic Sans MS" pitchFamily="66" charset="0"/>
              </a:rPr>
              <a:t>2a</a:t>
            </a:r>
            <a:endParaRPr lang="en-US" sz="2700" dirty="0">
              <a:latin typeface="Comic Sans MS" pitchFamily="66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334075" y="4148703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dirty="0" smtClean="0">
                <a:latin typeface="Comic Sans MS" pitchFamily="66" charset="0"/>
              </a:rPr>
              <a:t>4a</a:t>
            </a:r>
            <a:endParaRPr lang="en-US" sz="2700" dirty="0">
              <a:latin typeface="Comic Sans MS" pitchFamily="66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346232" y="5209811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3b</a:t>
            </a:r>
            <a:endParaRPr lang="en-US" sz="2600" dirty="0">
              <a:latin typeface="Comic Sans MS" pitchFamily="66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1518810" y="4148703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dirty="0" smtClean="0">
                <a:latin typeface="Comic Sans MS" pitchFamily="66" charset="0"/>
              </a:rPr>
              <a:t>3a</a:t>
            </a:r>
            <a:endParaRPr lang="en-US" sz="2700" dirty="0">
              <a:latin typeface="Comic Sans MS" pitchFamily="66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3353905" y="6236129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1b</a:t>
            </a:r>
            <a:endParaRPr lang="en-US" sz="2600" dirty="0">
              <a:latin typeface="Comic Sans MS" pitchFamily="66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1518810" y="5205604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4b</a:t>
            </a:r>
            <a:endParaRPr lang="en-US" sz="2600" dirty="0">
              <a:latin typeface="Comic Sans MS" pitchFamily="66" charset="0"/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 flipV="1">
            <a:off x="2007248" y="4077461"/>
            <a:ext cx="134051" cy="143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2978808" y="3795499"/>
            <a:ext cx="471785" cy="4576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H="1">
            <a:off x="1824246" y="4670993"/>
            <a:ext cx="4961" cy="143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1813892" y="5734467"/>
            <a:ext cx="4961" cy="1431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60" name="Rectangle 60"/>
          <p:cNvSpPr>
            <a:spLocks noChangeArrowheads="1"/>
          </p:cNvSpPr>
          <p:nvPr/>
        </p:nvSpPr>
        <p:spPr bwMode="auto">
          <a:xfrm>
            <a:off x="158750" y="3446463"/>
            <a:ext cx="5048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1" name="Rectangle 61"/>
          <p:cNvSpPr>
            <a:spLocks noChangeArrowheads="1"/>
          </p:cNvSpPr>
          <p:nvPr/>
        </p:nvSpPr>
        <p:spPr bwMode="auto">
          <a:xfrm>
            <a:off x="663574" y="3446463"/>
            <a:ext cx="68897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3" name="Rectangle 63"/>
          <p:cNvSpPr>
            <a:spLocks noChangeArrowheads="1"/>
          </p:cNvSpPr>
          <p:nvPr/>
        </p:nvSpPr>
        <p:spPr bwMode="auto">
          <a:xfrm>
            <a:off x="158750" y="3856038"/>
            <a:ext cx="504825" cy="41910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4" name="Rectangle 64"/>
          <p:cNvSpPr>
            <a:spLocks noChangeArrowheads="1"/>
          </p:cNvSpPr>
          <p:nvPr/>
        </p:nvSpPr>
        <p:spPr bwMode="auto">
          <a:xfrm>
            <a:off x="663575" y="3856038"/>
            <a:ext cx="67945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66" name="Rectangle 66"/>
          <p:cNvSpPr>
            <a:spLocks noChangeArrowheads="1"/>
          </p:cNvSpPr>
          <p:nvPr/>
        </p:nvSpPr>
        <p:spPr bwMode="auto">
          <a:xfrm>
            <a:off x="158750" y="4275138"/>
            <a:ext cx="5048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67" name="Rectangle 67"/>
          <p:cNvSpPr>
            <a:spLocks noChangeArrowheads="1"/>
          </p:cNvSpPr>
          <p:nvPr/>
        </p:nvSpPr>
        <p:spPr bwMode="auto">
          <a:xfrm>
            <a:off x="663575" y="4275138"/>
            <a:ext cx="679450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69" name="Rectangle 69"/>
          <p:cNvSpPr>
            <a:spLocks noChangeArrowheads="1"/>
          </p:cNvSpPr>
          <p:nvPr/>
        </p:nvSpPr>
        <p:spPr bwMode="auto">
          <a:xfrm>
            <a:off x="158750" y="4684713"/>
            <a:ext cx="504825" cy="41910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70" name="Rectangle 70"/>
          <p:cNvSpPr>
            <a:spLocks noChangeArrowheads="1"/>
          </p:cNvSpPr>
          <p:nvPr/>
        </p:nvSpPr>
        <p:spPr bwMode="auto">
          <a:xfrm>
            <a:off x="663575" y="4684713"/>
            <a:ext cx="688975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72" name="Rectangle 72"/>
          <p:cNvSpPr>
            <a:spLocks noChangeArrowheads="1"/>
          </p:cNvSpPr>
          <p:nvPr/>
        </p:nvSpPr>
        <p:spPr bwMode="auto">
          <a:xfrm>
            <a:off x="158750" y="5103813"/>
            <a:ext cx="5048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73" name="Rectangle 73"/>
          <p:cNvSpPr>
            <a:spLocks noChangeArrowheads="1"/>
          </p:cNvSpPr>
          <p:nvPr/>
        </p:nvSpPr>
        <p:spPr bwMode="auto">
          <a:xfrm>
            <a:off x="663575" y="5103813"/>
            <a:ext cx="688975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75" name="Rectangle 75"/>
          <p:cNvSpPr>
            <a:spLocks noChangeArrowheads="1"/>
          </p:cNvSpPr>
          <p:nvPr/>
        </p:nvSpPr>
        <p:spPr bwMode="auto">
          <a:xfrm>
            <a:off x="158750" y="5513388"/>
            <a:ext cx="504825" cy="41910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76" name="Rectangle 76"/>
          <p:cNvSpPr>
            <a:spLocks noChangeArrowheads="1"/>
          </p:cNvSpPr>
          <p:nvPr/>
        </p:nvSpPr>
        <p:spPr bwMode="auto">
          <a:xfrm>
            <a:off x="663576" y="5513388"/>
            <a:ext cx="688974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78" name="Rectangle 78"/>
          <p:cNvSpPr>
            <a:spLocks noChangeArrowheads="1"/>
          </p:cNvSpPr>
          <p:nvPr/>
        </p:nvSpPr>
        <p:spPr bwMode="auto">
          <a:xfrm>
            <a:off x="158750" y="5932488"/>
            <a:ext cx="504825" cy="40957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79" name="Rectangle 79"/>
          <p:cNvSpPr>
            <a:spLocks noChangeArrowheads="1"/>
          </p:cNvSpPr>
          <p:nvPr/>
        </p:nvSpPr>
        <p:spPr bwMode="auto">
          <a:xfrm>
            <a:off x="663574" y="5932488"/>
            <a:ext cx="688975" cy="409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81" name="Rectangle 81"/>
          <p:cNvSpPr>
            <a:spLocks noChangeArrowheads="1"/>
          </p:cNvSpPr>
          <p:nvPr/>
        </p:nvSpPr>
        <p:spPr bwMode="auto">
          <a:xfrm>
            <a:off x="158750" y="6342063"/>
            <a:ext cx="504825" cy="419100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82" name="Rectangle 82"/>
          <p:cNvSpPr>
            <a:spLocks noChangeArrowheads="1"/>
          </p:cNvSpPr>
          <p:nvPr/>
        </p:nvSpPr>
        <p:spPr bwMode="auto">
          <a:xfrm>
            <a:off x="663574" y="6342063"/>
            <a:ext cx="688975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5687" name="Rectangle 87"/>
          <p:cNvSpPr>
            <a:spLocks noChangeArrowheads="1"/>
          </p:cNvSpPr>
          <p:nvPr/>
        </p:nvSpPr>
        <p:spPr bwMode="auto">
          <a:xfrm>
            <a:off x="153988" y="4275138"/>
            <a:ext cx="1188720" cy="9525"/>
          </a:xfrm>
          <a:prstGeom prst="rect">
            <a:avLst/>
          </a:prstGeom>
          <a:solidFill>
            <a:schemeClr val="bg1">
              <a:lumMod val="65000"/>
            </a:schemeClr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88" name="Rectangle 88"/>
          <p:cNvSpPr>
            <a:spLocks noChangeArrowheads="1"/>
          </p:cNvSpPr>
          <p:nvPr/>
        </p:nvSpPr>
        <p:spPr bwMode="auto">
          <a:xfrm>
            <a:off x="153988" y="4684713"/>
            <a:ext cx="1188720" cy="9525"/>
          </a:xfrm>
          <a:prstGeom prst="rect">
            <a:avLst/>
          </a:prstGeom>
          <a:solidFill>
            <a:schemeClr val="bg1">
              <a:lumMod val="65000"/>
            </a:schemeClr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89" name="Rectangle 89"/>
          <p:cNvSpPr>
            <a:spLocks noChangeArrowheads="1"/>
          </p:cNvSpPr>
          <p:nvPr/>
        </p:nvSpPr>
        <p:spPr bwMode="auto">
          <a:xfrm>
            <a:off x="153988" y="5103813"/>
            <a:ext cx="118872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0" name="Rectangle 90"/>
          <p:cNvSpPr>
            <a:spLocks noChangeArrowheads="1"/>
          </p:cNvSpPr>
          <p:nvPr/>
        </p:nvSpPr>
        <p:spPr bwMode="auto">
          <a:xfrm>
            <a:off x="153988" y="5513388"/>
            <a:ext cx="1188720" cy="9525"/>
          </a:xfrm>
          <a:prstGeom prst="rect">
            <a:avLst/>
          </a:prstGeom>
          <a:solidFill>
            <a:schemeClr val="bg1">
              <a:lumMod val="65000"/>
            </a:schemeClr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1" name="Rectangle 91"/>
          <p:cNvSpPr>
            <a:spLocks noChangeArrowheads="1"/>
          </p:cNvSpPr>
          <p:nvPr/>
        </p:nvSpPr>
        <p:spPr bwMode="auto">
          <a:xfrm>
            <a:off x="153988" y="5932488"/>
            <a:ext cx="1188720" cy="9525"/>
          </a:xfrm>
          <a:prstGeom prst="rect">
            <a:avLst/>
          </a:prstGeom>
          <a:solidFill>
            <a:schemeClr val="bg1">
              <a:lumMod val="65000"/>
            </a:schemeClr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2" name="Rectangle 92"/>
          <p:cNvSpPr>
            <a:spLocks noChangeArrowheads="1"/>
          </p:cNvSpPr>
          <p:nvPr/>
        </p:nvSpPr>
        <p:spPr bwMode="auto">
          <a:xfrm>
            <a:off x="153988" y="6342063"/>
            <a:ext cx="118872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3" name="Rectangle 93"/>
          <p:cNvSpPr>
            <a:spLocks noChangeArrowheads="1"/>
          </p:cNvSpPr>
          <p:nvPr/>
        </p:nvSpPr>
        <p:spPr bwMode="auto">
          <a:xfrm>
            <a:off x="158750" y="3441701"/>
            <a:ext cx="9525" cy="33242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6" name="Rectangle 96"/>
          <p:cNvSpPr>
            <a:spLocks noChangeArrowheads="1"/>
          </p:cNvSpPr>
          <p:nvPr/>
        </p:nvSpPr>
        <p:spPr bwMode="auto">
          <a:xfrm>
            <a:off x="153988" y="6761163"/>
            <a:ext cx="154305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697" name="Rectangle 97"/>
          <p:cNvSpPr>
            <a:spLocks noChangeArrowheads="1"/>
          </p:cNvSpPr>
          <p:nvPr/>
        </p:nvSpPr>
        <p:spPr bwMode="auto">
          <a:xfrm>
            <a:off x="377825" y="3559176"/>
            <a:ext cx="8175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v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698" name="Rectangle 98"/>
          <p:cNvSpPr>
            <a:spLocks noChangeArrowheads="1"/>
          </p:cNvSpPr>
          <p:nvPr/>
        </p:nvSpPr>
        <p:spPr bwMode="auto">
          <a:xfrm>
            <a:off x="830263" y="3511551"/>
            <a:ext cx="1250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699" name="Rectangle 99"/>
          <p:cNvSpPr>
            <a:spLocks noChangeArrowheads="1"/>
          </p:cNvSpPr>
          <p:nvPr/>
        </p:nvSpPr>
        <p:spPr bwMode="auto">
          <a:xfrm>
            <a:off x="944563" y="3635376"/>
            <a:ext cx="7534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v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0" name="Rectangle 100"/>
          <p:cNvSpPr>
            <a:spLocks noChangeArrowheads="1"/>
          </p:cNvSpPr>
          <p:nvPr/>
        </p:nvSpPr>
        <p:spPr bwMode="auto">
          <a:xfrm>
            <a:off x="1347788" y="3511551"/>
            <a:ext cx="110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2" name="Rectangle 102"/>
          <p:cNvSpPr>
            <a:spLocks noChangeArrowheads="1"/>
          </p:cNvSpPr>
          <p:nvPr/>
        </p:nvSpPr>
        <p:spPr bwMode="auto">
          <a:xfrm>
            <a:off x="330200" y="3973513"/>
            <a:ext cx="1939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3" name="Rectangle 103"/>
          <p:cNvSpPr>
            <a:spLocks noChangeArrowheads="1"/>
          </p:cNvSpPr>
          <p:nvPr/>
        </p:nvSpPr>
        <p:spPr bwMode="auto">
          <a:xfrm>
            <a:off x="330200" y="4387851"/>
            <a:ext cx="200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4" name="Rectangle 104"/>
          <p:cNvSpPr>
            <a:spLocks noChangeArrowheads="1"/>
          </p:cNvSpPr>
          <p:nvPr/>
        </p:nvSpPr>
        <p:spPr bwMode="auto">
          <a:xfrm>
            <a:off x="330200" y="4800601"/>
            <a:ext cx="1939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5" name="Rectangle 105"/>
          <p:cNvSpPr>
            <a:spLocks noChangeArrowheads="1"/>
          </p:cNvSpPr>
          <p:nvPr/>
        </p:nvSpPr>
        <p:spPr bwMode="auto">
          <a:xfrm>
            <a:off x="330200" y="5214938"/>
            <a:ext cx="1939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6" name="Rectangle 106"/>
          <p:cNvSpPr>
            <a:spLocks noChangeArrowheads="1"/>
          </p:cNvSpPr>
          <p:nvPr/>
        </p:nvSpPr>
        <p:spPr bwMode="auto">
          <a:xfrm>
            <a:off x="330200" y="5629276"/>
            <a:ext cx="200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7" name="Rectangle 107"/>
          <p:cNvSpPr>
            <a:spLocks noChangeArrowheads="1"/>
          </p:cNvSpPr>
          <p:nvPr/>
        </p:nvSpPr>
        <p:spPr bwMode="auto">
          <a:xfrm>
            <a:off x="330200" y="6043613"/>
            <a:ext cx="1939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708" name="Rectangle 108"/>
          <p:cNvSpPr>
            <a:spLocks noChangeArrowheads="1"/>
          </p:cNvSpPr>
          <p:nvPr/>
        </p:nvSpPr>
        <p:spPr bwMode="auto">
          <a:xfrm>
            <a:off x="330200" y="6456363"/>
            <a:ext cx="200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9" name="Rectangle 45"/>
          <p:cNvSpPr>
            <a:spLocks noChangeArrowheads="1"/>
          </p:cNvSpPr>
          <p:nvPr/>
        </p:nvSpPr>
        <p:spPr bwMode="auto">
          <a:xfrm>
            <a:off x="377270" y="967779"/>
            <a:ext cx="8976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1" dirty="0" smtClean="0">
                <a:solidFill>
                  <a:srgbClr val="FFFFFF"/>
                </a:solidFill>
                <a:latin typeface="Comic Sans MS" pitchFamily="66" charset="0"/>
              </a:rPr>
              <a:t>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54" name="Straight Connector 253"/>
          <p:cNvCxnSpPr>
            <a:stCxn id="149" idx="4"/>
            <a:endCxn id="147" idx="0"/>
          </p:cNvCxnSpPr>
          <p:nvPr/>
        </p:nvCxnSpPr>
        <p:spPr>
          <a:xfrm rot="5400000">
            <a:off x="1949223" y="4561757"/>
            <a:ext cx="1568054" cy="1815481"/>
          </a:xfrm>
          <a:prstGeom prst="curvedConnector3">
            <a:avLst>
              <a:gd name="adj1" fmla="val 49392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7"/>
          <p:cNvCxnSpPr>
            <a:stCxn id="153" idx="6"/>
            <a:endCxn id="150" idx="2"/>
          </p:cNvCxnSpPr>
          <p:nvPr/>
        </p:nvCxnSpPr>
        <p:spPr>
          <a:xfrm>
            <a:off x="2132640" y="5473988"/>
            <a:ext cx="1213592" cy="4207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16200000" flipH="1">
            <a:off x="2410672" y="3929591"/>
            <a:ext cx="1397671" cy="1129486"/>
          </a:xfrm>
          <a:prstGeom prst="curvedConnector3">
            <a:avLst>
              <a:gd name="adj1" fmla="val 7726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150" idx="4"/>
            <a:endCxn id="152" idx="0"/>
          </p:cNvCxnSpPr>
          <p:nvPr/>
        </p:nvCxnSpPr>
        <p:spPr>
          <a:xfrm>
            <a:off x="3653147" y="5746578"/>
            <a:ext cx="7673" cy="4895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stCxn id="153" idx="7"/>
            <a:endCxn id="149" idx="3"/>
          </p:cNvCxnSpPr>
          <p:nvPr/>
        </p:nvCxnSpPr>
        <p:spPr>
          <a:xfrm flipV="1">
            <a:off x="2042747" y="4606862"/>
            <a:ext cx="1381221" cy="677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stCxn id="151" idx="4"/>
            <a:endCxn id="153" idx="0"/>
          </p:cNvCxnSpPr>
          <p:nvPr/>
        </p:nvCxnSpPr>
        <p:spPr>
          <a:xfrm>
            <a:off x="1825725" y="4685470"/>
            <a:ext cx="0" cy="5201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27"/>
          <p:cNvCxnSpPr>
            <a:stCxn id="151" idx="6"/>
            <a:endCxn id="149" idx="2"/>
          </p:cNvCxnSpPr>
          <p:nvPr/>
        </p:nvCxnSpPr>
        <p:spPr>
          <a:xfrm>
            <a:off x="2132640" y="4417087"/>
            <a:ext cx="1201435" cy="0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Rectangle 17"/>
          <p:cNvSpPr>
            <a:spLocks noChangeArrowheads="1"/>
          </p:cNvSpPr>
          <p:nvPr/>
        </p:nvSpPr>
        <p:spPr bwMode="auto">
          <a:xfrm>
            <a:off x="2533269" y="1308802"/>
            <a:ext cx="585216" cy="46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09" name="Rectangle 17"/>
          <p:cNvSpPr>
            <a:spLocks noChangeArrowheads="1"/>
          </p:cNvSpPr>
          <p:nvPr/>
        </p:nvSpPr>
        <p:spPr bwMode="auto">
          <a:xfrm>
            <a:off x="740664" y="2736028"/>
            <a:ext cx="585216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0" name="Rectangle 64"/>
          <p:cNvSpPr>
            <a:spLocks noChangeArrowheads="1"/>
          </p:cNvSpPr>
          <p:nvPr/>
        </p:nvSpPr>
        <p:spPr bwMode="auto">
          <a:xfrm>
            <a:off x="667512" y="3858768"/>
            <a:ext cx="679450" cy="419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1" name="Rectangle 27"/>
          <p:cNvSpPr>
            <a:spLocks noChangeArrowheads="1"/>
          </p:cNvSpPr>
          <p:nvPr/>
        </p:nvSpPr>
        <p:spPr bwMode="auto">
          <a:xfrm>
            <a:off x="2533269" y="2260159"/>
            <a:ext cx="585216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4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2" name="Rectangle 27"/>
          <p:cNvSpPr>
            <a:spLocks noChangeArrowheads="1"/>
          </p:cNvSpPr>
          <p:nvPr/>
        </p:nvSpPr>
        <p:spPr bwMode="auto">
          <a:xfrm>
            <a:off x="1938909" y="2736028"/>
            <a:ext cx="576072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4</a:t>
            </a:r>
            <a:r>
              <a:rPr lang="en-US" sz="2000" dirty="0" smtClean="0">
                <a:latin typeface="Comic Sans MS" pitchFamily="66" charset="0"/>
              </a:rPr>
              <a:t> 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3" name="Rectangle 79"/>
          <p:cNvSpPr>
            <a:spLocks noChangeArrowheads="1"/>
          </p:cNvSpPr>
          <p:nvPr/>
        </p:nvSpPr>
        <p:spPr bwMode="auto">
          <a:xfrm>
            <a:off x="677037" y="5943981"/>
            <a:ext cx="667512" cy="393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4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4" name="Rectangle 76"/>
          <p:cNvSpPr>
            <a:spLocks noChangeArrowheads="1"/>
          </p:cNvSpPr>
          <p:nvPr/>
        </p:nvSpPr>
        <p:spPr bwMode="auto">
          <a:xfrm>
            <a:off x="677037" y="5523357"/>
            <a:ext cx="667512" cy="4023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3</a:t>
            </a:r>
            <a:r>
              <a:rPr lang="en-US" sz="2000" dirty="0" smtClean="0">
                <a:latin typeface="Comic Sans MS" pitchFamily="66" charset="0"/>
              </a:rPr>
              <a:t>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5" name="Rectangle 82"/>
          <p:cNvSpPr>
            <a:spLocks noChangeArrowheads="1"/>
          </p:cNvSpPr>
          <p:nvPr/>
        </p:nvSpPr>
        <p:spPr bwMode="auto">
          <a:xfrm>
            <a:off x="667512" y="6364986"/>
            <a:ext cx="667512" cy="4023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4</a:t>
            </a:r>
            <a:r>
              <a:rPr lang="en-US" sz="2000" dirty="0" smtClean="0">
                <a:latin typeface="Comic Sans MS" pitchFamily="66" charset="0"/>
              </a:rPr>
              <a:t> 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6" name="Rectangle 21"/>
          <p:cNvSpPr>
            <a:spLocks noChangeArrowheads="1"/>
          </p:cNvSpPr>
          <p:nvPr/>
        </p:nvSpPr>
        <p:spPr bwMode="auto">
          <a:xfrm>
            <a:off x="1938909" y="1793815"/>
            <a:ext cx="576072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8" name="Rectangle 21"/>
          <p:cNvSpPr>
            <a:spLocks noChangeArrowheads="1"/>
          </p:cNvSpPr>
          <p:nvPr/>
        </p:nvSpPr>
        <p:spPr bwMode="auto">
          <a:xfrm>
            <a:off x="1344930" y="2260159"/>
            <a:ext cx="576072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19" name="Rectangle 70"/>
          <p:cNvSpPr>
            <a:spLocks noChangeArrowheads="1"/>
          </p:cNvSpPr>
          <p:nvPr/>
        </p:nvSpPr>
        <p:spPr bwMode="auto">
          <a:xfrm>
            <a:off x="677037" y="4700778"/>
            <a:ext cx="667512" cy="4023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0" name="Rectangle 76"/>
          <p:cNvSpPr>
            <a:spLocks noChangeArrowheads="1"/>
          </p:cNvSpPr>
          <p:nvPr/>
        </p:nvSpPr>
        <p:spPr bwMode="auto">
          <a:xfrm>
            <a:off x="676656" y="5532501"/>
            <a:ext cx="667512" cy="4023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1" name="Rectangle 70"/>
          <p:cNvSpPr>
            <a:spLocks noChangeArrowheads="1"/>
          </p:cNvSpPr>
          <p:nvPr/>
        </p:nvSpPr>
        <p:spPr bwMode="auto">
          <a:xfrm>
            <a:off x="667131" y="4700016"/>
            <a:ext cx="676656" cy="402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2" name="Rectangle 79"/>
          <p:cNvSpPr>
            <a:spLocks noChangeArrowheads="1"/>
          </p:cNvSpPr>
          <p:nvPr/>
        </p:nvSpPr>
        <p:spPr bwMode="auto">
          <a:xfrm>
            <a:off x="676656" y="5943600"/>
            <a:ext cx="667512" cy="393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3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3" name="Rectangle 22"/>
          <p:cNvSpPr>
            <a:spLocks noChangeArrowheads="1"/>
          </p:cNvSpPr>
          <p:nvPr/>
        </p:nvSpPr>
        <p:spPr bwMode="auto">
          <a:xfrm>
            <a:off x="2542794" y="1793815"/>
            <a:ext cx="576072" cy="448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5" name="Rectangle 22"/>
          <p:cNvSpPr>
            <a:spLocks noChangeArrowheads="1"/>
          </p:cNvSpPr>
          <p:nvPr/>
        </p:nvSpPr>
        <p:spPr bwMode="auto">
          <a:xfrm>
            <a:off x="1344930" y="2736028"/>
            <a:ext cx="576072" cy="448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7" name="Rectangle 16"/>
          <p:cNvSpPr>
            <a:spLocks noChangeArrowheads="1"/>
          </p:cNvSpPr>
          <p:nvPr/>
        </p:nvSpPr>
        <p:spPr bwMode="auto">
          <a:xfrm>
            <a:off x="1938909" y="1308802"/>
            <a:ext cx="576072" cy="46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8" name="Rectangle 16"/>
          <p:cNvSpPr>
            <a:spLocks noChangeArrowheads="1"/>
          </p:cNvSpPr>
          <p:nvPr/>
        </p:nvSpPr>
        <p:spPr bwMode="auto">
          <a:xfrm>
            <a:off x="740664" y="2260159"/>
            <a:ext cx="585216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29" name="Rectangle 67"/>
          <p:cNvSpPr>
            <a:spLocks noChangeArrowheads="1"/>
          </p:cNvSpPr>
          <p:nvPr/>
        </p:nvSpPr>
        <p:spPr bwMode="auto">
          <a:xfrm>
            <a:off x="667512" y="4288917"/>
            <a:ext cx="676656" cy="393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0" name="Rectangle 76"/>
          <p:cNvSpPr>
            <a:spLocks noChangeArrowheads="1"/>
          </p:cNvSpPr>
          <p:nvPr/>
        </p:nvSpPr>
        <p:spPr bwMode="auto">
          <a:xfrm>
            <a:off x="667131" y="5532120"/>
            <a:ext cx="676656" cy="402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1" name="Rectangle 32"/>
          <p:cNvSpPr>
            <a:spLocks noChangeArrowheads="1"/>
          </p:cNvSpPr>
          <p:nvPr/>
        </p:nvSpPr>
        <p:spPr bwMode="auto">
          <a:xfrm>
            <a:off x="2533269" y="2736028"/>
            <a:ext cx="585216" cy="4663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2" name="Rectangle 79"/>
          <p:cNvSpPr>
            <a:spLocks noChangeArrowheads="1"/>
          </p:cNvSpPr>
          <p:nvPr/>
        </p:nvSpPr>
        <p:spPr bwMode="auto">
          <a:xfrm>
            <a:off x="676656" y="5943600"/>
            <a:ext cx="676656" cy="393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3" name="Rectangle 82"/>
          <p:cNvSpPr>
            <a:spLocks noChangeArrowheads="1"/>
          </p:cNvSpPr>
          <p:nvPr/>
        </p:nvSpPr>
        <p:spPr bwMode="auto">
          <a:xfrm>
            <a:off x="667512" y="6364224"/>
            <a:ext cx="676656" cy="4023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3</a:t>
            </a:r>
            <a:r>
              <a:rPr lang="en-US" sz="2000" dirty="0" smtClean="0">
                <a:latin typeface="Comic Sans MS" pitchFamily="66" charset="0"/>
              </a:rPr>
              <a:t>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4" name="Rectangle 73"/>
          <p:cNvSpPr>
            <a:spLocks noChangeArrowheads="1"/>
          </p:cNvSpPr>
          <p:nvPr/>
        </p:nvSpPr>
        <p:spPr bwMode="auto">
          <a:xfrm>
            <a:off x="667512" y="5121402"/>
            <a:ext cx="676656" cy="393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3</a:t>
            </a:r>
            <a:r>
              <a:rPr lang="en-US" sz="2000" dirty="0" smtClean="0">
                <a:latin typeface="Comic Sans MS" pitchFamily="66" charset="0"/>
              </a:rPr>
              <a:t> 2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5" name="Rectangle 82"/>
          <p:cNvSpPr>
            <a:spLocks noChangeArrowheads="1"/>
          </p:cNvSpPr>
          <p:nvPr/>
        </p:nvSpPr>
        <p:spPr bwMode="auto">
          <a:xfrm>
            <a:off x="667512" y="6364224"/>
            <a:ext cx="676656" cy="4023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6" name="Rectangle 27"/>
          <p:cNvSpPr>
            <a:spLocks noChangeArrowheads="1"/>
          </p:cNvSpPr>
          <p:nvPr/>
        </p:nvSpPr>
        <p:spPr bwMode="auto">
          <a:xfrm>
            <a:off x="1938528" y="2735266"/>
            <a:ext cx="576072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3</a:t>
            </a:r>
            <a:r>
              <a:rPr lang="en-US" sz="2000" dirty="0" smtClean="0">
                <a:latin typeface="Comic Sans MS" pitchFamily="66" charset="0"/>
              </a:rPr>
              <a:t> 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7" name="Rectangle 27"/>
          <p:cNvSpPr>
            <a:spLocks noChangeArrowheads="1"/>
          </p:cNvSpPr>
          <p:nvPr/>
        </p:nvSpPr>
        <p:spPr bwMode="auto">
          <a:xfrm>
            <a:off x="2532888" y="2259778"/>
            <a:ext cx="585216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3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8" name="Rectangle 73"/>
          <p:cNvSpPr>
            <a:spLocks noChangeArrowheads="1"/>
          </p:cNvSpPr>
          <p:nvPr/>
        </p:nvSpPr>
        <p:spPr bwMode="auto">
          <a:xfrm>
            <a:off x="667512" y="5120640"/>
            <a:ext cx="676656" cy="3931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1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39" name="Rectangle 79"/>
          <p:cNvSpPr>
            <a:spLocks noChangeArrowheads="1"/>
          </p:cNvSpPr>
          <p:nvPr/>
        </p:nvSpPr>
        <p:spPr bwMode="auto">
          <a:xfrm>
            <a:off x="667131" y="5953125"/>
            <a:ext cx="676656" cy="393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1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0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0" name="Rectangle 27"/>
          <p:cNvSpPr>
            <a:spLocks noChangeArrowheads="1"/>
          </p:cNvSpPr>
          <p:nvPr/>
        </p:nvSpPr>
        <p:spPr bwMode="auto">
          <a:xfrm>
            <a:off x="2532888" y="2259778"/>
            <a:ext cx="585216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i="1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341" name="Rectangle 27"/>
          <p:cNvSpPr>
            <a:spLocks noChangeArrowheads="1"/>
          </p:cNvSpPr>
          <p:nvPr/>
        </p:nvSpPr>
        <p:spPr bwMode="auto">
          <a:xfrm>
            <a:off x="1938528" y="2735266"/>
            <a:ext cx="576072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i="1" strike="sngStrike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5959238" y="2787037"/>
            <a:ext cx="613830" cy="5367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4b</a:t>
            </a:r>
            <a:endParaRPr lang="en-US" sz="2600" dirty="0">
              <a:latin typeface="Comic Sans MS" pitchFamily="66" charset="0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7459569" y="2796936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dirty="0" smtClean="0">
                <a:latin typeface="Comic Sans MS" pitchFamily="66" charset="0"/>
              </a:rPr>
              <a:t>4a</a:t>
            </a:r>
            <a:endParaRPr lang="en-US" sz="2700" dirty="0">
              <a:latin typeface="Comic Sans MS" pitchFamily="66" charset="0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7445138" y="1672972"/>
            <a:ext cx="613830" cy="53676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dirty="0" smtClean="0">
                <a:latin typeface="Comic Sans MS" pitchFamily="66" charset="0"/>
              </a:rPr>
              <a:t>3a</a:t>
            </a:r>
            <a:endParaRPr lang="en-US" sz="2700" dirty="0">
              <a:latin typeface="Comic Sans MS" pitchFamily="66" charset="0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5958672" y="1672972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3b</a:t>
            </a:r>
            <a:endParaRPr lang="en-US" sz="2600" dirty="0">
              <a:latin typeface="Comic Sans MS" pitchFamily="66" charset="0"/>
            </a:endParaRPr>
          </a:p>
        </p:txBody>
      </p:sp>
      <p:cxnSp>
        <p:nvCxnSpPr>
          <p:cNvPr id="257" name="Straight Connector 256"/>
          <p:cNvCxnSpPr/>
          <p:nvPr/>
        </p:nvCxnSpPr>
        <p:spPr>
          <a:xfrm flipV="1">
            <a:off x="4692856" y="2233610"/>
            <a:ext cx="38404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flipV="1">
            <a:off x="4692856" y="2771021"/>
            <a:ext cx="38404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4937257" y="1771059"/>
            <a:ext cx="710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k=3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4923248" y="2877801"/>
            <a:ext cx="710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k=4</a:t>
            </a:r>
            <a:endParaRPr lang="en-US" sz="2000" dirty="0">
              <a:latin typeface="Comic Sans MS" pitchFamily="66" charset="0"/>
            </a:endParaRPr>
          </a:p>
        </p:txBody>
      </p:sp>
      <p:cxnSp>
        <p:nvCxnSpPr>
          <p:cNvPr id="269" name="Straight Connector 268"/>
          <p:cNvCxnSpPr>
            <a:stCxn id="249" idx="3"/>
            <a:endCxn id="247" idx="7"/>
          </p:cNvCxnSpPr>
          <p:nvPr/>
        </p:nvCxnSpPr>
        <p:spPr>
          <a:xfrm flipH="1">
            <a:off x="6483175" y="2131131"/>
            <a:ext cx="1051856" cy="7345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>
            <a:stCxn id="251" idx="4"/>
            <a:endCxn id="247" idx="0"/>
          </p:cNvCxnSpPr>
          <p:nvPr/>
        </p:nvCxnSpPr>
        <p:spPr>
          <a:xfrm>
            <a:off x="6265587" y="2209739"/>
            <a:ext cx="566" cy="5772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>
            <a:stCxn id="249" idx="4"/>
            <a:endCxn id="248" idx="0"/>
          </p:cNvCxnSpPr>
          <p:nvPr/>
        </p:nvCxnSpPr>
        <p:spPr>
          <a:xfrm>
            <a:off x="7752053" y="2209739"/>
            <a:ext cx="14431" cy="5871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Oval 278"/>
          <p:cNvSpPr/>
          <p:nvPr/>
        </p:nvSpPr>
        <p:spPr>
          <a:xfrm>
            <a:off x="1982214" y="2768924"/>
            <a:ext cx="476249" cy="400050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4856107" y="1010577"/>
            <a:ext cx="317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Degree pair (4,3)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4208365" y="3937299"/>
            <a:ext cx="50668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 Construction stuck.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 Iterate over all unsaturated degree pairs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 Iterate over all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unsaturated node 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omic Sans MS" pitchFamily="66" charset="0"/>
              </a:rPr>
              <a:t>pairs </a:t>
            </a:r>
            <a:r>
              <a:rPr lang="en-US" sz="1800" dirty="0" smtClean="0">
                <a:latin typeface="Comic Sans MS" pitchFamily="66" charset="0"/>
              </a:rPr>
              <a:t>for the degree pair (4,3)</a:t>
            </a:r>
          </a:p>
          <a:p>
            <a:pPr lvl="1">
              <a:buFont typeface="Arial" pitchFamily="34" charset="0"/>
              <a:buChar char="•"/>
            </a:pPr>
            <a:endParaRPr lang="en-US" sz="11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Move 1: Add edge (4b, 3a)</a:t>
            </a:r>
          </a:p>
          <a:p>
            <a:pPr lvl="1">
              <a:buFont typeface="Arial" pitchFamily="34" charset="0"/>
              <a:buChar char="•"/>
            </a:pPr>
            <a:endParaRPr lang="en-US" sz="11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Move 2:</a:t>
            </a:r>
            <a:r>
              <a:rPr lang="en-US" sz="800" dirty="0" smtClean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Add edge (4b,3*) or (3a,4*)</a:t>
            </a:r>
          </a:p>
          <a:p>
            <a:pPr lvl="1">
              <a:buFont typeface="Arial" pitchFamily="34" charset="0"/>
              <a:buChar char="•"/>
            </a:pPr>
            <a:endParaRPr lang="en-US" sz="11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Move 3:</a:t>
            </a:r>
            <a:r>
              <a:rPr lang="en-US" sz="800" dirty="0" smtClean="0">
                <a:latin typeface="Comic Sans MS" pitchFamily="66" charset="0"/>
              </a:rPr>
              <a:t> </a:t>
            </a:r>
            <a:r>
              <a:rPr lang="en-US" sz="1800" dirty="0" smtClean="0">
                <a:latin typeface="Comic Sans MS" pitchFamily="66" charset="0"/>
              </a:rPr>
              <a:t>Add edge (4*, 3*)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282" name="Picture 281" descr="canc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7536" y="5497782"/>
            <a:ext cx="333487" cy="333487"/>
          </a:xfrm>
          <a:prstGeom prst="rect">
            <a:avLst/>
          </a:prstGeom>
        </p:spPr>
      </p:pic>
      <p:pic>
        <p:nvPicPr>
          <p:cNvPr id="285" name="Picture 284" descr="canc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9989" y="5968241"/>
            <a:ext cx="333487" cy="333487"/>
          </a:xfrm>
          <a:prstGeom prst="rect">
            <a:avLst/>
          </a:prstGeom>
        </p:spPr>
      </p:pic>
      <p:pic>
        <p:nvPicPr>
          <p:cNvPr id="287" name="Picture 286" descr="accep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74782" y="6409198"/>
            <a:ext cx="333756" cy="333756"/>
          </a:xfrm>
          <a:prstGeom prst="rect">
            <a:avLst/>
          </a:prstGeom>
        </p:spPr>
      </p:pic>
      <p:sp>
        <p:nvSpPr>
          <p:cNvPr id="288" name="Rectangle 287"/>
          <p:cNvSpPr/>
          <p:nvPr/>
        </p:nvSpPr>
        <p:spPr>
          <a:xfrm>
            <a:off x="-1154692" y="4742330"/>
            <a:ext cx="931172" cy="408791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-1182674" y="5412902"/>
            <a:ext cx="928674" cy="408791"/>
          </a:xfrm>
          <a:prstGeom prst="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6A6A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6A6A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>
            <a:stCxn id="16" idx="1"/>
            <a:endCxn id="18" idx="3"/>
          </p:cNvCxnSpPr>
          <p:nvPr/>
        </p:nvCxnSpPr>
        <p:spPr>
          <a:xfrm flipH="1">
            <a:off x="7173656" y="4924914"/>
            <a:ext cx="347244" cy="648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398595" y="1330035"/>
            <a:ext cx="2600697" cy="136566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Node Samples</a:t>
            </a:r>
          </a:p>
        </p:txBody>
      </p:sp>
      <p:sp>
        <p:nvSpPr>
          <p:cNvPr id="8" name="Cloud 7"/>
          <p:cNvSpPr/>
          <p:nvPr/>
        </p:nvSpPr>
        <p:spPr>
          <a:xfrm>
            <a:off x="240229" y="4707601"/>
            <a:ext cx="1763670" cy="1508166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2.5K Graph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11125" y="1278576"/>
            <a:ext cx="2935184" cy="1508166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Real Graph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(unknown)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>
            <a:stCxn id="9" idx="0"/>
            <a:endCxn id="7" idx="1"/>
          </p:cNvCxnSpPr>
          <p:nvPr/>
        </p:nvCxnSpPr>
        <p:spPr>
          <a:xfrm flipV="1">
            <a:off x="3043863" y="2012866"/>
            <a:ext cx="3354732" cy="1979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50723" y="1401288"/>
            <a:ext cx="252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Crawl using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8111" y="2147454"/>
            <a:ext cx="270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UIS, WIS, RW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336683" y="2690977"/>
            <a:ext cx="21771" cy="180307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27594" y="3169498"/>
            <a:ext cx="180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Estimate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723766" y="2685564"/>
            <a:ext cx="50583" cy="295647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932096" y="5655821"/>
            <a:ext cx="1009650" cy="859848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Target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c(k)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20900" y="4494990"/>
            <a:ext cx="1066800" cy="859848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Target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JDD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850105" y="4447971"/>
            <a:ext cx="1443790" cy="1301076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</a:rPr>
              <a:t>simple graph 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</a:rPr>
              <a:t> exact JDD </a:t>
            </a:r>
          </a:p>
          <a:p>
            <a:pPr algn="ctr"/>
            <a:r>
              <a:rPr lang="en-US" sz="1700" dirty="0" smtClean="0">
                <a:solidFill>
                  <a:schemeClr val="tx1"/>
                </a:solidFill>
                <a:latin typeface="Comic Sans MS" pitchFamily="66" charset="0"/>
              </a:rPr>
              <a:t>many triangles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482502" y="6038445"/>
            <a:ext cx="4449596" cy="4134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0" idx="1"/>
          </p:cNvCxnSpPr>
          <p:nvPr/>
        </p:nvCxnSpPr>
        <p:spPr>
          <a:xfrm flipH="1">
            <a:off x="2026357" y="5444651"/>
            <a:ext cx="421788" cy="13527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697794" y="4501473"/>
            <a:ext cx="1475862" cy="85984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2K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Construction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289185" y="4931397"/>
            <a:ext cx="415849" cy="1598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2448145" y="4614962"/>
            <a:ext cx="998061" cy="165937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Smart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Double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Edge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Swaps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433229" y="5075251"/>
            <a:ext cx="414155" cy="951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346960" y="3982720"/>
            <a:ext cx="4897120" cy="258064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Comic Sans MS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26960" y="3982720"/>
            <a:ext cx="1595120" cy="258064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Comic Sans MS" pitchFamily="66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8175157" y="6168591"/>
            <a:ext cx="156631" cy="17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52823" y="3592811"/>
            <a:ext cx="281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Generate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8991"/>
            <a:ext cx="8686801" cy="4525963"/>
          </a:xfrm>
        </p:spPr>
        <p:txBody>
          <a:bodyPr/>
          <a:lstStyle/>
          <a:p>
            <a:r>
              <a:rPr lang="en-US" dirty="0" smtClean="0"/>
              <a:t>Generate synthetic topologies that resemble real ones</a:t>
            </a:r>
          </a:p>
          <a:p>
            <a:pPr lvl="1"/>
            <a:r>
              <a:rPr lang="en-US" dirty="0" smtClean="0"/>
              <a:t>development and testing of algorithms, protocols</a:t>
            </a:r>
          </a:p>
          <a:p>
            <a:pPr lvl="1"/>
            <a:r>
              <a:rPr lang="en-US" dirty="0" err="1" smtClean="0"/>
              <a:t>anonymization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Obtaining full topology is not always possible</a:t>
            </a:r>
          </a:p>
          <a:p>
            <a:pPr lvl="1"/>
            <a:r>
              <a:rPr lang="en-US" dirty="0" smtClean="0"/>
              <a:t>data owner not willing to release it</a:t>
            </a:r>
          </a:p>
          <a:p>
            <a:pPr lvl="1"/>
            <a:r>
              <a:rPr lang="en-US" dirty="0" smtClean="0"/>
              <a:t>exhaustive measurement impractical due to size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2</a:t>
            </a:fld>
            <a:endParaRPr lang="tr-TR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130" y="2212369"/>
            <a:ext cx="541885" cy="39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4"/>
            <a:ext cx="8229600" cy="1143000"/>
          </a:xfrm>
        </p:spPr>
        <p:txBody>
          <a:bodyPr/>
          <a:lstStyle/>
          <a:p>
            <a:r>
              <a:rPr lang="en-US" dirty="0" smtClean="0"/>
              <a:t>“Smart” double edge swaps</a:t>
            </a:r>
            <a:br>
              <a:rPr lang="en-US" dirty="0" smtClean="0"/>
            </a:br>
            <a:r>
              <a:rPr lang="en-US" sz="2000" dirty="0" smtClean="0">
                <a:solidFill>
                  <a:srgbClr val="990099"/>
                </a:solidFill>
              </a:rPr>
              <a:t>2K-preserving c(k)-targeting</a:t>
            </a:r>
            <a:endParaRPr lang="en-US" sz="2200" dirty="0">
              <a:solidFill>
                <a:srgbClr val="99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20</a:t>
            </a:fld>
            <a:endParaRPr lang="tr-TR"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3675" y="1497204"/>
            <a:ext cx="10048" cy="164793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3772" y="3145134"/>
            <a:ext cx="250203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87640" y="320542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degree k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44062" y="1996273"/>
            <a:ext cx="2140298" cy="1058426"/>
          </a:xfrm>
          <a:custGeom>
            <a:avLst/>
            <a:gdLst>
              <a:gd name="connsiteX0" fmla="*/ 0 w 2140298"/>
              <a:gd name="connsiteY0" fmla="*/ 1058426 h 1058426"/>
              <a:gd name="connsiteX1" fmla="*/ 291402 w 2140298"/>
              <a:gd name="connsiteY1" fmla="*/ 53591 h 1058426"/>
              <a:gd name="connsiteX2" fmla="*/ 1175657 w 2140298"/>
              <a:gd name="connsiteY2" fmla="*/ 736879 h 1058426"/>
              <a:gd name="connsiteX3" fmla="*/ 2140298 w 2140298"/>
              <a:gd name="connsiteY3" fmla="*/ 998136 h 105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0298" h="1058426">
                <a:moveTo>
                  <a:pt x="0" y="1058426"/>
                </a:moveTo>
                <a:cubicBezTo>
                  <a:pt x="47729" y="582804"/>
                  <a:pt x="95459" y="107182"/>
                  <a:pt x="291402" y="53591"/>
                </a:cubicBezTo>
                <a:cubicBezTo>
                  <a:pt x="487345" y="0"/>
                  <a:pt x="867508" y="579455"/>
                  <a:pt x="1175657" y="736879"/>
                </a:cubicBezTo>
                <a:cubicBezTo>
                  <a:pt x="1483806" y="894303"/>
                  <a:pt x="1812052" y="946219"/>
                  <a:pt x="2140298" y="998136"/>
                </a:cubicBezTo>
              </a:path>
            </a:pathLst>
          </a:cu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48070" y="1657165"/>
            <a:ext cx="122694" cy="8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2862" y="1526964"/>
            <a:ext cx="263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1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840402" y="2322118"/>
            <a:ext cx="2135362" cy="717073"/>
          </a:xfrm>
          <a:custGeom>
            <a:avLst/>
            <a:gdLst>
              <a:gd name="connsiteX0" fmla="*/ 0 w 2135362"/>
              <a:gd name="connsiteY0" fmla="*/ 717073 h 717073"/>
              <a:gd name="connsiteX1" fmla="*/ 280134 w 2135362"/>
              <a:gd name="connsiteY1" fmla="*/ 45808 h 717073"/>
              <a:gd name="connsiteX2" fmla="*/ 1310816 w 2135362"/>
              <a:gd name="connsiteY2" fmla="*/ 442224 h 717073"/>
              <a:gd name="connsiteX3" fmla="*/ 2135362 w 2135362"/>
              <a:gd name="connsiteY3" fmla="*/ 606076 h 71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5362" h="717073">
                <a:moveTo>
                  <a:pt x="0" y="717073"/>
                </a:moveTo>
                <a:cubicBezTo>
                  <a:pt x="30832" y="404344"/>
                  <a:pt x="61665" y="91616"/>
                  <a:pt x="280134" y="45808"/>
                </a:cubicBezTo>
                <a:cubicBezTo>
                  <a:pt x="498603" y="0"/>
                  <a:pt x="1001611" y="348846"/>
                  <a:pt x="1310816" y="442224"/>
                </a:cubicBezTo>
                <a:cubicBezTo>
                  <a:pt x="1620021" y="535602"/>
                  <a:pt x="1998819" y="600791"/>
                  <a:pt x="2135362" y="60607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0035" y="2410702"/>
            <a:ext cx="706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  <a:latin typeface="Comic Sans MS" pitchFamily="66" charset="0"/>
              </a:rPr>
              <a:t>Target</a:t>
            </a:r>
            <a:endParaRPr lang="en-US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603500" y="2603500"/>
            <a:ext cx="342900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903316" y="2022764"/>
            <a:ext cx="944534" cy="644235"/>
          </a:xfrm>
          <a:custGeom>
            <a:avLst/>
            <a:gdLst>
              <a:gd name="connsiteX0" fmla="*/ 25400 w 990600"/>
              <a:gd name="connsiteY0" fmla="*/ 509058 h 685800"/>
              <a:gd name="connsiteX1" fmla="*/ 273050 w 990600"/>
              <a:gd name="connsiteY1" fmla="*/ 20108 h 685800"/>
              <a:gd name="connsiteX2" fmla="*/ 984250 w 990600"/>
              <a:gd name="connsiteY2" fmla="*/ 629708 h 685800"/>
              <a:gd name="connsiteX3" fmla="*/ 311150 w 990600"/>
              <a:gd name="connsiteY3" fmla="*/ 356658 h 685800"/>
              <a:gd name="connsiteX4" fmla="*/ 0 w 990600"/>
              <a:gd name="connsiteY4" fmla="*/ 648758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685800">
                <a:moveTo>
                  <a:pt x="25400" y="509058"/>
                </a:moveTo>
                <a:cubicBezTo>
                  <a:pt x="69321" y="254529"/>
                  <a:pt x="113242" y="0"/>
                  <a:pt x="273050" y="20108"/>
                </a:cubicBezTo>
                <a:cubicBezTo>
                  <a:pt x="432858" y="40216"/>
                  <a:pt x="977900" y="573616"/>
                  <a:pt x="984250" y="629708"/>
                </a:cubicBezTo>
                <a:cubicBezTo>
                  <a:pt x="990600" y="685800"/>
                  <a:pt x="475192" y="353483"/>
                  <a:pt x="311150" y="356658"/>
                </a:cubicBezTo>
                <a:cubicBezTo>
                  <a:pt x="147108" y="359833"/>
                  <a:pt x="3175" y="632883"/>
                  <a:pt x="0" y="648758"/>
                </a:cubicBezTo>
              </a:path>
            </a:pathLst>
          </a:custGeom>
          <a:solidFill>
            <a:srgbClr val="C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 rot="617040">
            <a:off x="2116453" y="2855259"/>
            <a:ext cx="882650" cy="63103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5350" y="1606550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Comic Sans MS" pitchFamily="66" charset="0"/>
              </a:rPr>
              <a:t>Destroy triangles</a:t>
            </a:r>
            <a:endParaRPr lang="en-US" sz="1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0" y="2381250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Create triangles</a:t>
            </a:r>
            <a:endParaRPr lang="en-US" sz="12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384748" y="1725524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k1</a:t>
            </a:r>
            <a:endParaRPr lang="en-US" sz="2600" dirty="0">
              <a:latin typeface="Comic Sans MS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76747" y="3034062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k2</a:t>
            </a:r>
            <a:endParaRPr lang="en-US" sz="2600" dirty="0">
              <a:latin typeface="Comic Sans MS" pitchFamily="66" charset="0"/>
            </a:endParaRPr>
          </a:p>
        </p:txBody>
      </p:sp>
      <p:cxnSp>
        <p:nvCxnSpPr>
          <p:cNvPr id="39" name="Straight Connector 38"/>
          <p:cNvCxnSpPr>
            <a:stCxn id="37" idx="4"/>
            <a:endCxn id="38" idx="0"/>
          </p:cNvCxnSpPr>
          <p:nvPr/>
        </p:nvCxnSpPr>
        <p:spPr>
          <a:xfrm flipH="1">
            <a:off x="4683662" y="2262291"/>
            <a:ext cx="8001" cy="7717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598693" y="1730303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k1</a:t>
            </a:r>
            <a:endParaRPr lang="en-US" sz="2600" dirty="0">
              <a:latin typeface="Comic Sans MS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08558" y="3038841"/>
            <a:ext cx="613830" cy="536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600" dirty="0" smtClean="0">
                <a:latin typeface="Comic Sans MS" pitchFamily="66" charset="0"/>
              </a:rPr>
              <a:t>k3</a:t>
            </a:r>
            <a:endParaRPr lang="en-US" sz="2600" dirty="0">
              <a:latin typeface="Comic Sans MS" pitchFamily="66" charset="0"/>
            </a:endParaRPr>
          </a:p>
        </p:txBody>
      </p:sp>
      <p:cxnSp>
        <p:nvCxnSpPr>
          <p:cNvPr id="44" name="Straight Connector 43"/>
          <p:cNvCxnSpPr>
            <a:stCxn id="42" idx="4"/>
            <a:endCxn id="43" idx="0"/>
          </p:cNvCxnSpPr>
          <p:nvPr/>
        </p:nvCxnSpPr>
        <p:spPr>
          <a:xfrm>
            <a:off x="5905608" y="2267070"/>
            <a:ext cx="9865" cy="7717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7" idx="4"/>
            <a:endCxn id="43" idx="0"/>
          </p:cNvCxnSpPr>
          <p:nvPr/>
        </p:nvCxnSpPr>
        <p:spPr>
          <a:xfrm>
            <a:off x="4691663" y="2262291"/>
            <a:ext cx="1223810" cy="77655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2" idx="4"/>
            <a:endCxn id="38" idx="0"/>
          </p:cNvCxnSpPr>
          <p:nvPr/>
        </p:nvCxnSpPr>
        <p:spPr>
          <a:xfrm flipH="1">
            <a:off x="4683662" y="2267070"/>
            <a:ext cx="1221946" cy="766992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03073" y="1177636"/>
            <a:ext cx="5598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Double edge swap [</a:t>
            </a:r>
            <a:r>
              <a:rPr lang="en-US" sz="1600" dirty="0" err="1" smtClean="0">
                <a:latin typeface="Comic Sans MS" pitchFamily="66" charset="0"/>
              </a:rPr>
              <a:t>Mahadevan</a:t>
            </a:r>
            <a:r>
              <a:rPr lang="en-US" sz="1600" dirty="0" smtClean="0">
                <a:latin typeface="Comic Sans MS" pitchFamily="66" charset="0"/>
              </a:rPr>
              <a:t> et. al., </a:t>
            </a:r>
            <a:r>
              <a:rPr lang="en-US" sz="1600" dirty="0" err="1" smtClean="0">
                <a:latin typeface="Comic Sans MS" pitchFamily="66" charset="0"/>
              </a:rPr>
              <a:t>Sigcomm</a:t>
            </a:r>
            <a:r>
              <a:rPr lang="en-US" sz="1600" dirty="0" smtClean="0">
                <a:latin typeface="Comic Sans MS" pitchFamily="66" charset="0"/>
              </a:rPr>
              <a:t> ‘06</a:t>
            </a:r>
            <a:r>
              <a:rPr lang="en-US" sz="2000" dirty="0" smtClean="0">
                <a:latin typeface="Comic Sans MS" pitchFamily="66" charset="0"/>
              </a:rPr>
              <a:t>]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28575" y="4378036"/>
            <a:ext cx="8974024" cy="1975630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How we select edges for double edge swaps</a:t>
            </a:r>
          </a:p>
          <a:p>
            <a:pPr lvl="1"/>
            <a:r>
              <a:rPr lang="en-US" dirty="0" smtClean="0"/>
              <a:t>Triangle creation</a:t>
            </a:r>
          </a:p>
          <a:p>
            <a:pPr lvl="4"/>
            <a:r>
              <a:rPr lang="en-US" dirty="0" smtClean="0"/>
              <a:t>select edges with low number of shared partners</a:t>
            </a:r>
          </a:p>
          <a:p>
            <a:pPr lvl="1"/>
            <a:r>
              <a:rPr lang="en-US" dirty="0" smtClean="0"/>
              <a:t>Triangle destruction</a:t>
            </a:r>
          </a:p>
          <a:p>
            <a:pPr lvl="4"/>
            <a:r>
              <a:rPr lang="en-US" dirty="0" smtClean="0"/>
              <a:t>select random edges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81149" y="1724025"/>
            <a:ext cx="1906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Current at end of 2K</a:t>
            </a:r>
            <a:endParaRPr lang="en-US" sz="1200" dirty="0">
              <a:latin typeface="Comic Sans MS" pitchFamily="66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1590675" y="2019300"/>
            <a:ext cx="257176" cy="2667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43701" y="2085975"/>
            <a:ext cx="156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JDD(k1,k2) </a:t>
            </a:r>
          </a:p>
          <a:p>
            <a:r>
              <a:rPr lang="en-US" sz="2000" dirty="0" smtClean="0">
                <a:latin typeface="Comic Sans MS" pitchFamily="66" charset="0"/>
              </a:rPr>
              <a:t>JDD(k1,k3)</a:t>
            </a:r>
          </a:p>
          <a:p>
            <a:r>
              <a:rPr lang="en-US" sz="2000" dirty="0" smtClean="0">
                <a:latin typeface="Comic Sans MS" pitchFamily="66" charset="0"/>
              </a:rPr>
              <a:t>unchanged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619458" y="805773"/>
            <a:ext cx="112343" cy="1734"/>
          </a:xfrm>
          <a:prstGeom prst="line">
            <a:avLst/>
          </a:prstGeom>
          <a:ln w="19050">
            <a:solidFill>
              <a:srgbClr val="9900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7" grpId="0"/>
      <p:bldP spid="27" grpId="1"/>
      <p:bldP spid="31" grpId="0" animBg="1"/>
      <p:bldP spid="34" grpId="0" animBg="1"/>
      <p:bldP spid="35" grpId="0"/>
      <p:bldP spid="36" grpId="0"/>
      <p:bldP spid="37" grpId="0" animBg="1"/>
      <p:bldP spid="38" grpId="0" animBg="1"/>
      <p:bldP spid="42" grpId="0" animBg="1"/>
      <p:bldP spid="43" grpId="0" animBg="1"/>
      <p:bldP spid="51" grpId="0"/>
      <p:bldP spid="53" grpId="0" build="p"/>
      <p:bldP spid="32" grpId="0"/>
      <p:bldP spid="32" grpId="1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ft-Up Arrow 26"/>
          <p:cNvSpPr/>
          <p:nvPr/>
        </p:nvSpPr>
        <p:spPr>
          <a:xfrm>
            <a:off x="1990726" y="3562349"/>
            <a:ext cx="7105650" cy="2486025"/>
          </a:xfrm>
          <a:prstGeom prst="leftUpArrow">
            <a:avLst>
              <a:gd name="adj1" fmla="val 8060"/>
              <a:gd name="adj2" fmla="val 22950"/>
              <a:gd name="adj3" fmla="val 26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9925" y="4985756"/>
            <a:ext cx="2800350" cy="1357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21</a:t>
            </a:fld>
            <a:endParaRPr lang="tr-TR"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99875" y="1330035"/>
            <a:ext cx="2600697" cy="136566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Node Samples</a:t>
            </a:r>
          </a:p>
        </p:txBody>
      </p:sp>
      <p:sp>
        <p:nvSpPr>
          <p:cNvPr id="9" name="Cloud 8"/>
          <p:cNvSpPr/>
          <p:nvPr/>
        </p:nvSpPr>
        <p:spPr>
          <a:xfrm>
            <a:off x="111125" y="1278576"/>
            <a:ext cx="2935184" cy="1508166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Real Graph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(unknown)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>
            <a:stCxn id="9" idx="0"/>
            <a:endCxn id="7" idx="1"/>
          </p:cNvCxnSpPr>
          <p:nvPr/>
        </p:nvCxnSpPr>
        <p:spPr>
          <a:xfrm flipV="1">
            <a:off x="3043863" y="2012866"/>
            <a:ext cx="3356012" cy="1979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50723" y="1401288"/>
            <a:ext cx="252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Crawl using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8111" y="2147454"/>
            <a:ext cx="270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UIS, WIS, RW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020371" y="5448226"/>
            <a:ext cx="4990029" cy="1853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33969" y="5530684"/>
            <a:ext cx="281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Generate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5432" y="3161499"/>
            <a:ext cx="180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Estimate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231881" y="5533324"/>
            <a:ext cx="156631" cy="17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-15926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br>
              <a:rPr lang="en-US" dirty="0" smtClean="0"/>
            </a:b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40229" y="4707601"/>
            <a:ext cx="1763670" cy="1508166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2.5K Graph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96175" y="3524250"/>
            <a:ext cx="2371725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10400" y="4986449"/>
            <a:ext cx="2011943" cy="904504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Estimated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c(k) &amp; JDD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427007" y="2712203"/>
            <a:ext cx="199350" cy="15867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514929" y="2714747"/>
            <a:ext cx="27409" cy="227381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1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20" grpId="0"/>
      <p:bldP spid="20" grpId="1"/>
      <p:bldP spid="20" grpId="2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-15926"/>
            <a:ext cx="82296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br>
              <a:rPr lang="en-US" dirty="0" smtClean="0"/>
            </a:br>
            <a:endParaRPr lang="en-US" sz="2000" dirty="0">
              <a:solidFill>
                <a:srgbClr val="990099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918" y="2371213"/>
            <a:ext cx="7795480" cy="242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127909" y="1756670"/>
            <a:ext cx="144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Total Number of Triangles</a:t>
            </a:r>
            <a:endParaRPr lang="en-US" sz="1200" b="1" i="1" dirty="0">
              <a:latin typeface="Comic Sans MS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851809" y="2177365"/>
            <a:ext cx="1" cy="21431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16800" y="1738830"/>
            <a:ext cx="172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Average Clustering Coefficient</a:t>
            </a:r>
            <a:endParaRPr lang="en-US" sz="1200" b="1" i="1" dirty="0">
              <a:latin typeface="Comic Sans MS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8209122" y="2187525"/>
            <a:ext cx="1" cy="21431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013233" y="2449619"/>
            <a:ext cx="857250" cy="59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omic Sans MS" pitchFamily="66" charset="0"/>
              </a:rPr>
              <a:t>Number of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omic Sans MS" pitchFamily="66" charset="0"/>
              </a:rPr>
              <a:t>Nodes</a:t>
            </a:r>
            <a:endParaRPr lang="en-US" sz="15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37184" y="2459145"/>
            <a:ext cx="857250" cy="59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omic Sans MS" pitchFamily="66" charset="0"/>
              </a:rPr>
              <a:t>Number of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omic Sans MS" pitchFamily="66" charset="0"/>
              </a:rPr>
              <a:t>Edges</a:t>
            </a:r>
            <a:endParaRPr lang="en-US" sz="15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18271" y="2468669"/>
            <a:ext cx="857250" cy="599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omic Sans MS" pitchFamily="66" charset="0"/>
              </a:rPr>
              <a:t>Average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omic Sans MS" pitchFamily="66" charset="0"/>
              </a:rPr>
              <a:t>Degree</a:t>
            </a:r>
            <a:endParaRPr lang="en-US" sz="15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1275" y="924606"/>
            <a:ext cx="1062169" cy="40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sz="2000" dirty="0" smtClean="0">
                <a:solidFill>
                  <a:srgbClr val="990099"/>
                </a:solidFill>
              </a:rPr>
              <a:t> Efficiency  of Estimators (RW)</a:t>
            </a: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23</a:t>
            </a:fld>
            <a:endParaRPr lang="tr-TR">
              <a:latin typeface="Comic Sans MS" pitchFamily="66" charset="0"/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6652" y="4417247"/>
            <a:ext cx="4052417" cy="62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95902" y="4467011"/>
            <a:ext cx="265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Error Metric :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835" y="1244008"/>
            <a:ext cx="8277531" cy="255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93893" y="5416061"/>
            <a:ext cx="699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Hybrid combines advantages of IE &amp; TE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5" y="4000500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omic Sans MS" pitchFamily="66" charset="0"/>
              </a:rPr>
              <a:t>Facebook</a:t>
            </a:r>
            <a:r>
              <a:rPr lang="en-US" sz="2800" dirty="0" smtClean="0">
                <a:latin typeface="Comic Sans MS" pitchFamily="66" charset="0"/>
              </a:rPr>
              <a:t> New Orleans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60480" y="910197"/>
            <a:ext cx="532638" cy="3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4" y="4058542"/>
            <a:ext cx="5114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sz="2000" dirty="0" smtClean="0">
                <a:solidFill>
                  <a:srgbClr val="990099"/>
                </a:solidFill>
              </a:rPr>
              <a:t>Speed of 2.5K Graph Generation</a:t>
            </a: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24</a:t>
            </a:fld>
            <a:endParaRPr lang="tr-TR">
              <a:latin typeface="Comic Sans MS" pitchFamily="66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03" y="1039510"/>
            <a:ext cx="7795480" cy="242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379605" y="4135840"/>
            <a:ext cx="1058845" cy="2083985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5576" y="4098891"/>
            <a:ext cx="1600200" cy="2128575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2910" y="3704283"/>
            <a:ext cx="165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</a:rPr>
              <a:t>our 2.5K </a:t>
            </a:r>
            <a:endParaRPr lang="en-US" sz="1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3464" y="3705958"/>
            <a:ext cx="165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itchFamily="66" charset="0"/>
              </a:rPr>
              <a:t>prior 2.5K </a:t>
            </a: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15773" y="4545825"/>
            <a:ext cx="2929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Higher gain for graphs with more triangles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9234" y="4888195"/>
            <a:ext cx="640934" cy="26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7968" y="4886771"/>
            <a:ext cx="813274" cy="26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30538" y="5954995"/>
            <a:ext cx="640934" cy="26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39272" y="5953571"/>
            <a:ext cx="813274" cy="26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  <p:bldP spid="16" grpId="0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sz="2000" dirty="0" smtClean="0">
                <a:solidFill>
                  <a:srgbClr val="990099"/>
                </a:solidFill>
              </a:rPr>
              <a:t>From Sampling to Generation</a:t>
            </a: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25</a:t>
            </a:fld>
            <a:endParaRPr lang="tr-TR">
              <a:latin typeface="Comic Sans MS" pitchFamily="66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189581"/>
            <a:ext cx="9115425" cy="17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055" y="2884348"/>
            <a:ext cx="8879022" cy="334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38659" y="2195045"/>
            <a:ext cx="1145512" cy="12058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965" y="2321981"/>
            <a:ext cx="1145512" cy="120580"/>
          </a:xfrm>
          <a:prstGeom prst="rect">
            <a:avLst/>
          </a:prstGeom>
          <a:solidFill>
            <a:schemeClr val="accent3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680" y="2452033"/>
            <a:ext cx="1145512" cy="12058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1175" y="3095625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omic Sans MS" pitchFamily="66" charset="0"/>
              </a:rPr>
              <a:t>Facebook</a:t>
            </a:r>
            <a:r>
              <a:rPr lang="en-US" sz="2800" dirty="0" smtClean="0">
                <a:latin typeface="Comic Sans MS" pitchFamily="66" charset="0"/>
              </a:rPr>
              <a:t> New Orleans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5271" y="1375201"/>
            <a:ext cx="1145512" cy="12058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20003" y="1375201"/>
            <a:ext cx="1145512" cy="12058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83659" y="1502052"/>
            <a:ext cx="1145512" cy="120580"/>
          </a:xfrm>
          <a:prstGeom prst="rect">
            <a:avLst/>
          </a:prstGeom>
          <a:solidFill>
            <a:schemeClr val="accent3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20558" y="1502052"/>
            <a:ext cx="1145512" cy="120580"/>
          </a:xfrm>
          <a:prstGeom prst="rect">
            <a:avLst/>
          </a:prstGeom>
          <a:solidFill>
            <a:schemeClr val="accent3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3428" y="1632189"/>
            <a:ext cx="1145512" cy="12058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0327" y="1632189"/>
            <a:ext cx="1145512" cy="12058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525963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Complete and practical methodology to generate synthetic graphs from node samples</a:t>
            </a:r>
          </a:p>
          <a:p>
            <a:pPr lvl="1"/>
            <a:r>
              <a:rPr lang="en-US" sz="2000" dirty="0" smtClean="0"/>
              <a:t>novel estimators that measure c(k) and JDD</a:t>
            </a:r>
          </a:p>
          <a:p>
            <a:pPr lvl="1"/>
            <a:r>
              <a:rPr lang="en-US" sz="2000" dirty="0" smtClean="0"/>
              <a:t>novel and fast 2.5K generator 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Python implementation</a:t>
            </a:r>
          </a:p>
          <a:p>
            <a:pPr lvl="1"/>
            <a:r>
              <a:rPr lang="en-US" sz="2000" dirty="0" smtClean="0">
                <a:hlinkClick r:id="rId3"/>
              </a:rPr>
              <a:t>http://tinyurl.com/2-5K-Generator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26</a:t>
            </a:fld>
            <a:endParaRPr lang="tr-TR">
              <a:latin typeface="Comic Sans MS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96950" y="933821"/>
            <a:ext cx="7004050" cy="2081177"/>
            <a:chOff x="111125" y="1232183"/>
            <a:chExt cx="9032876" cy="4618624"/>
          </a:xfrm>
        </p:grpSpPr>
        <p:sp>
          <p:nvSpPr>
            <p:cNvPr id="6" name="Rounded Rectangle 5"/>
            <p:cNvSpPr/>
            <p:nvPr/>
          </p:nvSpPr>
          <p:spPr>
            <a:xfrm>
              <a:off x="5902035" y="1330035"/>
              <a:ext cx="2600697" cy="1365662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mic Sans MS" pitchFamily="66" charset="0"/>
                </a:rPr>
                <a:t>Node Samples</a:t>
              </a:r>
            </a:p>
          </p:txBody>
        </p:sp>
        <p:sp>
          <p:nvSpPr>
            <p:cNvPr id="7" name="Cloud 6"/>
            <p:cNvSpPr/>
            <p:nvPr/>
          </p:nvSpPr>
          <p:spPr>
            <a:xfrm>
              <a:off x="259278" y="4225636"/>
              <a:ext cx="2935184" cy="1508166"/>
            </a:xfrm>
            <a:prstGeom prst="cloud">
              <a:avLst/>
            </a:pr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mic Sans MS" pitchFamily="66" charset="0"/>
                </a:rPr>
                <a:t>Synthetic Graph</a:t>
              </a:r>
              <a:endParaRPr lang="en-US" sz="18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8" name="Cloud 7"/>
            <p:cNvSpPr/>
            <p:nvPr/>
          </p:nvSpPr>
          <p:spPr>
            <a:xfrm>
              <a:off x="111125" y="1278576"/>
              <a:ext cx="2935184" cy="1508166"/>
            </a:xfrm>
            <a:prstGeom prst="cloud">
              <a:avLst/>
            </a:pr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mic Sans MS" pitchFamily="66" charset="0"/>
                </a:rPr>
                <a:t>Real Graph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mic Sans MS" pitchFamily="66" charset="0"/>
                </a:rPr>
                <a:t>(unknown)</a:t>
              </a:r>
              <a:endParaRPr lang="en-US" sz="18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cxnSp>
          <p:nvCxnSpPr>
            <p:cNvPr id="9" name="Straight Arrow Connector 8"/>
            <p:cNvCxnSpPr>
              <a:stCxn id="8" idx="0"/>
              <a:endCxn id="6" idx="1"/>
            </p:cNvCxnSpPr>
            <p:nvPr/>
          </p:nvCxnSpPr>
          <p:spPr>
            <a:xfrm flipV="1">
              <a:off x="3043863" y="2012866"/>
              <a:ext cx="2858172" cy="19793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77018" y="1232183"/>
              <a:ext cx="2529444" cy="81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omic Sans MS" pitchFamily="66" charset="0"/>
                </a:rPr>
                <a:t>Crawl using</a:t>
              </a:r>
              <a:endParaRPr lang="en-US" sz="1800" dirty="0">
                <a:latin typeface="Comic Sans MS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7247" y="1957210"/>
              <a:ext cx="2709553" cy="81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omic Sans MS" pitchFamily="66" charset="0"/>
                </a:rPr>
                <a:t>UIS, WIS, RW</a:t>
              </a:r>
              <a:endParaRPr lang="en-US" sz="1800" dirty="0">
                <a:latin typeface="Comic Sans MS" pitchFamily="66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23806" y="4498769"/>
              <a:ext cx="2600697" cy="904504"/>
            </a:xfrm>
            <a:prstGeom prst="roundRect">
              <a:avLst/>
            </a:pr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Comic Sans MS" pitchFamily="66" charset="0"/>
                </a:rPr>
                <a:t>c(k) &amp; JDD </a:t>
              </a:r>
            </a:p>
          </p:txBody>
        </p:sp>
        <p:cxnSp>
          <p:nvCxnSpPr>
            <p:cNvPr id="13" name="Straight Arrow Connector 12"/>
            <p:cNvCxnSpPr>
              <a:stCxn id="6" idx="2"/>
              <a:endCxn id="12" idx="0"/>
            </p:cNvCxnSpPr>
            <p:nvPr/>
          </p:nvCxnSpPr>
          <p:spPr>
            <a:xfrm>
              <a:off x="7202384" y="2695697"/>
              <a:ext cx="21771" cy="1803072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1"/>
              <a:endCxn id="7" idx="0"/>
            </p:cNvCxnSpPr>
            <p:nvPr/>
          </p:nvCxnSpPr>
          <p:spPr>
            <a:xfrm flipH="1">
              <a:off x="3192016" y="4951021"/>
              <a:ext cx="2731790" cy="28698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20195" y="3263734"/>
              <a:ext cx="1923806" cy="81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omic Sans MS" pitchFamily="66" charset="0"/>
                </a:rPr>
                <a:t>Estimate</a:t>
              </a:r>
              <a:endParaRPr lang="en-US" sz="1800" dirty="0">
                <a:latin typeface="Comic Sans MS" pitchFamily="66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67494" y="5031172"/>
              <a:ext cx="1830782" cy="81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omic Sans MS" pitchFamily="66" charset="0"/>
                </a:rPr>
                <a:t>Generate</a:t>
              </a:r>
              <a:endParaRPr lang="en-US" sz="1800" dirty="0">
                <a:latin typeface="Comic Sans MS" pitchFamily="66" charset="0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5894148" y="2543175"/>
            <a:ext cx="110412" cy="66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methodology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3</a:t>
            </a:fld>
            <a:endParaRPr lang="tr-TR"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02035" y="1330035"/>
            <a:ext cx="2600697" cy="136566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Node Samples</a:t>
            </a:r>
          </a:p>
        </p:txBody>
      </p:sp>
      <p:sp>
        <p:nvSpPr>
          <p:cNvPr id="8" name="Cloud 7"/>
          <p:cNvSpPr/>
          <p:nvPr/>
        </p:nvSpPr>
        <p:spPr>
          <a:xfrm>
            <a:off x="259278" y="4225636"/>
            <a:ext cx="2935184" cy="1508166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Synthetic Graph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11125" y="1278576"/>
            <a:ext cx="2935184" cy="1508166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Real Graph</a:t>
            </a:r>
          </a:p>
          <a:p>
            <a:pPr algn="ctr"/>
            <a:r>
              <a:rPr lang="en-US" sz="3000" dirty="0" smtClean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unknown</a:t>
            </a:r>
            <a:r>
              <a:rPr lang="en-US" sz="3000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en-US" sz="3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>
            <a:stCxn id="9" idx="0"/>
            <a:endCxn id="7" idx="1"/>
          </p:cNvCxnSpPr>
          <p:nvPr/>
        </p:nvCxnSpPr>
        <p:spPr>
          <a:xfrm flipV="1">
            <a:off x="3043863" y="2012866"/>
            <a:ext cx="2858172" cy="1979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50723" y="1401288"/>
            <a:ext cx="252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Crawl using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8111" y="2147454"/>
            <a:ext cx="270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UIS, WIS, RW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23806" y="4498769"/>
            <a:ext cx="2600697" cy="904504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Estimated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Graph Properties</a:t>
            </a:r>
          </a:p>
        </p:txBody>
      </p:sp>
      <p:cxnSp>
        <p:nvCxnSpPr>
          <p:cNvPr id="17" name="Straight Arrow Connector 16"/>
          <p:cNvCxnSpPr>
            <a:stCxn id="7" idx="2"/>
            <a:endCxn id="16" idx="0"/>
          </p:cNvCxnSpPr>
          <p:nvPr/>
        </p:nvCxnSpPr>
        <p:spPr>
          <a:xfrm>
            <a:off x="7202384" y="2695697"/>
            <a:ext cx="21771" cy="180307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1"/>
            <a:endCxn id="8" idx="0"/>
          </p:cNvCxnSpPr>
          <p:nvPr/>
        </p:nvCxnSpPr>
        <p:spPr>
          <a:xfrm flipH="1">
            <a:off x="3192016" y="4951021"/>
            <a:ext cx="2731790" cy="2869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220195" y="3263734"/>
            <a:ext cx="192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Estimate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67494" y="5031172"/>
            <a:ext cx="183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Generate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27752" y="2838471"/>
            <a:ext cx="27793" cy="140627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graph properties?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075"/>
            <a:ext cx="8686800" cy="4525963"/>
          </a:xfrm>
        </p:spPr>
        <p:txBody>
          <a:bodyPr/>
          <a:lstStyle/>
          <a:p>
            <a:r>
              <a:rPr lang="en-US" sz="2400" dirty="0" err="1" smtClean="0"/>
              <a:t>dk</a:t>
            </a:r>
            <a:r>
              <a:rPr lang="en-US" sz="2400" dirty="0" smtClean="0"/>
              <a:t>-series framework [</a:t>
            </a:r>
            <a:r>
              <a:rPr lang="en-US" sz="2400" dirty="0" err="1" smtClean="0"/>
              <a:t>Mahadevan</a:t>
            </a:r>
            <a:r>
              <a:rPr lang="en-US" sz="2400" dirty="0" smtClean="0"/>
              <a:t> et al, </a:t>
            </a:r>
            <a:r>
              <a:rPr lang="en-US" sz="2400" dirty="0" err="1" smtClean="0"/>
              <a:t>Sigcomm</a:t>
            </a:r>
            <a:r>
              <a:rPr lang="en-US" sz="2400" dirty="0" smtClean="0"/>
              <a:t> ’06]</a:t>
            </a:r>
          </a:p>
          <a:p>
            <a:pPr lvl="1"/>
            <a:r>
              <a:rPr lang="en-US" sz="2000" dirty="0" smtClean="0"/>
              <a:t>0K specifies the average node degree</a:t>
            </a:r>
          </a:p>
          <a:p>
            <a:pPr lvl="1"/>
            <a:r>
              <a:rPr lang="en-US" sz="2000" dirty="0" smtClean="0"/>
              <a:t>1K specifies the  node degree distribution</a:t>
            </a:r>
          </a:p>
          <a:p>
            <a:pPr lvl="1"/>
            <a:r>
              <a:rPr lang="en-US" sz="2000" dirty="0" smtClean="0"/>
              <a:t>2K specifies the joint node degree distribution (JDD)</a:t>
            </a:r>
          </a:p>
          <a:p>
            <a:pPr lvl="1"/>
            <a:r>
              <a:rPr lang="en-US" sz="2000" dirty="0" smtClean="0"/>
              <a:t>3K specifies the distribution of </a:t>
            </a:r>
            <a:r>
              <a:rPr lang="en-US" sz="2000" dirty="0" err="1" smtClean="0"/>
              <a:t>subgraphs</a:t>
            </a:r>
            <a:r>
              <a:rPr lang="en-US" sz="2000" dirty="0" smtClean="0"/>
              <a:t> of 3 nodes</a:t>
            </a:r>
          </a:p>
          <a:p>
            <a:pPr lvl="1"/>
            <a:r>
              <a:rPr lang="en-US" sz="2000" dirty="0" smtClean="0"/>
              <a:t>..</a:t>
            </a:r>
          </a:p>
          <a:p>
            <a:pPr lvl="1"/>
            <a:r>
              <a:rPr lang="en-US" sz="2000" dirty="0" err="1" smtClean="0"/>
              <a:t>nK</a:t>
            </a:r>
            <a:r>
              <a:rPr lang="en-US" sz="2000" dirty="0" smtClean="0"/>
              <a:t> specifies the entire graph</a:t>
            </a:r>
          </a:p>
          <a:p>
            <a:endParaRPr lang="en-US" sz="2400" dirty="0" smtClean="0"/>
          </a:p>
          <a:p>
            <a:r>
              <a:rPr lang="en-US" sz="2400" dirty="0" smtClean="0"/>
              <a:t>Accuracy </a:t>
            </a:r>
            <a:r>
              <a:rPr lang="en-US" sz="2400" dirty="0" err="1" smtClean="0"/>
              <a:t>vs</a:t>
            </a:r>
            <a:r>
              <a:rPr lang="en-US" sz="2400" dirty="0" smtClean="0"/>
              <a:t> practicality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4</a:t>
            </a:fld>
            <a:endParaRPr lang="tr-TR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99288" y="2887180"/>
            <a:ext cx="184883" cy="118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165370" y="2634107"/>
            <a:ext cx="824265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2.5K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863" y="3571558"/>
            <a:ext cx="3650297" cy="276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347" y="2807713"/>
            <a:ext cx="3078113" cy="62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2.5K-Graphs</a:t>
            </a:r>
            <a:br>
              <a:rPr lang="en-US" dirty="0" smtClean="0"/>
            </a:b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000125"/>
            <a:ext cx="9467849" cy="5429249"/>
          </a:xfrm>
        </p:spPr>
        <p:txBody>
          <a:bodyPr/>
          <a:lstStyle/>
          <a:p>
            <a:r>
              <a:rPr lang="en-US" sz="2000" dirty="0" smtClean="0"/>
              <a:t>Joint Node Degree Distribution (2K):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600" dirty="0" smtClean="0"/>
          </a:p>
          <a:p>
            <a:r>
              <a:rPr lang="en-US" sz="2000" dirty="0" smtClean="0"/>
              <a:t>Degree-dependent Average Clustering Coefficient Distribution: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pPr lvl="4"/>
            <a:endParaRPr lang="en-US" sz="1500" dirty="0" smtClean="0">
              <a:solidFill>
                <a:schemeClr val="l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5</a:t>
            </a:fld>
            <a:endParaRPr lang="tr-TR" dirty="0">
              <a:latin typeface="Comic Sans MS" pitchFamily="66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475" y="2670175"/>
            <a:ext cx="2895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974453" y="2707401"/>
            <a:ext cx="123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all triangles using node </a:t>
            </a:r>
            <a:r>
              <a:rPr lang="en-US" sz="1200" b="1" i="1" dirty="0" smtClean="0">
                <a:latin typeface="Comic Sans MS" pitchFamily="66" charset="0"/>
              </a:rPr>
              <a:t>u</a:t>
            </a:r>
            <a:endParaRPr lang="en-US" sz="1200" b="1" i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81328" y="3131437"/>
            <a:ext cx="123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all  possible triangles</a:t>
            </a:r>
            <a:endParaRPr lang="en-US" sz="1200" b="1" i="1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678256" y="2938272"/>
            <a:ext cx="278297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695485" y="3321260"/>
            <a:ext cx="278297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4913" y="1628375"/>
            <a:ext cx="3719512" cy="45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348983" y="5827446"/>
            <a:ext cx="313594" cy="392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1a</a:t>
            </a:r>
          </a:p>
        </p:txBody>
      </p:sp>
      <p:sp>
        <p:nvSpPr>
          <p:cNvPr id="18" name="Oval 17"/>
          <p:cNvSpPr/>
          <p:nvPr/>
        </p:nvSpPr>
        <p:spPr>
          <a:xfrm>
            <a:off x="827309" y="3695700"/>
            <a:ext cx="313594" cy="392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2a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76477" y="4288811"/>
            <a:ext cx="313594" cy="392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4a</a:t>
            </a:r>
          </a:p>
        </p:txBody>
      </p:sp>
      <p:sp>
        <p:nvSpPr>
          <p:cNvPr id="20" name="Oval 19"/>
          <p:cNvSpPr/>
          <p:nvPr/>
        </p:nvSpPr>
        <p:spPr>
          <a:xfrm>
            <a:off x="1282688" y="5064486"/>
            <a:ext cx="313594" cy="392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3b</a:t>
            </a:r>
          </a:p>
        </p:txBody>
      </p:sp>
      <p:sp>
        <p:nvSpPr>
          <p:cNvPr id="21" name="Oval 20"/>
          <p:cNvSpPr/>
          <p:nvPr/>
        </p:nvSpPr>
        <p:spPr>
          <a:xfrm>
            <a:off x="349093" y="4288811"/>
            <a:ext cx="313594" cy="392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3a</a:t>
            </a:r>
          </a:p>
        </p:txBody>
      </p:sp>
      <p:sp>
        <p:nvSpPr>
          <p:cNvPr id="22" name="Oval 21"/>
          <p:cNvSpPr/>
          <p:nvPr/>
        </p:nvSpPr>
        <p:spPr>
          <a:xfrm>
            <a:off x="1286607" y="5814730"/>
            <a:ext cx="313594" cy="392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1b</a:t>
            </a:r>
          </a:p>
        </p:txBody>
      </p:sp>
      <p:sp>
        <p:nvSpPr>
          <p:cNvPr id="23" name="Oval 22"/>
          <p:cNvSpPr/>
          <p:nvPr/>
        </p:nvSpPr>
        <p:spPr>
          <a:xfrm>
            <a:off x="349093" y="5061410"/>
            <a:ext cx="313594" cy="3923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4b</a:t>
            </a:r>
          </a:p>
        </p:txBody>
      </p:sp>
      <p:cxnSp>
        <p:nvCxnSpPr>
          <p:cNvPr id="24" name="Straight Connector 23"/>
          <p:cNvCxnSpPr>
            <a:stCxn id="18" idx="3"/>
            <a:endCxn id="21" idx="7"/>
          </p:cNvCxnSpPr>
          <p:nvPr/>
        </p:nvCxnSpPr>
        <p:spPr>
          <a:xfrm flipH="1">
            <a:off x="616762" y="4030617"/>
            <a:ext cx="256471" cy="3156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5"/>
            <a:endCxn id="19" idx="1"/>
          </p:cNvCxnSpPr>
          <p:nvPr/>
        </p:nvCxnSpPr>
        <p:spPr>
          <a:xfrm>
            <a:off x="1094978" y="4030617"/>
            <a:ext cx="227424" cy="3156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6"/>
            <a:endCxn id="19" idx="2"/>
          </p:cNvCxnSpPr>
          <p:nvPr/>
        </p:nvCxnSpPr>
        <p:spPr>
          <a:xfrm>
            <a:off x="662687" y="4485000"/>
            <a:ext cx="6137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4"/>
            <a:endCxn id="23" idx="0"/>
          </p:cNvCxnSpPr>
          <p:nvPr/>
        </p:nvCxnSpPr>
        <p:spPr>
          <a:xfrm>
            <a:off x="505890" y="4681190"/>
            <a:ext cx="0" cy="38022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3"/>
          <p:cNvCxnSpPr>
            <a:stCxn id="23" idx="7"/>
            <a:endCxn id="19" idx="3"/>
          </p:cNvCxnSpPr>
          <p:nvPr/>
        </p:nvCxnSpPr>
        <p:spPr>
          <a:xfrm flipV="1">
            <a:off x="616762" y="4623727"/>
            <a:ext cx="705639" cy="49514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4"/>
            <a:endCxn id="20" idx="0"/>
          </p:cNvCxnSpPr>
          <p:nvPr/>
        </p:nvCxnSpPr>
        <p:spPr>
          <a:xfrm>
            <a:off x="1433273" y="4681190"/>
            <a:ext cx="6211" cy="383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7"/>
          <p:cNvCxnSpPr>
            <a:stCxn id="23" idx="6"/>
            <a:endCxn id="20" idx="2"/>
          </p:cNvCxnSpPr>
          <p:nvPr/>
        </p:nvCxnSpPr>
        <p:spPr>
          <a:xfrm>
            <a:off x="662687" y="5257600"/>
            <a:ext cx="620001" cy="3076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3" idx="4"/>
            <a:endCxn id="17" idx="0"/>
          </p:cNvCxnSpPr>
          <p:nvPr/>
        </p:nvCxnSpPr>
        <p:spPr>
          <a:xfrm flipH="1">
            <a:off x="505780" y="5453790"/>
            <a:ext cx="110" cy="3736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4"/>
            <a:endCxn id="22" idx="0"/>
          </p:cNvCxnSpPr>
          <p:nvPr/>
        </p:nvCxnSpPr>
        <p:spPr>
          <a:xfrm>
            <a:off x="1439484" y="5456865"/>
            <a:ext cx="3920" cy="3578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2230438" y="3844830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>
                <a:latin typeface="Comic Sans MS" pitchFamily="66" charset="0"/>
              </a:rPr>
              <a:t>k</a:t>
            </a:r>
            <a:endParaRPr lang="en-US" sz="1300" dirty="0">
              <a:latin typeface="Comic Sans MS" pitchFamily="66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2822575" y="3844830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3414713" y="3844830"/>
            <a:ext cx="59848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4013200" y="3844830"/>
            <a:ext cx="593725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4606925" y="3844830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2230438" y="4311555"/>
            <a:ext cx="592138" cy="47466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2822575" y="4311555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3414713" y="4311555"/>
            <a:ext cx="59848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4013200" y="4311555"/>
            <a:ext cx="593725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4606925" y="4311555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2230438" y="4786217"/>
            <a:ext cx="592138" cy="46831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2822575" y="4786217"/>
            <a:ext cx="592138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3414713" y="4786217"/>
            <a:ext cx="598488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4013200" y="4786217"/>
            <a:ext cx="593725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4606925" y="4786217"/>
            <a:ext cx="592138" cy="46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49" name="Rectangle 23"/>
          <p:cNvSpPr>
            <a:spLocks noChangeArrowheads="1"/>
          </p:cNvSpPr>
          <p:nvPr/>
        </p:nvSpPr>
        <p:spPr bwMode="auto">
          <a:xfrm>
            <a:off x="2230438" y="5254530"/>
            <a:ext cx="592138" cy="466725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822575" y="5254530"/>
            <a:ext cx="59213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3414713" y="5254530"/>
            <a:ext cx="59848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2" name="Rectangle 26"/>
          <p:cNvSpPr>
            <a:spLocks noChangeArrowheads="1"/>
          </p:cNvSpPr>
          <p:nvPr/>
        </p:nvSpPr>
        <p:spPr bwMode="auto">
          <a:xfrm>
            <a:off x="4013200" y="5254530"/>
            <a:ext cx="593725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omic Sans MS" pitchFamily="66" charset="0"/>
            </a:endParaRPr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4606925" y="5254530"/>
            <a:ext cx="592138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4" name="Rectangle 28"/>
          <p:cNvSpPr>
            <a:spLocks noChangeArrowheads="1"/>
          </p:cNvSpPr>
          <p:nvPr/>
        </p:nvSpPr>
        <p:spPr bwMode="auto">
          <a:xfrm>
            <a:off x="2230438" y="5721255"/>
            <a:ext cx="592138" cy="474663"/>
          </a:xfrm>
          <a:prstGeom prst="rect">
            <a:avLst/>
          </a:prstGeom>
          <a:solidFill>
            <a:srgbClr val="A6A6A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5" name="Rectangle 29"/>
          <p:cNvSpPr>
            <a:spLocks noChangeArrowheads="1"/>
          </p:cNvSpPr>
          <p:nvPr/>
        </p:nvSpPr>
        <p:spPr bwMode="auto">
          <a:xfrm>
            <a:off x="2822575" y="5721255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3414713" y="5721255"/>
            <a:ext cx="59848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1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4013200" y="5721255"/>
            <a:ext cx="593725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4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4606925" y="5721255"/>
            <a:ext cx="592138" cy="474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2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59" name="Rectangle 34"/>
          <p:cNvSpPr>
            <a:spLocks noChangeArrowheads="1"/>
          </p:cNvSpPr>
          <p:nvPr/>
        </p:nvSpPr>
        <p:spPr bwMode="auto">
          <a:xfrm>
            <a:off x="3414713" y="3841655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4013200" y="3841655"/>
            <a:ext cx="7938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/>
        </p:nvSpPr>
        <p:spPr bwMode="auto">
          <a:xfrm>
            <a:off x="4606925" y="3841655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2" name="Rectangle 38"/>
          <p:cNvSpPr>
            <a:spLocks noChangeArrowheads="1"/>
          </p:cNvSpPr>
          <p:nvPr/>
        </p:nvSpPr>
        <p:spPr bwMode="auto">
          <a:xfrm>
            <a:off x="2227263" y="4786217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227263" y="5254530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4" name="Rectangle 40"/>
          <p:cNvSpPr>
            <a:spLocks noChangeArrowheads="1"/>
          </p:cNvSpPr>
          <p:nvPr/>
        </p:nvSpPr>
        <p:spPr bwMode="auto">
          <a:xfrm>
            <a:off x="2227263" y="5721255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5" name="Rectangle 41"/>
          <p:cNvSpPr>
            <a:spLocks noChangeArrowheads="1"/>
          </p:cNvSpPr>
          <p:nvPr/>
        </p:nvSpPr>
        <p:spPr bwMode="auto">
          <a:xfrm>
            <a:off x="2230438" y="3841655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6" name="Rectangle 42"/>
          <p:cNvSpPr>
            <a:spLocks noChangeArrowheads="1"/>
          </p:cNvSpPr>
          <p:nvPr/>
        </p:nvSpPr>
        <p:spPr bwMode="auto">
          <a:xfrm>
            <a:off x="5199063" y="3841655"/>
            <a:ext cx="6350" cy="23574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7" name="Rectangle 43"/>
          <p:cNvSpPr>
            <a:spLocks noChangeArrowheads="1"/>
          </p:cNvSpPr>
          <p:nvPr/>
        </p:nvSpPr>
        <p:spPr bwMode="auto">
          <a:xfrm>
            <a:off x="2227263" y="3844830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8" name="Rectangle 44"/>
          <p:cNvSpPr>
            <a:spLocks noChangeArrowheads="1"/>
          </p:cNvSpPr>
          <p:nvPr/>
        </p:nvSpPr>
        <p:spPr bwMode="auto">
          <a:xfrm>
            <a:off x="2227263" y="6195917"/>
            <a:ext cx="2981325" cy="635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9" name="Rectangle 45"/>
          <p:cNvSpPr>
            <a:spLocks noChangeArrowheads="1"/>
          </p:cNvSpPr>
          <p:nvPr/>
        </p:nvSpPr>
        <p:spPr bwMode="auto">
          <a:xfrm>
            <a:off x="3081338" y="3981355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3675063" y="3981355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47"/>
          <p:cNvSpPr>
            <a:spLocks noChangeArrowheads="1"/>
          </p:cNvSpPr>
          <p:nvPr/>
        </p:nvSpPr>
        <p:spPr bwMode="auto">
          <a:xfrm>
            <a:off x="4268788" y="3981355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48"/>
          <p:cNvSpPr>
            <a:spLocks noChangeArrowheads="1"/>
          </p:cNvSpPr>
          <p:nvPr/>
        </p:nvSpPr>
        <p:spPr bwMode="auto">
          <a:xfrm>
            <a:off x="4862513" y="3981355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49"/>
          <p:cNvSpPr>
            <a:spLocks noChangeArrowheads="1"/>
          </p:cNvSpPr>
          <p:nvPr/>
        </p:nvSpPr>
        <p:spPr bwMode="auto">
          <a:xfrm>
            <a:off x="2487613" y="4451255"/>
            <a:ext cx="945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auto">
          <a:xfrm>
            <a:off x="2487613" y="4921155"/>
            <a:ext cx="945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51"/>
          <p:cNvSpPr>
            <a:spLocks noChangeArrowheads="1"/>
          </p:cNvSpPr>
          <p:nvPr/>
        </p:nvSpPr>
        <p:spPr bwMode="auto">
          <a:xfrm>
            <a:off x="2487613" y="5391055"/>
            <a:ext cx="945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52"/>
          <p:cNvSpPr>
            <a:spLocks noChangeArrowheads="1"/>
          </p:cNvSpPr>
          <p:nvPr/>
        </p:nvSpPr>
        <p:spPr bwMode="auto">
          <a:xfrm>
            <a:off x="2487613" y="5859367"/>
            <a:ext cx="1009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</a:rPr>
              <a:t>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7113" y="6281738"/>
            <a:ext cx="7905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5849808" y="2781958"/>
            <a:ext cx="798377" cy="326649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8918" y="3139835"/>
            <a:ext cx="2664289" cy="308778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7343" y="2863064"/>
            <a:ext cx="1837563" cy="66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TextBox 100"/>
          <p:cNvSpPr txBox="1"/>
          <p:nvPr/>
        </p:nvSpPr>
        <p:spPr>
          <a:xfrm>
            <a:off x="3169871" y="3196686"/>
            <a:ext cx="123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all nodes of degree </a:t>
            </a:r>
            <a:r>
              <a:rPr lang="en-US" sz="1200" b="1" i="1" dirty="0" smtClean="0">
                <a:latin typeface="Comic Sans MS" pitchFamily="66" charset="0"/>
              </a:rPr>
              <a:t>k</a:t>
            </a:r>
            <a:endParaRPr lang="en-US" sz="1200" b="1" i="1" dirty="0">
              <a:latin typeface="Comic Sans MS" pitchFamily="66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H="1" flipV="1">
            <a:off x="2873674" y="3427557"/>
            <a:ext cx="278297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/>
          <p:cNvSpPr/>
          <p:nvPr/>
        </p:nvSpPr>
        <p:spPr>
          <a:xfrm>
            <a:off x="2334991" y="3242201"/>
            <a:ext cx="514088" cy="326649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5534543" y="4223886"/>
            <a:ext cx="1329139" cy="820116"/>
            <a:chOff x="5390164" y="4300889"/>
            <a:chExt cx="1329139" cy="820116"/>
          </a:xfrm>
        </p:grpSpPr>
        <p:sp>
          <p:nvSpPr>
            <p:cNvPr id="107" name="TextBox 106"/>
            <p:cNvSpPr txBox="1"/>
            <p:nvPr/>
          </p:nvSpPr>
          <p:spPr>
            <a:xfrm>
              <a:off x="5390164" y="4485373"/>
              <a:ext cx="67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omic Sans MS" pitchFamily="66" charset="0"/>
                </a:rPr>
                <a:t>c</a:t>
              </a:r>
              <a:r>
                <a:rPr lang="en-US" sz="1800" baseline="-25000" dirty="0" smtClean="0">
                  <a:latin typeface="Comic Sans MS" pitchFamily="66" charset="0"/>
                </a:rPr>
                <a:t>3a</a:t>
              </a:r>
              <a:r>
                <a:rPr lang="en-US" sz="1800" dirty="0" smtClean="0">
                  <a:latin typeface="Comic Sans MS" pitchFamily="66" charset="0"/>
                </a:rPr>
                <a:t> =</a:t>
              </a:r>
              <a:r>
                <a:rPr lang="en-US" sz="2000" dirty="0" smtClean="0">
                  <a:latin typeface="Comic Sans MS" pitchFamily="66" charset="0"/>
                </a:rPr>
                <a:t> </a:t>
              </a:r>
              <a:endParaRPr lang="en-US" sz="2000" baseline="-25000" dirty="0">
                <a:latin typeface="Comic Sans MS" pitchFamily="66" charset="0"/>
              </a:endParaRPr>
            </a:p>
          </p:txBody>
        </p:sp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66828" y="4661635"/>
              <a:ext cx="752475" cy="11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" name="TextBox 107"/>
            <p:cNvSpPr txBox="1"/>
            <p:nvPr/>
          </p:nvSpPr>
          <p:spPr>
            <a:xfrm>
              <a:off x="6139329" y="4300889"/>
              <a:ext cx="338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omic Sans MS" pitchFamily="66" charset="0"/>
                </a:rPr>
                <a:t>2</a:t>
              </a:r>
              <a:r>
                <a:rPr lang="en-US" sz="2000" dirty="0" smtClean="0">
                  <a:latin typeface="Comic Sans MS" pitchFamily="66" charset="0"/>
                </a:rPr>
                <a:t> </a:t>
              </a:r>
              <a:endParaRPr lang="en-US" sz="2000" baseline="-25000" dirty="0">
                <a:latin typeface="Comic Sans MS" pitchFamily="66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28103" y="4751673"/>
              <a:ext cx="397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Comic Sans MS" pitchFamily="66" charset="0"/>
                </a:rPr>
                <a:t>3</a:t>
              </a:r>
              <a:endParaRPr lang="en-US" sz="2000" baseline="-250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8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11" grpId="0" animBg="1"/>
      <p:bldP spid="11" grpId="1" animBg="1"/>
      <p:bldP spid="12" grpId="0" animBg="1"/>
      <p:bldP spid="12" grpId="1" animBg="1"/>
      <p:bldP spid="101" grpId="0"/>
      <p:bldP spid="101" grpId="1"/>
      <p:bldP spid="104" grpId="0" animBg="1"/>
      <p:bldP spid="10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902"/>
            <a:ext cx="8229600" cy="5188012"/>
          </a:xfrm>
        </p:spPr>
        <p:txBody>
          <a:bodyPr/>
          <a:lstStyle/>
          <a:p>
            <a:r>
              <a:rPr lang="en-US" sz="2400" dirty="0" smtClean="0"/>
              <a:t>Network Modeling</a:t>
            </a:r>
          </a:p>
          <a:p>
            <a:pPr lvl="1"/>
            <a:r>
              <a:rPr lang="en-US" sz="2000" dirty="0" smtClean="0"/>
              <a:t>Exponential Random Graph Models [</a:t>
            </a:r>
            <a:r>
              <a:rPr lang="en-US" sz="2000" dirty="0" err="1" smtClean="0"/>
              <a:t>Handcock</a:t>
            </a:r>
            <a:r>
              <a:rPr lang="en-US" sz="2000" dirty="0" smtClean="0"/>
              <a:t> et al, ‘10]</a:t>
            </a:r>
          </a:p>
          <a:p>
            <a:pPr lvl="1"/>
            <a:r>
              <a:rPr lang="en-US" sz="2000" dirty="0" err="1" smtClean="0"/>
              <a:t>Kronecker</a:t>
            </a:r>
            <a:r>
              <a:rPr lang="en-US" sz="2000" dirty="0" smtClean="0"/>
              <a:t> graphs [Kim &amp; </a:t>
            </a:r>
            <a:r>
              <a:rPr lang="en-US" sz="2000" dirty="0" err="1" smtClean="0"/>
              <a:t>Leskovec</a:t>
            </a:r>
            <a:r>
              <a:rPr lang="en-US" sz="2000" dirty="0" smtClean="0"/>
              <a:t>, ‘11]</a:t>
            </a:r>
          </a:p>
          <a:p>
            <a:pPr lvl="1"/>
            <a:r>
              <a:rPr lang="en-US" sz="2000" dirty="0" err="1" smtClean="0"/>
              <a:t>dk</a:t>
            </a:r>
            <a:r>
              <a:rPr lang="en-US" sz="2000" dirty="0" smtClean="0"/>
              <a:t>-Series [</a:t>
            </a:r>
            <a:r>
              <a:rPr lang="en-US" sz="2000" dirty="0" err="1" smtClean="0"/>
              <a:t>Mahadevan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Sigcomm</a:t>
            </a:r>
            <a:r>
              <a:rPr lang="en-US" sz="2000" dirty="0" smtClean="0"/>
              <a:t> ’06]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Graph Generation</a:t>
            </a:r>
          </a:p>
          <a:p>
            <a:pPr lvl="1"/>
            <a:r>
              <a:rPr lang="en-US" sz="2000" dirty="0" smtClean="0"/>
              <a:t>Simple 1K graphs [Molloy &amp; Reed ’95]</a:t>
            </a:r>
          </a:p>
          <a:p>
            <a:pPr lvl="1"/>
            <a:r>
              <a:rPr lang="en-US" sz="2000" dirty="0" smtClean="0"/>
              <a:t>1K +        [</a:t>
            </a:r>
            <a:r>
              <a:rPr lang="en-US" sz="2000" dirty="0" err="1" smtClean="0"/>
              <a:t>Bansal</a:t>
            </a:r>
            <a:r>
              <a:rPr lang="en-US" sz="2000" dirty="0" smtClean="0"/>
              <a:t> et. al. ’09]</a:t>
            </a:r>
          </a:p>
          <a:p>
            <a:pPr lvl="1"/>
            <a:r>
              <a:rPr lang="en-US" sz="2000" dirty="0" smtClean="0"/>
              <a:t>1K + Triangle Sequence  [Newman ’09]</a:t>
            </a:r>
          </a:p>
          <a:p>
            <a:pPr lvl="1"/>
            <a:r>
              <a:rPr lang="en-US" sz="2000" dirty="0" smtClean="0"/>
              <a:t>1K +            [Serrano &amp; </a:t>
            </a:r>
            <a:r>
              <a:rPr lang="en-US" sz="2000" dirty="0" err="1" smtClean="0"/>
              <a:t>Boguna</a:t>
            </a:r>
            <a:r>
              <a:rPr lang="en-US" sz="2000" dirty="0" smtClean="0"/>
              <a:t>, ’05]</a:t>
            </a:r>
          </a:p>
          <a:p>
            <a:pPr lvl="1"/>
            <a:r>
              <a:rPr lang="en-US" sz="2000" dirty="0" smtClean="0"/>
              <a:t>2K [</a:t>
            </a:r>
            <a:r>
              <a:rPr lang="en-US" sz="2000" dirty="0" err="1" smtClean="0"/>
              <a:t>Krioukov</a:t>
            </a:r>
            <a:r>
              <a:rPr lang="en-US" sz="2000" dirty="0" smtClean="0"/>
              <a:t> et. al. ‘06, Stanton &amp; Pinar ’11]</a:t>
            </a:r>
          </a:p>
          <a:p>
            <a:pPr lvl="1"/>
            <a:r>
              <a:rPr lang="en-US" sz="2000" dirty="0" smtClean="0"/>
              <a:t>3K [</a:t>
            </a:r>
            <a:r>
              <a:rPr lang="en-US" sz="2000" dirty="0" err="1" smtClean="0"/>
              <a:t>Krioukov</a:t>
            </a:r>
            <a:r>
              <a:rPr lang="en-US" sz="2000" dirty="0" smtClean="0"/>
              <a:t> et. al. ’06]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6</a:t>
            </a:fld>
            <a:endParaRPr lang="tr-TR">
              <a:latin typeface="Comic Sans MS" pitchFamily="66" charset="0"/>
            </a:endParaRPr>
          </a:p>
        </p:txBody>
      </p:sp>
      <p:graphicFrame>
        <p:nvGraphicFramePr>
          <p:cNvPr id="8" name="Object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7171" name="Equation" r:id="rId4" imgW="0" imgH="0" progId="Equation.3">
              <p:embed/>
            </p:oleObj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9359" y="4338527"/>
            <a:ext cx="548401" cy="39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766" y="3582441"/>
            <a:ext cx="170078" cy="3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999288" y="5072055"/>
            <a:ext cx="184883" cy="118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165370" y="4818982"/>
            <a:ext cx="824265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2.5K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7</a:t>
            </a:fld>
            <a:endParaRPr lang="tr-TR"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02035" y="1330035"/>
            <a:ext cx="2600697" cy="1365662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Node Samples</a:t>
            </a:r>
          </a:p>
        </p:txBody>
      </p:sp>
      <p:sp>
        <p:nvSpPr>
          <p:cNvPr id="8" name="Cloud 7"/>
          <p:cNvSpPr/>
          <p:nvPr/>
        </p:nvSpPr>
        <p:spPr>
          <a:xfrm>
            <a:off x="259278" y="4225636"/>
            <a:ext cx="2935184" cy="1508166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Synthetic Graph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11125" y="1278576"/>
            <a:ext cx="2935184" cy="1508166"/>
          </a:xfrm>
          <a:prstGeom prst="cloud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Real Graph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(unknown)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>
            <a:stCxn id="9" idx="0"/>
            <a:endCxn id="7" idx="1"/>
          </p:cNvCxnSpPr>
          <p:nvPr/>
        </p:nvCxnSpPr>
        <p:spPr>
          <a:xfrm flipV="1">
            <a:off x="3043863" y="2012866"/>
            <a:ext cx="2858172" cy="1979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50723" y="1401288"/>
            <a:ext cx="252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Crawl using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8111" y="2147454"/>
            <a:ext cx="270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UIS, WIS, RW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23806" y="4498769"/>
            <a:ext cx="2600697" cy="904504"/>
          </a:xfrm>
          <a:prstGeom prst="roundRec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Estimated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c(k) &amp; JDD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764234" y="2695697"/>
            <a:ext cx="21771" cy="180307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1"/>
            <a:endCxn id="8" idx="0"/>
          </p:cNvCxnSpPr>
          <p:nvPr/>
        </p:nvCxnSpPr>
        <p:spPr>
          <a:xfrm flipH="1">
            <a:off x="3192016" y="4951021"/>
            <a:ext cx="2731790" cy="2869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91569" y="3197059"/>
            <a:ext cx="281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Estimate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67494" y="5031172"/>
            <a:ext cx="183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Generate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452235" y="5052060"/>
            <a:ext cx="156631" cy="17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5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8" grpId="0"/>
      <p:bldP spid="28" grpId="1"/>
      <p:bldP spid="2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</a:t>
            </a:r>
            <a:br>
              <a:rPr lang="en-US" dirty="0" smtClean="0"/>
            </a:br>
            <a:r>
              <a:rPr lang="en-US" sz="2000" dirty="0" smtClean="0">
                <a:solidFill>
                  <a:srgbClr val="990099"/>
                </a:solidFill>
              </a:rPr>
              <a:t>Node Samples</a:t>
            </a: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8</a:t>
            </a:fld>
            <a:endParaRPr lang="tr-TR">
              <a:latin typeface="Comic Sans MS" pitchFamily="66" charset="0"/>
            </a:endParaRPr>
          </a:p>
        </p:txBody>
      </p:sp>
      <p:sp>
        <p:nvSpPr>
          <p:cNvPr id="6" name="Oval 57"/>
          <p:cNvSpPr>
            <a:spLocks noChangeArrowheads="1"/>
          </p:cNvSpPr>
          <p:nvPr/>
        </p:nvSpPr>
        <p:spPr bwMode="auto">
          <a:xfrm>
            <a:off x="1826123" y="3493659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9" name="Straight Connector 8"/>
          <p:cNvCxnSpPr>
            <a:stCxn id="46" idx="4"/>
            <a:endCxn id="51" idx="0"/>
          </p:cNvCxnSpPr>
          <p:nvPr/>
        </p:nvCxnSpPr>
        <p:spPr bwMode="auto">
          <a:xfrm rot="16200000" flipH="1">
            <a:off x="3455952" y="2641761"/>
            <a:ext cx="399837" cy="136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5"/>
            <a:endCxn id="33" idx="2"/>
          </p:cNvCxnSpPr>
          <p:nvPr/>
        </p:nvCxnSpPr>
        <p:spPr bwMode="auto">
          <a:xfrm rot="16200000" flipH="1">
            <a:off x="2090570" y="3507040"/>
            <a:ext cx="90998" cy="34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3" idx="6"/>
            <a:endCxn id="52" idx="2"/>
          </p:cNvCxnSpPr>
          <p:nvPr/>
        </p:nvCxnSpPr>
        <p:spPr bwMode="auto">
          <a:xfrm flipV="1">
            <a:off x="2469864" y="3669054"/>
            <a:ext cx="365453" cy="54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7" idx="5"/>
            <a:endCxn id="36" idx="1"/>
          </p:cNvCxnSpPr>
          <p:nvPr/>
        </p:nvCxnSpPr>
        <p:spPr bwMode="auto">
          <a:xfrm rot="16200000" flipH="1">
            <a:off x="2065832" y="2449619"/>
            <a:ext cx="262577" cy="362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6" idx="7"/>
            <a:endCxn id="47" idx="3"/>
          </p:cNvCxnSpPr>
          <p:nvPr/>
        </p:nvCxnSpPr>
        <p:spPr bwMode="auto">
          <a:xfrm rot="5400000" flipH="1" flipV="1">
            <a:off x="1532756" y="2442907"/>
            <a:ext cx="301067" cy="414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6" idx="6"/>
            <a:endCxn id="32" idx="2"/>
          </p:cNvCxnSpPr>
          <p:nvPr/>
        </p:nvCxnSpPr>
        <p:spPr bwMode="auto">
          <a:xfrm flipV="1">
            <a:off x="2517518" y="2767648"/>
            <a:ext cx="573559" cy="5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1336934" y="2776977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27" name="Straight Connector 26"/>
          <p:cNvCxnSpPr>
            <a:stCxn id="35" idx="3"/>
            <a:endCxn id="33" idx="7"/>
          </p:cNvCxnSpPr>
          <p:nvPr/>
        </p:nvCxnSpPr>
        <p:spPr bwMode="auto">
          <a:xfrm rot="5400000">
            <a:off x="2364989" y="3361007"/>
            <a:ext cx="386002" cy="223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33"/>
          <p:cNvGrpSpPr/>
          <p:nvPr/>
        </p:nvGrpSpPr>
        <p:grpSpPr>
          <a:xfrm>
            <a:off x="2493670" y="2825153"/>
            <a:ext cx="621256" cy="329902"/>
            <a:chOff x="1614330" y="5015799"/>
            <a:chExt cx="621256" cy="329902"/>
          </a:xfrm>
        </p:grpSpPr>
        <p:cxnSp>
          <p:nvCxnSpPr>
            <p:cNvPr id="29" name="Straight Connector 28"/>
            <p:cNvCxnSpPr>
              <a:stCxn id="32" idx="3"/>
              <a:endCxn id="35" idx="7"/>
            </p:cNvCxnSpPr>
            <p:nvPr/>
          </p:nvCxnSpPr>
          <p:spPr bwMode="auto">
            <a:xfrm flipH="1">
              <a:off x="1915698" y="5015799"/>
              <a:ext cx="319888" cy="329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6" idx="5"/>
              <a:endCxn id="35" idx="1"/>
            </p:cNvCxnSpPr>
            <p:nvPr/>
          </p:nvCxnSpPr>
          <p:spPr bwMode="auto">
            <a:xfrm>
              <a:off x="1614330" y="5067965"/>
              <a:ext cx="176293" cy="277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3091078" y="268632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2307018" y="3642163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5" name="Oval 57"/>
          <p:cNvSpPr>
            <a:spLocks noChangeArrowheads="1"/>
          </p:cNvSpPr>
          <p:nvPr/>
        </p:nvSpPr>
        <p:spPr bwMode="auto">
          <a:xfrm>
            <a:off x="2644059" y="3129182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2354672" y="2738488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287968" y="1696776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42" name="Straight Connector 41"/>
          <p:cNvCxnSpPr>
            <a:stCxn id="39" idx="3"/>
            <a:endCxn id="47" idx="7"/>
          </p:cNvCxnSpPr>
          <p:nvPr/>
        </p:nvCxnSpPr>
        <p:spPr>
          <a:xfrm rot="5400000">
            <a:off x="1894170" y="1957159"/>
            <a:ext cx="539198" cy="296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7"/>
          <p:cNvSpPr>
            <a:spLocks noChangeArrowheads="1"/>
          </p:cNvSpPr>
          <p:nvPr/>
        </p:nvSpPr>
        <p:spPr bwMode="auto">
          <a:xfrm>
            <a:off x="3499127" y="233347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7" name="Oval 57"/>
          <p:cNvSpPr>
            <a:spLocks noChangeArrowheads="1"/>
          </p:cNvSpPr>
          <p:nvPr/>
        </p:nvSpPr>
        <p:spPr bwMode="auto">
          <a:xfrm>
            <a:off x="1864742" y="2348932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1" name="Oval 57"/>
          <p:cNvSpPr>
            <a:spLocks noChangeArrowheads="1"/>
          </p:cNvSpPr>
          <p:nvPr/>
        </p:nvSpPr>
        <p:spPr bwMode="auto">
          <a:xfrm>
            <a:off x="3635730" y="2909982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2" name="Oval 57"/>
          <p:cNvSpPr>
            <a:spLocks noChangeArrowheads="1"/>
          </p:cNvSpPr>
          <p:nvPr/>
        </p:nvSpPr>
        <p:spPr bwMode="auto">
          <a:xfrm>
            <a:off x="2835317" y="358071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527" y="1133475"/>
            <a:ext cx="482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omic Sans MS" pitchFamily="66" charset="0"/>
              </a:rPr>
              <a:t>UIS</a:t>
            </a:r>
            <a:r>
              <a:rPr lang="en-US" sz="1800" dirty="0" smtClean="0">
                <a:latin typeface="Comic Sans MS" pitchFamily="66" charset="0"/>
              </a:rPr>
              <a:t> – Uniform Independence Sample  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49581" y="1600689"/>
            <a:ext cx="3274828" cy="25837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cxnSp>
        <p:nvCxnSpPr>
          <p:cNvPr id="44" name="Straight Connector 43"/>
          <p:cNvCxnSpPr>
            <a:stCxn id="55" idx="7"/>
            <a:endCxn id="50" idx="3"/>
          </p:cNvCxnSpPr>
          <p:nvPr/>
        </p:nvCxnSpPr>
        <p:spPr>
          <a:xfrm rot="5400000" flipH="1" flipV="1">
            <a:off x="2798160" y="1963305"/>
            <a:ext cx="355676" cy="278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57"/>
          <p:cNvSpPr>
            <a:spLocks noChangeArrowheads="1"/>
          </p:cNvSpPr>
          <p:nvPr/>
        </p:nvSpPr>
        <p:spPr bwMode="auto">
          <a:xfrm>
            <a:off x="3089224" y="1773799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40" name="Straight Connector 39"/>
          <p:cNvCxnSpPr>
            <a:stCxn id="46" idx="1"/>
            <a:endCxn id="50" idx="5"/>
          </p:cNvCxnSpPr>
          <p:nvPr/>
        </p:nvCxnSpPr>
        <p:spPr>
          <a:xfrm rot="16200000" flipV="1">
            <a:off x="3165241" y="1999558"/>
            <a:ext cx="434752" cy="284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9" idx="5"/>
            <a:endCxn id="55" idx="1"/>
          </p:cNvCxnSpPr>
          <p:nvPr/>
        </p:nvCxnSpPr>
        <p:spPr>
          <a:xfrm rot="16200000" flipH="1">
            <a:off x="2352010" y="1910562"/>
            <a:ext cx="444665" cy="294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57"/>
          <p:cNvSpPr>
            <a:spLocks noChangeArrowheads="1"/>
          </p:cNvSpPr>
          <p:nvPr/>
        </p:nvSpPr>
        <p:spPr bwMode="auto">
          <a:xfrm>
            <a:off x="2765207" y="230252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5" name="Oval 57"/>
          <p:cNvSpPr>
            <a:spLocks noChangeArrowheads="1"/>
          </p:cNvSpPr>
          <p:nvPr/>
        </p:nvSpPr>
        <p:spPr bwMode="auto">
          <a:xfrm>
            <a:off x="2697871" y="225645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20" name="Straight Connector 19"/>
          <p:cNvCxnSpPr>
            <a:stCxn id="47" idx="6"/>
            <a:endCxn id="55" idx="2"/>
          </p:cNvCxnSpPr>
          <p:nvPr/>
        </p:nvCxnSpPr>
        <p:spPr bwMode="auto">
          <a:xfrm flipV="1">
            <a:off x="2041625" y="2337778"/>
            <a:ext cx="656247" cy="9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5" idx="5"/>
            <a:endCxn id="32" idx="1"/>
          </p:cNvCxnSpPr>
          <p:nvPr/>
        </p:nvCxnSpPr>
        <p:spPr bwMode="auto">
          <a:xfrm rot="16200000" flipH="1">
            <a:off x="2818468" y="2413683"/>
            <a:ext cx="314858" cy="278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6" idx="7"/>
            <a:endCxn id="55" idx="3"/>
          </p:cNvCxnSpPr>
          <p:nvPr/>
        </p:nvCxnSpPr>
        <p:spPr bwMode="auto">
          <a:xfrm rot="5400000" flipH="1" flipV="1">
            <a:off x="2424182" y="2464770"/>
            <a:ext cx="367024" cy="228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5" idx="6"/>
            <a:endCxn id="46" idx="2"/>
          </p:cNvCxnSpPr>
          <p:nvPr/>
        </p:nvCxnSpPr>
        <p:spPr bwMode="auto">
          <a:xfrm>
            <a:off x="2860717" y="2337778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9" idx="6"/>
            <a:endCxn id="50" idx="2"/>
          </p:cNvCxnSpPr>
          <p:nvPr/>
        </p:nvCxnSpPr>
        <p:spPr bwMode="auto">
          <a:xfrm>
            <a:off x="2450814" y="1778102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7"/>
          <p:cNvSpPr>
            <a:spLocks noChangeArrowheads="1"/>
          </p:cNvSpPr>
          <p:nvPr/>
        </p:nvSpPr>
        <p:spPr bwMode="auto">
          <a:xfrm>
            <a:off x="1407543" y="2041506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9" name="Oval 57"/>
          <p:cNvSpPr>
            <a:spLocks noChangeArrowheads="1"/>
          </p:cNvSpPr>
          <p:nvPr/>
        </p:nvSpPr>
        <p:spPr bwMode="auto">
          <a:xfrm>
            <a:off x="1887928" y="3008306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3203978" y="3253816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279393" y="326117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38" name="Straight Connector 37"/>
          <p:cNvCxnSpPr>
            <a:stCxn id="54" idx="6"/>
            <a:endCxn id="39" idx="2"/>
          </p:cNvCxnSpPr>
          <p:nvPr/>
        </p:nvCxnSpPr>
        <p:spPr bwMode="auto">
          <a:xfrm flipV="1">
            <a:off x="1584426" y="1778102"/>
            <a:ext cx="703542" cy="351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4" idx="4"/>
            <a:endCxn id="26" idx="0"/>
          </p:cNvCxnSpPr>
          <p:nvPr/>
        </p:nvCxnSpPr>
        <p:spPr>
          <a:xfrm rot="5400000">
            <a:off x="1177771" y="2458762"/>
            <a:ext cx="558801" cy="77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6" idx="5"/>
            <a:endCxn id="49" idx="2"/>
          </p:cNvCxnSpPr>
          <p:nvPr/>
        </p:nvCxnSpPr>
        <p:spPr bwMode="auto">
          <a:xfrm rot="16200000" flipH="1">
            <a:off x="1591513" y="2800227"/>
            <a:ext cx="180835" cy="411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7" idx="4"/>
            <a:endCxn id="49" idx="0"/>
          </p:cNvCxnSpPr>
          <p:nvPr/>
        </p:nvCxnSpPr>
        <p:spPr bwMode="auto">
          <a:xfrm rot="16200000" flipH="1">
            <a:off x="1723425" y="2755361"/>
            <a:ext cx="482703" cy="23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9" idx="7"/>
            <a:endCxn id="36" idx="3"/>
          </p:cNvCxnSpPr>
          <p:nvPr/>
        </p:nvCxnSpPr>
        <p:spPr bwMode="auto">
          <a:xfrm rot="5400000" flipH="1" flipV="1">
            <a:off x="2130281" y="2785942"/>
            <a:ext cx="156862" cy="339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9" idx="4"/>
            <a:endCxn id="6" idx="0"/>
          </p:cNvCxnSpPr>
          <p:nvPr/>
        </p:nvCxnSpPr>
        <p:spPr bwMode="auto">
          <a:xfrm rot="5400000">
            <a:off x="1787617" y="3304906"/>
            <a:ext cx="308683" cy="68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4" idx="5"/>
            <a:endCxn id="47" idx="1"/>
          </p:cNvCxnSpPr>
          <p:nvPr/>
        </p:nvCxnSpPr>
        <p:spPr>
          <a:xfrm rot="16200000" flipH="1">
            <a:off x="1633333" y="2117492"/>
            <a:ext cx="182502" cy="332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6" idx="4"/>
            <a:endCxn id="53" idx="0"/>
          </p:cNvCxnSpPr>
          <p:nvPr/>
        </p:nvCxnSpPr>
        <p:spPr bwMode="auto">
          <a:xfrm rot="5400000">
            <a:off x="1232325" y="3075138"/>
            <a:ext cx="321544" cy="5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3" idx="5"/>
            <a:endCxn id="6" idx="2"/>
          </p:cNvCxnSpPr>
          <p:nvPr/>
        </p:nvCxnSpPr>
        <p:spPr bwMode="auto">
          <a:xfrm rot="16200000" flipH="1">
            <a:off x="1546740" y="3295601"/>
            <a:ext cx="163015" cy="395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5" idx="6"/>
            <a:endCxn id="34" idx="2"/>
          </p:cNvCxnSpPr>
          <p:nvPr/>
        </p:nvCxnSpPr>
        <p:spPr bwMode="auto">
          <a:xfrm>
            <a:off x="2820942" y="3217518"/>
            <a:ext cx="383035" cy="117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4" idx="0"/>
            <a:endCxn id="32" idx="4"/>
          </p:cNvCxnSpPr>
          <p:nvPr/>
        </p:nvCxnSpPr>
        <p:spPr bwMode="auto">
          <a:xfrm rot="16200000" flipV="1">
            <a:off x="3026529" y="2994944"/>
            <a:ext cx="404844" cy="11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1" idx="3"/>
            <a:endCxn id="34" idx="7"/>
          </p:cNvCxnSpPr>
          <p:nvPr/>
        </p:nvCxnSpPr>
        <p:spPr bwMode="auto">
          <a:xfrm rot="5400000">
            <a:off x="3393876" y="3009878"/>
            <a:ext cx="216857" cy="31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4" idx="3"/>
            <a:endCxn id="52" idx="7"/>
          </p:cNvCxnSpPr>
          <p:nvPr/>
        </p:nvCxnSpPr>
        <p:spPr bwMode="auto">
          <a:xfrm rot="5400000">
            <a:off x="3000090" y="3378854"/>
            <a:ext cx="213944" cy="24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57"/>
          <p:cNvSpPr>
            <a:spLocks noChangeArrowheads="1"/>
          </p:cNvSpPr>
          <p:nvPr/>
        </p:nvSpPr>
        <p:spPr bwMode="auto">
          <a:xfrm>
            <a:off x="6389594" y="3529016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66" name="Straight Connector 65"/>
          <p:cNvCxnSpPr>
            <a:stCxn id="83" idx="4"/>
            <a:endCxn id="85" idx="0"/>
          </p:cNvCxnSpPr>
          <p:nvPr/>
        </p:nvCxnSpPr>
        <p:spPr bwMode="auto">
          <a:xfrm rot="16200000" flipH="1">
            <a:off x="8019423" y="2677118"/>
            <a:ext cx="399837" cy="136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5" idx="5"/>
            <a:endCxn id="78" idx="2"/>
          </p:cNvCxnSpPr>
          <p:nvPr/>
        </p:nvCxnSpPr>
        <p:spPr bwMode="auto">
          <a:xfrm rot="16200000" flipH="1">
            <a:off x="6654041" y="3542397"/>
            <a:ext cx="90998" cy="34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8" idx="6"/>
            <a:endCxn id="86" idx="2"/>
          </p:cNvCxnSpPr>
          <p:nvPr/>
        </p:nvCxnSpPr>
        <p:spPr bwMode="auto">
          <a:xfrm flipV="1">
            <a:off x="7033335" y="3704411"/>
            <a:ext cx="365453" cy="54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4" idx="5"/>
            <a:endCxn id="80" idx="1"/>
          </p:cNvCxnSpPr>
          <p:nvPr/>
        </p:nvCxnSpPr>
        <p:spPr bwMode="auto">
          <a:xfrm rot="16200000" flipH="1">
            <a:off x="6629303" y="2484976"/>
            <a:ext cx="262577" cy="362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72" idx="7"/>
            <a:endCxn id="84" idx="3"/>
          </p:cNvCxnSpPr>
          <p:nvPr/>
        </p:nvCxnSpPr>
        <p:spPr bwMode="auto">
          <a:xfrm rot="5400000" flipH="1" flipV="1">
            <a:off x="6096227" y="2478264"/>
            <a:ext cx="301067" cy="414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80" idx="6"/>
            <a:endCxn id="77" idx="2"/>
          </p:cNvCxnSpPr>
          <p:nvPr/>
        </p:nvCxnSpPr>
        <p:spPr bwMode="auto">
          <a:xfrm flipV="1">
            <a:off x="7080989" y="2803005"/>
            <a:ext cx="573559" cy="5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57"/>
          <p:cNvSpPr>
            <a:spLocks noChangeArrowheads="1"/>
          </p:cNvSpPr>
          <p:nvPr/>
        </p:nvSpPr>
        <p:spPr bwMode="auto">
          <a:xfrm>
            <a:off x="5900405" y="2812334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73" name="Straight Connector 72"/>
          <p:cNvCxnSpPr>
            <a:stCxn id="79" idx="3"/>
            <a:endCxn id="78" idx="7"/>
          </p:cNvCxnSpPr>
          <p:nvPr/>
        </p:nvCxnSpPr>
        <p:spPr bwMode="auto">
          <a:xfrm rot="5400000">
            <a:off x="6928460" y="3396364"/>
            <a:ext cx="386002" cy="223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33"/>
          <p:cNvGrpSpPr/>
          <p:nvPr/>
        </p:nvGrpSpPr>
        <p:grpSpPr>
          <a:xfrm>
            <a:off x="7057141" y="2860510"/>
            <a:ext cx="621256" cy="329902"/>
            <a:chOff x="1614330" y="5015799"/>
            <a:chExt cx="621256" cy="329902"/>
          </a:xfrm>
        </p:grpSpPr>
        <p:cxnSp>
          <p:nvCxnSpPr>
            <p:cNvPr id="75" name="Straight Connector 74"/>
            <p:cNvCxnSpPr>
              <a:stCxn id="77" idx="3"/>
              <a:endCxn id="79" idx="7"/>
            </p:cNvCxnSpPr>
            <p:nvPr/>
          </p:nvCxnSpPr>
          <p:spPr bwMode="auto">
            <a:xfrm flipH="1">
              <a:off x="1915698" y="5015799"/>
              <a:ext cx="319888" cy="3299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0" idx="5"/>
              <a:endCxn id="79" idx="1"/>
            </p:cNvCxnSpPr>
            <p:nvPr/>
          </p:nvCxnSpPr>
          <p:spPr bwMode="auto">
            <a:xfrm>
              <a:off x="1614330" y="5067965"/>
              <a:ext cx="176293" cy="2777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Oval 57"/>
          <p:cNvSpPr>
            <a:spLocks noChangeArrowheads="1"/>
          </p:cNvSpPr>
          <p:nvPr/>
        </p:nvSpPr>
        <p:spPr bwMode="auto">
          <a:xfrm>
            <a:off x="7654549" y="2721679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8" name="Oval 57"/>
          <p:cNvSpPr>
            <a:spLocks noChangeArrowheads="1"/>
          </p:cNvSpPr>
          <p:nvPr/>
        </p:nvSpPr>
        <p:spPr bwMode="auto">
          <a:xfrm>
            <a:off x="6870489" y="3677520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9" name="Oval 57"/>
          <p:cNvSpPr>
            <a:spLocks noChangeArrowheads="1"/>
          </p:cNvSpPr>
          <p:nvPr/>
        </p:nvSpPr>
        <p:spPr bwMode="auto">
          <a:xfrm>
            <a:off x="7207530" y="3164539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0" name="Oval 57"/>
          <p:cNvSpPr>
            <a:spLocks noChangeArrowheads="1"/>
          </p:cNvSpPr>
          <p:nvPr/>
        </p:nvSpPr>
        <p:spPr bwMode="auto">
          <a:xfrm>
            <a:off x="6918143" y="277384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6851439" y="1732133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82" name="Straight Connector 81"/>
          <p:cNvCxnSpPr>
            <a:stCxn id="81" idx="3"/>
            <a:endCxn id="84" idx="7"/>
          </p:cNvCxnSpPr>
          <p:nvPr/>
        </p:nvCxnSpPr>
        <p:spPr>
          <a:xfrm rot="5400000">
            <a:off x="6457641" y="1992516"/>
            <a:ext cx="539198" cy="296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57"/>
          <p:cNvSpPr>
            <a:spLocks noChangeArrowheads="1"/>
          </p:cNvSpPr>
          <p:nvPr/>
        </p:nvSpPr>
        <p:spPr bwMode="auto">
          <a:xfrm>
            <a:off x="8062598" y="2368832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4" name="Oval 57"/>
          <p:cNvSpPr>
            <a:spLocks noChangeArrowheads="1"/>
          </p:cNvSpPr>
          <p:nvPr/>
        </p:nvSpPr>
        <p:spPr bwMode="auto">
          <a:xfrm>
            <a:off x="6428213" y="2384289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5" name="Oval 57"/>
          <p:cNvSpPr>
            <a:spLocks noChangeArrowheads="1"/>
          </p:cNvSpPr>
          <p:nvPr/>
        </p:nvSpPr>
        <p:spPr bwMode="auto">
          <a:xfrm>
            <a:off x="8199201" y="2945339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6" name="Oval 57"/>
          <p:cNvSpPr>
            <a:spLocks noChangeArrowheads="1"/>
          </p:cNvSpPr>
          <p:nvPr/>
        </p:nvSpPr>
        <p:spPr bwMode="auto">
          <a:xfrm>
            <a:off x="7398788" y="361607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660518" y="1168832"/>
            <a:ext cx="482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omic Sans MS" pitchFamily="66" charset="0"/>
              </a:rPr>
              <a:t>WIS</a:t>
            </a:r>
            <a:r>
              <a:rPr lang="en-US" sz="1800" dirty="0" smtClean="0">
                <a:latin typeface="Comic Sans MS" pitchFamily="66" charset="0"/>
              </a:rPr>
              <a:t> – Weighted Independence Sample  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300906" y="1636046"/>
            <a:ext cx="3274828" cy="25837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cxnSp>
        <p:nvCxnSpPr>
          <p:cNvPr id="89" name="Straight Connector 88"/>
          <p:cNvCxnSpPr>
            <a:stCxn id="94" idx="7"/>
            <a:endCxn id="90" idx="3"/>
          </p:cNvCxnSpPr>
          <p:nvPr/>
        </p:nvCxnSpPr>
        <p:spPr>
          <a:xfrm flipV="1">
            <a:off x="7464014" y="1980030"/>
            <a:ext cx="184586" cy="312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7615122" y="1784908"/>
            <a:ext cx="228600" cy="228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91" name="Straight Connector 90"/>
          <p:cNvCxnSpPr>
            <a:stCxn id="83" idx="1"/>
            <a:endCxn id="90" idx="5"/>
          </p:cNvCxnSpPr>
          <p:nvPr/>
        </p:nvCxnSpPr>
        <p:spPr>
          <a:xfrm flipH="1" flipV="1">
            <a:off x="7810244" y="1980030"/>
            <a:ext cx="278258" cy="414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1" idx="5"/>
            <a:endCxn id="94" idx="1"/>
          </p:cNvCxnSpPr>
          <p:nvPr/>
        </p:nvCxnSpPr>
        <p:spPr>
          <a:xfrm>
            <a:off x="6990437" y="1870964"/>
            <a:ext cx="247275" cy="421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57"/>
          <p:cNvSpPr>
            <a:spLocks noChangeArrowheads="1"/>
          </p:cNvSpPr>
          <p:nvPr/>
        </p:nvSpPr>
        <p:spPr bwMode="auto">
          <a:xfrm>
            <a:off x="7190843" y="2245766"/>
            <a:ext cx="320040" cy="32004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95" name="Straight Connector 94"/>
          <p:cNvCxnSpPr>
            <a:stCxn id="84" idx="6"/>
            <a:endCxn id="94" idx="2"/>
          </p:cNvCxnSpPr>
          <p:nvPr/>
        </p:nvCxnSpPr>
        <p:spPr bwMode="auto">
          <a:xfrm flipV="1">
            <a:off x="6605096" y="2405786"/>
            <a:ext cx="585747" cy="6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4" idx="5"/>
            <a:endCxn id="77" idx="1"/>
          </p:cNvCxnSpPr>
          <p:nvPr/>
        </p:nvCxnSpPr>
        <p:spPr bwMode="auto">
          <a:xfrm>
            <a:off x="7464014" y="2518937"/>
            <a:ext cx="214383" cy="226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0" idx="7"/>
            <a:endCxn id="94" idx="3"/>
          </p:cNvCxnSpPr>
          <p:nvPr/>
        </p:nvCxnSpPr>
        <p:spPr bwMode="auto">
          <a:xfrm flipV="1">
            <a:off x="7057141" y="2518937"/>
            <a:ext cx="180571" cy="2787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4" idx="6"/>
            <a:endCxn id="83" idx="2"/>
          </p:cNvCxnSpPr>
          <p:nvPr/>
        </p:nvCxnSpPr>
        <p:spPr bwMode="auto">
          <a:xfrm>
            <a:off x="7510883" y="2405786"/>
            <a:ext cx="551715" cy="51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1" idx="6"/>
            <a:endCxn id="90" idx="2"/>
          </p:cNvCxnSpPr>
          <p:nvPr/>
        </p:nvCxnSpPr>
        <p:spPr bwMode="auto">
          <a:xfrm>
            <a:off x="7014285" y="1813459"/>
            <a:ext cx="600837" cy="85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57"/>
          <p:cNvSpPr>
            <a:spLocks noChangeArrowheads="1"/>
          </p:cNvSpPr>
          <p:nvPr/>
        </p:nvSpPr>
        <p:spPr bwMode="auto">
          <a:xfrm>
            <a:off x="5971013" y="2076861"/>
            <a:ext cx="228600" cy="228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1" name="Oval 57"/>
          <p:cNvSpPr>
            <a:spLocks noChangeArrowheads="1"/>
          </p:cNvSpPr>
          <p:nvPr/>
        </p:nvSpPr>
        <p:spPr bwMode="auto">
          <a:xfrm>
            <a:off x="6436768" y="2955881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2" name="Oval 57"/>
          <p:cNvSpPr>
            <a:spLocks noChangeArrowheads="1"/>
          </p:cNvSpPr>
          <p:nvPr/>
        </p:nvSpPr>
        <p:spPr bwMode="auto">
          <a:xfrm>
            <a:off x="7767448" y="3289172"/>
            <a:ext cx="271957" cy="27432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>
            <a:off x="5842864" y="329652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104" name="Straight Connector 103"/>
          <p:cNvCxnSpPr>
            <a:stCxn id="100" idx="6"/>
            <a:endCxn id="81" idx="2"/>
          </p:cNvCxnSpPr>
          <p:nvPr/>
        </p:nvCxnSpPr>
        <p:spPr bwMode="auto">
          <a:xfrm flipV="1">
            <a:off x="6199613" y="1813459"/>
            <a:ext cx="651826" cy="377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00" idx="4"/>
            <a:endCxn id="72" idx="0"/>
          </p:cNvCxnSpPr>
          <p:nvPr/>
        </p:nvCxnSpPr>
        <p:spPr>
          <a:xfrm flipH="1">
            <a:off x="5981828" y="2305461"/>
            <a:ext cx="103485" cy="506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2" idx="5"/>
            <a:endCxn id="101" idx="2"/>
          </p:cNvCxnSpPr>
          <p:nvPr/>
        </p:nvCxnSpPr>
        <p:spPr bwMode="auto">
          <a:xfrm>
            <a:off x="6039403" y="2951165"/>
            <a:ext cx="397365" cy="14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84" idx="4"/>
            <a:endCxn id="101" idx="0"/>
          </p:cNvCxnSpPr>
          <p:nvPr/>
        </p:nvCxnSpPr>
        <p:spPr bwMode="auto">
          <a:xfrm>
            <a:off x="6516655" y="2560959"/>
            <a:ext cx="57273" cy="3949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1" idx="7"/>
            <a:endCxn id="80" idx="3"/>
          </p:cNvCxnSpPr>
          <p:nvPr/>
        </p:nvCxnSpPr>
        <p:spPr bwMode="auto">
          <a:xfrm flipV="1">
            <a:off x="6670915" y="2912676"/>
            <a:ext cx="271076" cy="83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1" idx="4"/>
            <a:endCxn id="65" idx="0"/>
          </p:cNvCxnSpPr>
          <p:nvPr/>
        </p:nvCxnSpPr>
        <p:spPr bwMode="auto">
          <a:xfrm flipH="1">
            <a:off x="6471017" y="3230201"/>
            <a:ext cx="102911" cy="2988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0" idx="5"/>
            <a:endCxn id="84" idx="1"/>
          </p:cNvCxnSpPr>
          <p:nvPr/>
        </p:nvCxnSpPr>
        <p:spPr>
          <a:xfrm>
            <a:off x="6166135" y="2271983"/>
            <a:ext cx="287982" cy="138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72" idx="4"/>
            <a:endCxn id="103" idx="0"/>
          </p:cNvCxnSpPr>
          <p:nvPr/>
        </p:nvCxnSpPr>
        <p:spPr bwMode="auto">
          <a:xfrm rot="5400000">
            <a:off x="5795796" y="3110495"/>
            <a:ext cx="321544" cy="5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3" idx="5"/>
            <a:endCxn id="65" idx="2"/>
          </p:cNvCxnSpPr>
          <p:nvPr/>
        </p:nvCxnSpPr>
        <p:spPr bwMode="auto">
          <a:xfrm rot="16200000" flipH="1">
            <a:off x="6110211" y="3330958"/>
            <a:ext cx="163015" cy="395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79" idx="6"/>
            <a:endCxn id="102" idx="2"/>
          </p:cNvCxnSpPr>
          <p:nvPr/>
        </p:nvCxnSpPr>
        <p:spPr bwMode="auto">
          <a:xfrm>
            <a:off x="7384413" y="3252874"/>
            <a:ext cx="383035" cy="173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2" idx="0"/>
            <a:endCxn id="77" idx="4"/>
          </p:cNvCxnSpPr>
          <p:nvPr/>
        </p:nvCxnSpPr>
        <p:spPr bwMode="auto">
          <a:xfrm flipH="1" flipV="1">
            <a:off x="7735972" y="2884330"/>
            <a:ext cx="167455" cy="404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85" idx="3"/>
            <a:endCxn id="102" idx="7"/>
          </p:cNvCxnSpPr>
          <p:nvPr/>
        </p:nvCxnSpPr>
        <p:spPr bwMode="auto">
          <a:xfrm flipH="1">
            <a:off x="7999578" y="3096136"/>
            <a:ext cx="225527" cy="233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2" idx="3"/>
            <a:endCxn id="86" idx="7"/>
          </p:cNvCxnSpPr>
          <p:nvPr/>
        </p:nvCxnSpPr>
        <p:spPr bwMode="auto">
          <a:xfrm flipH="1">
            <a:off x="7549767" y="3523319"/>
            <a:ext cx="257508" cy="118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251" idx="7"/>
            <a:endCxn id="279" idx="3"/>
          </p:cNvCxnSpPr>
          <p:nvPr/>
        </p:nvCxnSpPr>
        <p:spPr bwMode="auto">
          <a:xfrm flipV="1">
            <a:off x="3570076" y="5625319"/>
            <a:ext cx="307532" cy="124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stCxn id="251" idx="4"/>
            <a:endCxn id="250" idx="0"/>
          </p:cNvCxnSpPr>
          <p:nvPr/>
        </p:nvCxnSpPr>
        <p:spPr bwMode="auto">
          <a:xfrm rot="5400000">
            <a:off x="3318786" y="6020862"/>
            <a:ext cx="308683" cy="68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253" idx="5"/>
            <a:endCxn id="250" idx="2"/>
          </p:cNvCxnSpPr>
          <p:nvPr/>
        </p:nvCxnSpPr>
        <p:spPr bwMode="auto">
          <a:xfrm rot="16200000" flipH="1">
            <a:off x="3077909" y="6011557"/>
            <a:ext cx="163015" cy="395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stCxn id="250" idx="5"/>
            <a:endCxn id="259" idx="2"/>
          </p:cNvCxnSpPr>
          <p:nvPr/>
        </p:nvCxnSpPr>
        <p:spPr bwMode="auto">
          <a:xfrm rot="16200000" flipH="1">
            <a:off x="3621739" y="6222996"/>
            <a:ext cx="90998" cy="34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259" idx="6"/>
            <a:endCxn id="252" idx="2"/>
          </p:cNvCxnSpPr>
          <p:nvPr/>
        </p:nvCxnSpPr>
        <p:spPr bwMode="auto">
          <a:xfrm flipV="1">
            <a:off x="4001033" y="6385010"/>
            <a:ext cx="365453" cy="54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Oval 57"/>
          <p:cNvSpPr>
            <a:spLocks noChangeArrowheads="1"/>
          </p:cNvSpPr>
          <p:nvPr/>
        </p:nvSpPr>
        <p:spPr bwMode="auto">
          <a:xfrm>
            <a:off x="3357292" y="620961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1" name="Oval 57"/>
          <p:cNvSpPr>
            <a:spLocks noChangeArrowheads="1"/>
          </p:cNvSpPr>
          <p:nvPr/>
        </p:nvSpPr>
        <p:spPr bwMode="auto">
          <a:xfrm>
            <a:off x="3419097" y="5724262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2" name="Oval 57"/>
          <p:cNvSpPr>
            <a:spLocks noChangeArrowheads="1"/>
          </p:cNvSpPr>
          <p:nvPr/>
        </p:nvSpPr>
        <p:spPr bwMode="auto">
          <a:xfrm>
            <a:off x="4366486" y="6296674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53" name="Oval 57"/>
          <p:cNvSpPr>
            <a:spLocks noChangeArrowheads="1"/>
          </p:cNvSpPr>
          <p:nvPr/>
        </p:nvSpPr>
        <p:spPr bwMode="auto">
          <a:xfrm>
            <a:off x="2810562" y="5977127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254" name="Straight Connector 253"/>
          <p:cNvCxnSpPr>
            <a:stCxn id="260" idx="3"/>
            <a:endCxn id="259" idx="7"/>
          </p:cNvCxnSpPr>
          <p:nvPr/>
        </p:nvCxnSpPr>
        <p:spPr bwMode="auto">
          <a:xfrm rot="5400000">
            <a:off x="3896158" y="6076963"/>
            <a:ext cx="386002" cy="223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Oval 57"/>
          <p:cNvSpPr>
            <a:spLocks noChangeArrowheads="1"/>
          </p:cNvSpPr>
          <p:nvPr/>
        </p:nvSpPr>
        <p:spPr bwMode="auto">
          <a:xfrm>
            <a:off x="3838187" y="6358119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60" name="Oval 57"/>
          <p:cNvSpPr>
            <a:spLocks noChangeArrowheads="1"/>
          </p:cNvSpPr>
          <p:nvPr/>
        </p:nvSpPr>
        <p:spPr bwMode="auto">
          <a:xfrm>
            <a:off x="4175228" y="584513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63" name="Oval 57"/>
          <p:cNvSpPr>
            <a:spLocks noChangeArrowheads="1"/>
          </p:cNvSpPr>
          <p:nvPr/>
        </p:nvSpPr>
        <p:spPr bwMode="auto">
          <a:xfrm>
            <a:off x="4620393" y="448975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64" name="Oval 57"/>
          <p:cNvSpPr>
            <a:spLocks noChangeArrowheads="1"/>
          </p:cNvSpPr>
          <p:nvPr/>
        </p:nvSpPr>
        <p:spPr bwMode="auto">
          <a:xfrm>
            <a:off x="2938712" y="4757462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265" name="Straight Connector 264"/>
          <p:cNvCxnSpPr>
            <a:stCxn id="269" idx="1"/>
            <a:endCxn id="263" idx="5"/>
          </p:cNvCxnSpPr>
          <p:nvPr/>
        </p:nvCxnSpPr>
        <p:spPr>
          <a:xfrm rot="16200000" flipV="1">
            <a:off x="4696410" y="4715514"/>
            <a:ext cx="434752" cy="284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Oval 57"/>
          <p:cNvSpPr>
            <a:spLocks noChangeArrowheads="1"/>
          </p:cNvSpPr>
          <p:nvPr/>
        </p:nvSpPr>
        <p:spPr bwMode="auto">
          <a:xfrm>
            <a:off x="5030296" y="504943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2294830" y="6550223"/>
            <a:ext cx="5589330" cy="261610"/>
          </a:xfrm>
          <a:prstGeom prst="rect">
            <a:avLst/>
          </a:prstGeom>
          <a:noFill/>
        </p:spPr>
        <p:txBody>
          <a:bodyPr wrap="square" lIns="36000" tIns="0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                    sampling probability </a:t>
            </a:r>
            <a:r>
              <a:rPr lang="en-US" sz="1400" i="1" dirty="0" smtClean="0">
                <a:latin typeface="Comic Sans MS" pitchFamily="66" charset="0"/>
              </a:rPr>
              <a:t>w</a:t>
            </a:r>
            <a:r>
              <a:rPr lang="en-US" sz="1400" dirty="0" smtClean="0">
                <a:latin typeface="Comic Sans MS" pitchFamily="66" charset="0"/>
              </a:rPr>
              <a:t>(</a:t>
            </a:r>
            <a:r>
              <a:rPr lang="en-US" sz="1400" i="1" dirty="0" smtClean="0">
                <a:latin typeface="Comic Sans MS" pitchFamily="66" charset="0"/>
              </a:rPr>
              <a:t>v</a:t>
            </a:r>
            <a:r>
              <a:rPr lang="en-US" sz="1400" dirty="0" smtClean="0">
                <a:latin typeface="Comic Sans MS" pitchFamily="66" charset="0"/>
              </a:rPr>
              <a:t>) proportional to node degree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2332595" y="4235823"/>
            <a:ext cx="3274828" cy="234118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275" name="Oval 57"/>
          <p:cNvSpPr>
            <a:spLocks noChangeArrowheads="1"/>
          </p:cNvSpPr>
          <p:nvPr/>
        </p:nvSpPr>
        <p:spPr bwMode="auto">
          <a:xfrm>
            <a:off x="2868103" y="5492933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273" name="Straight Connector 272"/>
          <p:cNvCxnSpPr>
            <a:stCxn id="275" idx="7"/>
            <a:endCxn id="284" idx="3"/>
          </p:cNvCxnSpPr>
          <p:nvPr/>
        </p:nvCxnSpPr>
        <p:spPr bwMode="auto">
          <a:xfrm flipV="1">
            <a:off x="3007101" y="5267581"/>
            <a:ext cx="362755" cy="2491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Oval 57"/>
          <p:cNvSpPr>
            <a:spLocks noChangeArrowheads="1"/>
          </p:cNvSpPr>
          <p:nvPr/>
        </p:nvSpPr>
        <p:spPr bwMode="auto">
          <a:xfrm>
            <a:off x="3322430" y="4991496"/>
            <a:ext cx="323846" cy="32345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281" name="Straight Connector 280"/>
          <p:cNvCxnSpPr>
            <a:stCxn id="280" idx="3"/>
            <a:endCxn id="284" idx="7"/>
          </p:cNvCxnSpPr>
          <p:nvPr/>
        </p:nvCxnSpPr>
        <p:spPr>
          <a:xfrm flipH="1">
            <a:off x="3598850" y="4551563"/>
            <a:ext cx="244135" cy="4873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Oval 279"/>
          <p:cNvSpPr>
            <a:spLocks noChangeArrowheads="1"/>
          </p:cNvSpPr>
          <p:nvPr/>
        </p:nvSpPr>
        <p:spPr bwMode="auto">
          <a:xfrm>
            <a:off x="3819137" y="441273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282" name="Straight Connector 281"/>
          <p:cNvCxnSpPr>
            <a:stCxn id="280" idx="5"/>
            <a:endCxn id="283" idx="1"/>
          </p:cNvCxnSpPr>
          <p:nvPr/>
        </p:nvCxnSpPr>
        <p:spPr>
          <a:xfrm>
            <a:off x="3958135" y="4551563"/>
            <a:ext cx="238203" cy="3881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Oval 57"/>
          <p:cNvSpPr>
            <a:spLocks noChangeArrowheads="1"/>
          </p:cNvSpPr>
          <p:nvPr/>
        </p:nvSpPr>
        <p:spPr bwMode="auto">
          <a:xfrm>
            <a:off x="4149066" y="4892529"/>
            <a:ext cx="322794" cy="32241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271" name="Straight Connector 270"/>
          <p:cNvCxnSpPr>
            <a:stCxn id="279" idx="7"/>
            <a:endCxn id="283" idx="3"/>
          </p:cNvCxnSpPr>
          <p:nvPr/>
        </p:nvCxnSpPr>
        <p:spPr bwMode="auto">
          <a:xfrm flipV="1">
            <a:off x="4056920" y="5167723"/>
            <a:ext cx="139418" cy="2784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stCxn id="279" idx="6"/>
            <a:endCxn id="277" idx="2"/>
          </p:cNvCxnSpPr>
          <p:nvPr/>
        </p:nvCxnSpPr>
        <p:spPr bwMode="auto">
          <a:xfrm flipV="1">
            <a:off x="4094057" y="5483604"/>
            <a:ext cx="528190" cy="521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278" idx="0"/>
            <a:endCxn id="277" idx="4"/>
          </p:cNvCxnSpPr>
          <p:nvPr/>
        </p:nvCxnSpPr>
        <p:spPr bwMode="auto">
          <a:xfrm rot="16200000" flipV="1">
            <a:off x="4557698" y="5710900"/>
            <a:ext cx="404844" cy="1129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Oval 57"/>
          <p:cNvSpPr>
            <a:spLocks noChangeArrowheads="1"/>
          </p:cNvSpPr>
          <p:nvPr/>
        </p:nvSpPr>
        <p:spPr bwMode="auto">
          <a:xfrm>
            <a:off x="4735147" y="596977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272" name="Straight Connector 271"/>
          <p:cNvCxnSpPr>
            <a:stCxn id="276" idx="3"/>
            <a:endCxn id="278" idx="7"/>
          </p:cNvCxnSpPr>
          <p:nvPr/>
        </p:nvCxnSpPr>
        <p:spPr bwMode="auto">
          <a:xfrm flipH="1">
            <a:off x="4874145" y="5748450"/>
            <a:ext cx="346978" cy="2451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Oval 57"/>
          <p:cNvSpPr>
            <a:spLocks noChangeArrowheads="1"/>
          </p:cNvSpPr>
          <p:nvPr/>
        </p:nvSpPr>
        <p:spPr bwMode="auto">
          <a:xfrm>
            <a:off x="3840471" y="5409128"/>
            <a:ext cx="253586" cy="253284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277" name="Oval 57"/>
          <p:cNvSpPr>
            <a:spLocks noChangeArrowheads="1"/>
          </p:cNvSpPr>
          <p:nvPr/>
        </p:nvSpPr>
        <p:spPr bwMode="auto">
          <a:xfrm>
            <a:off x="4622247" y="5402278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76" name="Oval 57"/>
          <p:cNvSpPr>
            <a:spLocks noChangeArrowheads="1"/>
          </p:cNvSpPr>
          <p:nvPr/>
        </p:nvSpPr>
        <p:spPr bwMode="auto">
          <a:xfrm>
            <a:off x="5206949" y="5665940"/>
            <a:ext cx="96784" cy="9666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cxnSp>
        <p:nvCxnSpPr>
          <p:cNvPr id="286" name="Straight Arrow Connector 285"/>
          <p:cNvCxnSpPr>
            <a:endCxn id="278" idx="4"/>
          </p:cNvCxnSpPr>
          <p:nvPr/>
        </p:nvCxnSpPr>
        <p:spPr>
          <a:xfrm flipV="1">
            <a:off x="4794142" y="6132423"/>
            <a:ext cx="22428" cy="417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V="1">
            <a:off x="4794142" y="5762606"/>
            <a:ext cx="461199" cy="787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275" idx="5"/>
            <a:endCxn id="251" idx="2"/>
          </p:cNvCxnSpPr>
          <p:nvPr/>
        </p:nvCxnSpPr>
        <p:spPr bwMode="auto">
          <a:xfrm rot="16200000" flipH="1">
            <a:off x="3122682" y="5516183"/>
            <a:ext cx="180835" cy="411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275" idx="4"/>
            <a:endCxn id="253" idx="0"/>
          </p:cNvCxnSpPr>
          <p:nvPr/>
        </p:nvCxnSpPr>
        <p:spPr bwMode="auto">
          <a:xfrm rot="5400000">
            <a:off x="2763494" y="5791094"/>
            <a:ext cx="321544" cy="5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stCxn id="264" idx="4"/>
            <a:endCxn id="275" idx="0"/>
          </p:cNvCxnSpPr>
          <p:nvPr/>
        </p:nvCxnSpPr>
        <p:spPr>
          <a:xfrm rot="5400000">
            <a:off x="2708940" y="5174718"/>
            <a:ext cx="558801" cy="77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>
            <a:stCxn id="264" idx="5"/>
            <a:endCxn id="284" idx="1"/>
          </p:cNvCxnSpPr>
          <p:nvPr/>
        </p:nvCxnSpPr>
        <p:spPr>
          <a:xfrm>
            <a:off x="3089691" y="4908259"/>
            <a:ext cx="280165" cy="130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>
            <a:stCxn id="284" idx="4"/>
            <a:endCxn id="251" idx="0"/>
          </p:cNvCxnSpPr>
          <p:nvPr/>
        </p:nvCxnSpPr>
        <p:spPr bwMode="auto">
          <a:xfrm>
            <a:off x="3484353" y="5314950"/>
            <a:ext cx="23186" cy="409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284" idx="5"/>
            <a:endCxn id="279" idx="1"/>
          </p:cNvCxnSpPr>
          <p:nvPr/>
        </p:nvCxnSpPr>
        <p:spPr bwMode="auto">
          <a:xfrm>
            <a:off x="3598850" y="5267581"/>
            <a:ext cx="278758" cy="178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>
            <a:stCxn id="284" idx="6"/>
            <a:endCxn id="283" idx="2"/>
          </p:cNvCxnSpPr>
          <p:nvPr/>
        </p:nvCxnSpPr>
        <p:spPr bwMode="auto">
          <a:xfrm flipV="1">
            <a:off x="3646276" y="5053734"/>
            <a:ext cx="502790" cy="99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stCxn id="283" idx="7"/>
            <a:endCxn id="263" idx="3"/>
          </p:cNvCxnSpPr>
          <p:nvPr/>
        </p:nvCxnSpPr>
        <p:spPr>
          <a:xfrm flipV="1">
            <a:off x="4424588" y="4640552"/>
            <a:ext cx="221709" cy="299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stCxn id="280" idx="6"/>
            <a:endCxn id="263" idx="2"/>
          </p:cNvCxnSpPr>
          <p:nvPr/>
        </p:nvCxnSpPr>
        <p:spPr bwMode="auto">
          <a:xfrm>
            <a:off x="3981983" y="4494058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>
            <a:stCxn id="264" idx="6"/>
            <a:endCxn id="280" idx="2"/>
          </p:cNvCxnSpPr>
          <p:nvPr/>
        </p:nvCxnSpPr>
        <p:spPr bwMode="auto">
          <a:xfrm flipV="1">
            <a:off x="3115595" y="4494058"/>
            <a:ext cx="703542" cy="351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>
            <a:stCxn id="283" idx="5"/>
            <a:endCxn id="277" idx="1"/>
          </p:cNvCxnSpPr>
          <p:nvPr/>
        </p:nvCxnSpPr>
        <p:spPr bwMode="auto">
          <a:xfrm>
            <a:off x="4424588" y="5167723"/>
            <a:ext cx="221507" cy="258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stCxn id="283" idx="6"/>
            <a:endCxn id="269" idx="2"/>
          </p:cNvCxnSpPr>
          <p:nvPr/>
        </p:nvCxnSpPr>
        <p:spPr bwMode="auto">
          <a:xfrm>
            <a:off x="4471860" y="5053734"/>
            <a:ext cx="558436" cy="84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260" idx="6"/>
            <a:endCxn id="278" idx="2"/>
          </p:cNvCxnSpPr>
          <p:nvPr/>
        </p:nvCxnSpPr>
        <p:spPr bwMode="auto">
          <a:xfrm>
            <a:off x="4352111" y="5933474"/>
            <a:ext cx="383035" cy="117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278" idx="3"/>
            <a:endCxn id="252" idx="7"/>
          </p:cNvCxnSpPr>
          <p:nvPr/>
        </p:nvCxnSpPr>
        <p:spPr bwMode="auto">
          <a:xfrm rot="5400000">
            <a:off x="4531259" y="6094810"/>
            <a:ext cx="213944" cy="24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269" idx="4"/>
            <a:endCxn id="276" idx="0"/>
          </p:cNvCxnSpPr>
          <p:nvPr/>
        </p:nvCxnSpPr>
        <p:spPr bwMode="auto">
          <a:xfrm>
            <a:off x="5118738" y="5226101"/>
            <a:ext cx="136603" cy="4398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>
            <a:endCxn id="279" idx="5"/>
          </p:cNvCxnSpPr>
          <p:nvPr/>
        </p:nvCxnSpPr>
        <p:spPr>
          <a:xfrm flipH="1" flipV="1">
            <a:off x="4056920" y="5625319"/>
            <a:ext cx="737222" cy="9249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>
            <a:stCxn id="277" idx="3"/>
            <a:endCxn id="260" idx="7"/>
          </p:cNvCxnSpPr>
          <p:nvPr/>
        </p:nvCxnSpPr>
        <p:spPr bwMode="auto">
          <a:xfrm flipH="1">
            <a:off x="4326207" y="5541109"/>
            <a:ext cx="319888" cy="3299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>
            <a:stCxn id="279" idx="5"/>
            <a:endCxn id="260" idx="1"/>
          </p:cNvCxnSpPr>
          <p:nvPr/>
        </p:nvCxnSpPr>
        <p:spPr bwMode="auto">
          <a:xfrm>
            <a:off x="4056920" y="5625319"/>
            <a:ext cx="144212" cy="245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/>
          <p:cNvSpPr txBox="1"/>
          <p:nvPr/>
        </p:nvSpPr>
        <p:spPr>
          <a:xfrm>
            <a:off x="5771456" y="5091392"/>
            <a:ext cx="337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omic Sans MS" pitchFamily="66" charset="0"/>
              </a:rPr>
              <a:t>RW</a:t>
            </a:r>
            <a:r>
              <a:rPr lang="en-US" sz="1800" dirty="0" smtClean="0">
                <a:latin typeface="Comic Sans MS" pitchFamily="66" charset="0"/>
              </a:rPr>
              <a:t> – Random Walk Sample  </a:t>
            </a:r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 animBg="1"/>
      <p:bldP spid="90" grpId="0" animBg="1"/>
      <p:bldP spid="94" grpId="0" animBg="1"/>
      <p:bldP spid="100" grpId="0" animBg="1"/>
      <p:bldP spid="101" grpId="0" animBg="1"/>
      <p:bldP spid="102" grpId="0" animBg="1"/>
      <p:bldP spid="103" grpId="0" animBg="1"/>
      <p:bldP spid="250" grpId="0" animBg="1"/>
      <p:bldP spid="251" grpId="0" animBg="1"/>
      <p:bldP spid="252" grpId="0" animBg="1"/>
      <p:bldP spid="253" grpId="0" animBg="1"/>
      <p:bldP spid="259" grpId="0" animBg="1"/>
      <p:bldP spid="260" grpId="0" animBg="1"/>
      <p:bldP spid="263" grpId="1" animBg="1"/>
      <p:bldP spid="263" grpId="2" animBg="1"/>
      <p:bldP spid="264" grpId="0" animBg="1"/>
      <p:bldP spid="269" grpId="0" animBg="1"/>
      <p:bldP spid="289" grpId="0"/>
      <p:bldP spid="275" grpId="0" animBg="1"/>
      <p:bldP spid="284" grpId="0" animBg="1"/>
      <p:bldP spid="280" grpId="0" animBg="1"/>
      <p:bldP spid="283" grpId="0" animBg="1"/>
      <p:bldP spid="278" grpId="0" animBg="1"/>
      <p:bldP spid="279" grpId="0" animBg="1"/>
      <p:bldP spid="277" grpId="0" animBg="1"/>
      <p:bldP spid="276" grpId="0" animBg="1"/>
      <p:bldP spid="3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</a:t>
            </a:r>
            <a:br>
              <a:rPr lang="en-US" dirty="0" smtClean="0"/>
            </a:br>
            <a:r>
              <a:rPr lang="en-US" sz="2000" dirty="0" smtClean="0">
                <a:solidFill>
                  <a:srgbClr val="990099"/>
                </a:solidFill>
              </a:rPr>
              <a:t>c(k)</a:t>
            </a:r>
            <a:endParaRPr lang="en-US" sz="2000" dirty="0">
              <a:solidFill>
                <a:srgbClr val="9900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D3575-1B26-406B-892B-9ECE90D3FE6C}" type="slidenum">
              <a:rPr lang="tr-TR" smtClean="0">
                <a:latin typeface="Comic Sans MS" pitchFamily="66" charset="0"/>
              </a:rPr>
              <a:pPr>
                <a:defRPr/>
              </a:pPr>
              <a:t>9</a:t>
            </a:fld>
            <a:endParaRPr lang="tr-TR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25" y="1460480"/>
            <a:ext cx="4763798" cy="105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56505" y="1242365"/>
            <a:ext cx="1805050" cy="102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25" y="3840677"/>
            <a:ext cx="4692587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7279" y="2330474"/>
            <a:ext cx="2983802" cy="66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3311122" y="1506071"/>
            <a:ext cx="1253194" cy="425416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667000" y="1097276"/>
            <a:ext cx="416" cy="395751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0" y="5081877"/>
            <a:ext cx="9144000" cy="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44694" y="1383326"/>
            <a:ext cx="123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all triangles using node </a:t>
            </a:r>
            <a:r>
              <a:rPr lang="en-US" sz="1200" b="1" i="1" dirty="0" smtClean="0">
                <a:latin typeface="Comic Sans MS" pitchFamily="66" charset="0"/>
              </a:rPr>
              <a:t>a</a:t>
            </a:r>
            <a:endParaRPr lang="en-US" sz="1200" b="1" i="1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2519" y="1835937"/>
            <a:ext cx="123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all  possible triangles</a:t>
            </a:r>
            <a:endParaRPr lang="en-US" sz="1200" b="1" i="1" dirty="0">
              <a:latin typeface="Comic Sans MS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13754" y="2280878"/>
            <a:ext cx="2274474" cy="425416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58578" y="2679167"/>
            <a:ext cx="2274474" cy="371394"/>
          </a:xfrm>
          <a:prstGeom prst="ellipse">
            <a:avLst/>
          </a:prstGeom>
          <a:solidFill>
            <a:schemeClr val="accent3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85452" y="1897956"/>
            <a:ext cx="694125" cy="276625"/>
          </a:xfrm>
          <a:prstGeom prst="ellipse">
            <a:avLst/>
          </a:prstGeom>
          <a:solidFill>
            <a:schemeClr val="accent3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cxnSp>
        <p:nvCxnSpPr>
          <p:cNvPr id="28" name="Straight Arrow Connector 27"/>
          <p:cNvCxnSpPr>
            <a:stCxn id="13" idx="2"/>
          </p:cNvCxnSpPr>
          <p:nvPr/>
        </p:nvCxnSpPr>
        <p:spPr>
          <a:xfrm flipH="1">
            <a:off x="3012142" y="1718779"/>
            <a:ext cx="298980" cy="58643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726756" y="2155487"/>
            <a:ext cx="359170" cy="61844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321" y="15902"/>
            <a:ext cx="189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UIS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24084" y="0"/>
            <a:ext cx="189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WIS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3029447" y="1661822"/>
            <a:ext cx="278297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056142" y="1582309"/>
            <a:ext cx="798377" cy="326649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906393" y="1901685"/>
            <a:ext cx="1146908" cy="308778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3046676" y="2044810"/>
            <a:ext cx="278297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Freeform 42"/>
          <p:cNvSpPr>
            <a:spLocks/>
          </p:cNvSpPr>
          <p:nvPr/>
        </p:nvSpPr>
        <p:spPr bwMode="auto">
          <a:xfrm flipH="1">
            <a:off x="1781956" y="4068135"/>
            <a:ext cx="547775" cy="28918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>
            <a:off x="2172894" y="4387512"/>
            <a:ext cx="547775" cy="28918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2546" y="2189543"/>
            <a:ext cx="4456176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Freeform 45"/>
          <p:cNvSpPr>
            <a:spLocks/>
          </p:cNvSpPr>
          <p:nvPr/>
        </p:nvSpPr>
        <p:spPr bwMode="auto">
          <a:xfrm flipH="1">
            <a:off x="6379135" y="2288434"/>
            <a:ext cx="547775" cy="28918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H="1">
            <a:off x="6379135" y="2614438"/>
            <a:ext cx="547775" cy="28918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472306" y="2361604"/>
            <a:ext cx="798377" cy="151075"/>
          </a:xfrm>
          <a:prstGeom prst="ellipse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481585" y="2673030"/>
            <a:ext cx="798377" cy="151075"/>
          </a:xfrm>
          <a:prstGeom prst="ellipse">
            <a:avLst/>
          </a:prstGeom>
          <a:solidFill>
            <a:srgbClr val="C0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89320" y="5191761"/>
            <a:ext cx="3614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latin typeface="Comic Sans MS" pitchFamily="66" charset="0"/>
              </a:rPr>
              <a:t> all nodes of degree </a:t>
            </a:r>
            <a:r>
              <a:rPr lang="en-US" sz="1600" i="1" dirty="0" smtClean="0">
                <a:latin typeface="Comic Sans MS" pitchFamily="66" charset="0"/>
              </a:rPr>
              <a:t>k</a:t>
            </a:r>
          </a:p>
          <a:p>
            <a:endParaRPr lang="en-US" sz="800" i="1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Comic Sans MS" pitchFamily="66" charset="0"/>
              </a:rPr>
              <a:t> neighbors of node </a:t>
            </a:r>
            <a:r>
              <a:rPr lang="en-US" sz="1600" i="1" dirty="0" smtClean="0">
                <a:latin typeface="Comic Sans MS" pitchFamily="66" charset="0"/>
              </a:rPr>
              <a:t>a</a:t>
            </a:r>
          </a:p>
          <a:p>
            <a:endParaRPr lang="en-US" sz="800" i="1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- # shared partners for nodes (</a:t>
            </a:r>
            <a:r>
              <a:rPr lang="en-US" sz="1600" i="1" dirty="0" err="1" smtClean="0">
                <a:latin typeface="Comic Sans MS" pitchFamily="66" charset="0"/>
              </a:rPr>
              <a:t>a</a:t>
            </a:r>
            <a:r>
              <a:rPr lang="en-US" sz="1600" dirty="0" err="1" smtClean="0">
                <a:latin typeface="Comic Sans MS" pitchFamily="66" charset="0"/>
              </a:rPr>
              <a:t>,</a:t>
            </a:r>
            <a:r>
              <a:rPr lang="en-US" sz="1600" i="1" dirty="0" err="1" smtClean="0">
                <a:latin typeface="Comic Sans MS" pitchFamily="66" charset="0"/>
              </a:rPr>
              <a:t>b</a:t>
            </a:r>
            <a:r>
              <a:rPr lang="en-US" sz="1600" dirty="0" smtClean="0">
                <a:latin typeface="Comic Sans MS" pitchFamily="66" charset="0"/>
              </a:rPr>
              <a:t>)</a:t>
            </a:r>
          </a:p>
          <a:p>
            <a:r>
              <a:rPr lang="en-US" sz="1600" dirty="0" smtClean="0">
                <a:latin typeface="Comic Sans MS" pitchFamily="66" charset="0"/>
              </a:rPr>
              <a:t>    </a:t>
            </a:r>
            <a:endParaRPr lang="en-US" sz="1600" dirty="0">
              <a:latin typeface="Comic Sans MS" pitchFamily="66" charset="0"/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514850" y="1468467"/>
          <a:ext cx="114300" cy="215900"/>
        </p:xfrm>
        <a:graphic>
          <a:graphicData uri="http://schemas.openxmlformats.org/presentationml/2006/ole">
            <p:oleObj spid="_x0000_s2050" name="Equation" r:id="rId8" imgW="114120" imgH="215640" progId="Equation.3">
              <p:embed/>
            </p:oleObj>
          </a:graphicData>
        </a:graphic>
      </p:graphicFrame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834" y="5626065"/>
            <a:ext cx="5429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2088" y="5929467"/>
            <a:ext cx="867113" cy="33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701" y="5271030"/>
            <a:ext cx="271669" cy="34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3076" y="5249674"/>
            <a:ext cx="345494" cy="3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97988" y="5619387"/>
            <a:ext cx="1113184" cy="29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5931661" y="5204521"/>
            <a:ext cx="3212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600" dirty="0" smtClean="0">
                <a:latin typeface="Comic Sans MS" pitchFamily="66" charset="0"/>
              </a:rPr>
              <a:t> all sampled nodes of degree </a:t>
            </a:r>
            <a:r>
              <a:rPr lang="en-US" sz="1600" i="1" dirty="0" smtClean="0">
                <a:latin typeface="Comic Sans MS" pitchFamily="66" charset="0"/>
              </a:rPr>
              <a:t>k</a:t>
            </a:r>
          </a:p>
          <a:p>
            <a:pPr>
              <a:buFontTx/>
              <a:buChar char="-"/>
            </a:pPr>
            <a:endParaRPr lang="en-US" sz="800" i="1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Comic Sans MS" pitchFamily="66" charset="0"/>
              </a:rPr>
              <a:t> number of samples for node </a:t>
            </a:r>
            <a:r>
              <a:rPr lang="en-US" sz="1600" i="1" dirty="0" smtClean="0">
                <a:latin typeface="Comic Sans MS" pitchFamily="66" charset="0"/>
              </a:rPr>
              <a:t>b</a:t>
            </a:r>
          </a:p>
          <a:p>
            <a:pPr>
              <a:buFontTx/>
              <a:buChar char="-"/>
            </a:pPr>
            <a:endParaRPr lang="en-US" sz="800" i="1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- sampling weight of node </a:t>
            </a:r>
            <a:r>
              <a:rPr lang="en-US" sz="1600" i="1" dirty="0" smtClean="0">
                <a:latin typeface="Comic Sans MS" pitchFamily="66" charset="0"/>
              </a:rPr>
              <a:t>a</a:t>
            </a:r>
            <a:endParaRPr lang="en-US" sz="1600" i="1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14900" y="4050074"/>
            <a:ext cx="3929100" cy="68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6249724" y="3601941"/>
            <a:ext cx="3188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when                       ((RW)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98711" y="3621863"/>
            <a:ext cx="1362695" cy="3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Freeform 41"/>
          <p:cNvSpPr>
            <a:spLocks/>
          </p:cNvSpPr>
          <p:nvPr/>
        </p:nvSpPr>
        <p:spPr bwMode="auto">
          <a:xfrm flipH="1">
            <a:off x="6412265" y="4158300"/>
            <a:ext cx="547775" cy="28918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H="1">
            <a:off x="6436120" y="4476343"/>
            <a:ext cx="547775" cy="28918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96580" y="5976800"/>
            <a:ext cx="676068" cy="34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Connector 48"/>
          <p:cNvCxnSpPr/>
          <p:nvPr/>
        </p:nvCxnSpPr>
        <p:spPr>
          <a:xfrm>
            <a:off x="4359583" y="757648"/>
            <a:ext cx="112343" cy="1734"/>
          </a:xfrm>
          <a:prstGeom prst="line">
            <a:avLst/>
          </a:prstGeom>
          <a:ln w="19050">
            <a:solidFill>
              <a:srgbClr val="9900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9" grpId="0"/>
      <p:bldP spid="19" grpId="1"/>
      <p:bldP spid="20" grpId="0"/>
      <p:bldP spid="20" grpId="1"/>
      <p:bldP spid="21" grpId="0" animBg="1"/>
      <p:bldP spid="22" grpId="0" animBg="1"/>
      <p:bldP spid="23" grpId="0" animBg="1"/>
      <p:bldP spid="38" grpId="0" animBg="1"/>
      <p:bldP spid="38" grpId="1" animBg="1"/>
      <p:bldP spid="39" grpId="0" animBg="1"/>
      <p:bldP spid="39" grpId="1" animBg="1"/>
      <p:bldP spid="43" grpId="0" animBg="1"/>
      <p:bldP spid="44" grpId="0" animBg="1"/>
      <p:bldP spid="46" grpId="0" animBg="1"/>
      <p:bldP spid="47" grpId="0" animBg="1"/>
      <p:bldP spid="51" grpId="0" animBg="1"/>
      <p:bldP spid="52" grpId="0" animBg="1"/>
      <p:bldP spid="41" grpId="0"/>
      <p:bldP spid="42" grpId="0" animBg="1"/>
      <p:bldP spid="45" grpId="0" animBg="1"/>
    </p:bldLst>
  </p:timing>
</p:sld>
</file>

<file path=ppt/theme/theme1.xml><?xml version="1.0" encoding="utf-8"?>
<a:theme xmlns:a="http://schemas.openxmlformats.org/drawingml/2006/main" name="sampling-info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sampling-infocom</Template>
  <TotalTime>0</TotalTime>
  <Words>1320</Words>
  <Application>Microsoft Office PowerPoint</Application>
  <PresentationFormat>On-screen Show (4:3)</PresentationFormat>
  <Paragraphs>680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sampling-infocom</vt:lpstr>
      <vt:lpstr>Equation</vt:lpstr>
      <vt:lpstr>2.5K-Graphs: from Sampling   to Generation</vt:lpstr>
      <vt:lpstr>Motivation </vt:lpstr>
      <vt:lpstr>Our methodology </vt:lpstr>
      <vt:lpstr>Which graph properties? </vt:lpstr>
      <vt:lpstr>2.5K-Graphs  </vt:lpstr>
      <vt:lpstr>Related Work </vt:lpstr>
      <vt:lpstr>Slide 7</vt:lpstr>
      <vt:lpstr>Estimation Node Samples</vt:lpstr>
      <vt:lpstr>Estimation c(k)</vt:lpstr>
      <vt:lpstr>Estimation JDD</vt:lpstr>
      <vt:lpstr>Estimation Random Walks</vt:lpstr>
      <vt:lpstr>Slide 12</vt:lpstr>
      <vt:lpstr>Slide 13</vt:lpstr>
      <vt:lpstr>2K Construction (1) Step 1 </vt:lpstr>
      <vt:lpstr>2K Construction (2) Step 1</vt:lpstr>
      <vt:lpstr>2K Construction (1) Step 2</vt:lpstr>
      <vt:lpstr>2K Construction (2) Step 2</vt:lpstr>
      <vt:lpstr>2K Construction Step 3</vt:lpstr>
      <vt:lpstr>Slide 19</vt:lpstr>
      <vt:lpstr>“Smart” double edge swaps 2K-preserving c(k)-targeting</vt:lpstr>
      <vt:lpstr>Evaluation </vt:lpstr>
      <vt:lpstr>Evaluation </vt:lpstr>
      <vt:lpstr>Evaluation  Efficiency  of Estimators (RW)</vt:lpstr>
      <vt:lpstr>Evaluation Speed of 2.5K Graph Generation</vt:lpstr>
      <vt:lpstr>Evaluation From Sampling to Generation</vt:lpstr>
      <vt:lpstr>Conclusion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2013-05-13T20:01:54Z</dcterms:created>
  <dcterms:modified xsi:type="dcterms:W3CDTF">2013-05-13T20:02:41Z</dcterms:modified>
</cp:coreProperties>
</file>