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21" r:id="rId3"/>
    <p:sldId id="422" r:id="rId4"/>
    <p:sldId id="423" r:id="rId5"/>
    <p:sldId id="436" r:id="rId6"/>
    <p:sldId id="437" r:id="rId7"/>
    <p:sldId id="438" r:id="rId8"/>
    <p:sldId id="439" r:id="rId9"/>
    <p:sldId id="440" r:id="rId10"/>
    <p:sldId id="313" r:id="rId11"/>
    <p:sldId id="441" r:id="rId12"/>
    <p:sldId id="442" r:id="rId13"/>
    <p:sldId id="443" r:id="rId14"/>
    <p:sldId id="444" r:id="rId15"/>
    <p:sldId id="445" r:id="rId16"/>
    <p:sldId id="320" r:id="rId17"/>
    <p:sldId id="322" r:id="rId18"/>
    <p:sldId id="397" r:id="rId19"/>
    <p:sldId id="410" r:id="rId20"/>
    <p:sldId id="406" r:id="rId21"/>
    <p:sldId id="370" r:id="rId22"/>
    <p:sldId id="368" r:id="rId23"/>
    <p:sldId id="323" r:id="rId24"/>
    <p:sldId id="325" r:id="rId25"/>
    <p:sldId id="454" r:id="rId26"/>
    <p:sldId id="328" r:id="rId27"/>
    <p:sldId id="373" r:id="rId28"/>
    <p:sldId id="329" r:id="rId29"/>
    <p:sldId id="455" r:id="rId30"/>
    <p:sldId id="456" r:id="rId31"/>
    <p:sldId id="330" r:id="rId32"/>
    <p:sldId id="446" r:id="rId33"/>
    <p:sldId id="448" r:id="rId34"/>
    <p:sldId id="450" r:id="rId35"/>
    <p:sldId id="452" r:id="rId36"/>
    <p:sldId id="453" r:id="rId37"/>
    <p:sldId id="334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28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0" autoAdjust="0"/>
    <p:restoredTop sz="77907" autoAdjust="0"/>
  </p:normalViewPr>
  <p:slideViewPr>
    <p:cSldViewPr snapToObjects="1">
      <p:cViewPr>
        <p:scale>
          <a:sx n="84" d="100"/>
          <a:sy n="84" d="100"/>
        </p:scale>
        <p:origin x="-28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1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1A195-A0D3-41B7-A880-4B2CE6D3CBE1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DF0F7-F4F5-46F2-9928-748EE1243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9430-D714-454A-B319-7F66EC0BE657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A3AE-CAAF-437D-B99F-D9743BB24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6531A-8050-49A7-A0F6-FB7D4330E565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6531A-8050-49A7-A0F6-FB7D4330E565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588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6531A-8050-49A7-A0F6-FB7D4330E565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CD1F6-0AFE-4781-8A18-02ADDF8557B2}" type="slidenum">
              <a:rPr lang="tr-TR" smtClean="0">
                <a:latin typeface="Arial" pitchFamily="34" charset="0"/>
              </a:rPr>
              <a:pPr/>
              <a:t>21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E95D7-7375-4F4D-AB6A-6B1680D6E579}" type="slidenum">
              <a:rPr lang="tr-TR" smtClean="0">
                <a:latin typeface="Arial" pitchFamily="34" charset="0"/>
              </a:rPr>
              <a:pPr/>
              <a:t>22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E95D7-7375-4F4D-AB6A-6B1680D6E579}" type="slidenum">
              <a:rPr lang="tr-TR" smtClean="0">
                <a:latin typeface="Arial" pitchFamily="34" charset="0"/>
              </a:rPr>
              <a:pPr/>
              <a:t>23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37E21-015E-487B-8754-628874ABCFD4}" type="slidenum">
              <a:rPr lang="tr-TR" smtClean="0">
                <a:latin typeface="Arial" pitchFamily="34" charset="0"/>
              </a:rPr>
              <a:pPr/>
              <a:t>30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6531A-8050-49A7-A0F6-FB7D4330E565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4D2EF-5EED-41FB-A577-4C6071D1DE24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C05D8-A2CA-4BCC-BD96-2864DD30AFF6}" type="slidenum">
              <a:rPr lang="tr-TR" smtClean="0">
                <a:latin typeface="Arial" pitchFamily="34" charset="0"/>
              </a:rPr>
              <a:pPr/>
              <a:t>34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94236-D676-4468-A5AE-FFD111D66614}" type="slidenum">
              <a:rPr lang="tr-TR" smtClean="0">
                <a:latin typeface="Arial" pitchFamily="34" charset="0"/>
              </a:rPr>
              <a:pPr/>
              <a:t>37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706438"/>
            <a:ext cx="4645025" cy="34845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415711"/>
            <a:ext cx="5486309" cy="4104887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A3AE-CAAF-437D-B99F-D9743BB241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01F-5CE5-4CC3-91D6-9D67DB51D85A}" type="datetime1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3C2-53C6-4349-93B1-090D1C27C5D4}" type="datetime1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CA5C-6BE3-4021-AFF1-E121F533E066}" type="datetime1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A24-33A2-453B-964F-64FCA73E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A24-33A2-453B-964F-64FCA73E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A24-33A2-453B-964F-64FCA73E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D87F-8AC7-47FC-A14F-D4DE271ECC15}" type="datetime1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CD75-78CC-4B11-812B-66CC30A7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21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4DED-F885-49D0-A8EA-4561D61A7457}" type="datetime1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CD75-78CC-4B11-812B-66CC30A7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63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717A-4C2E-42E2-BF2C-C5FD84A60913}" type="datetime1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EE5-8ADC-4F1B-B3D8-001290E3D060}" type="datetime1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B896-11B5-4E25-9D14-5372BEBF7C65}" type="datetime1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BAC6-5B49-4116-A02C-828D3D6B69FD}" type="datetime1">
              <a:rPr lang="en-US" smtClean="0"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634D-DBC3-4D3C-947A-B394B098363B}" type="datetime1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BC95-773C-4B67-AC6B-0751CF2016F8}" type="datetime1">
              <a:rPr lang="en-US" smtClean="0"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C74C-5CF7-4074-885E-A573EDA85C38}" type="datetime1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9C27-8EEA-4FCF-8220-0B48D7F93ADD}" type="datetime1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C52A-4F8B-458B-BFFE-A5591F54D7D0}" type="datetime1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6EFA-AE21-43B7-A529-87D5391A8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dysseas.calit2.uci.edu/os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dysseas.calit2.uci.edu/os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Practical Recommendations on Crawling Online Social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032" y="2132856"/>
            <a:ext cx="7772400" cy="320435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Minas </a:t>
            </a:r>
            <a:r>
              <a:rPr lang="en-US" dirty="0" err="1" smtClean="0">
                <a:solidFill>
                  <a:schemeClr val="tx1"/>
                </a:solidFill>
              </a:rPr>
              <a:t>Gjoka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sz="2800" dirty="0" err="1" smtClean="0"/>
              <a:t>Maciej</a:t>
            </a:r>
            <a:r>
              <a:rPr lang="en-US" sz="2800" dirty="0" smtClean="0"/>
              <a:t> </a:t>
            </a:r>
            <a:r>
              <a:rPr lang="en-US" sz="2800" dirty="0" err="1" smtClean="0"/>
              <a:t>Kurant</a:t>
            </a:r>
            <a:r>
              <a:rPr lang="en-US" sz="2800" dirty="0" smtClean="0"/>
              <a:t>  </a:t>
            </a:r>
          </a:p>
          <a:p>
            <a:pPr>
              <a:defRPr/>
            </a:pPr>
            <a:r>
              <a:rPr lang="en-US" sz="2800" dirty="0" smtClean="0"/>
              <a:t>Carter Butts </a:t>
            </a:r>
          </a:p>
          <a:p>
            <a:pPr>
              <a:defRPr/>
            </a:pPr>
            <a:r>
              <a:rPr lang="en-US" sz="2800" dirty="0" err="1" smtClean="0"/>
              <a:t>Athina</a:t>
            </a:r>
            <a:r>
              <a:rPr lang="en-US" sz="2800" dirty="0" smtClean="0"/>
              <a:t> </a:t>
            </a:r>
            <a:r>
              <a:rPr lang="en-US" sz="2800" dirty="0" err="1" smtClean="0"/>
              <a:t>Markopoulou</a:t>
            </a:r>
            <a:r>
              <a:rPr lang="en-US" sz="2800" dirty="0" smtClean="0"/>
              <a:t> </a:t>
            </a:r>
          </a:p>
          <a:p>
            <a:pPr>
              <a:defRPr/>
            </a:pPr>
            <a:endParaRPr lang="en-US" sz="2800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University of California, Irvine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454" y="5181364"/>
            <a:ext cx="15176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93FAD-8F5D-4569-8E9C-03F28F137365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18437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br>
              <a:rPr lang="en-US" dirty="0" smtClean="0"/>
            </a:br>
            <a:endParaRPr lang="en-US" sz="2700" dirty="0" smtClean="0"/>
          </a:p>
        </p:txBody>
      </p:sp>
      <p:sp>
        <p:nvSpPr>
          <p:cNvPr id="1843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Graph traversal  (BFS, Snowball)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Mislove</a:t>
            </a:r>
            <a:r>
              <a:rPr lang="en-US" dirty="0" smtClean="0"/>
              <a:t> et al, IMC 2007</a:t>
            </a:r>
          </a:p>
          <a:p>
            <a:pPr lvl="1"/>
            <a:r>
              <a:rPr lang="en-US" dirty="0" smtClean="0"/>
              <a:t>Y. </a:t>
            </a:r>
            <a:r>
              <a:rPr lang="en-US" dirty="0" err="1" smtClean="0"/>
              <a:t>Ahn</a:t>
            </a:r>
            <a:r>
              <a:rPr lang="en-US" dirty="0" smtClean="0"/>
              <a:t> et al, WWW 2007</a:t>
            </a:r>
          </a:p>
          <a:p>
            <a:pPr lvl="1"/>
            <a:r>
              <a:rPr lang="en-US" dirty="0" smtClean="0"/>
              <a:t>C. Wilson, </a:t>
            </a:r>
            <a:r>
              <a:rPr lang="en-US" dirty="0" err="1" smtClean="0"/>
              <a:t>Eurosys</a:t>
            </a:r>
            <a:r>
              <a:rPr lang="en-US" dirty="0" smtClean="0"/>
              <a:t> 2009</a:t>
            </a:r>
          </a:p>
          <a:p>
            <a:r>
              <a:rPr lang="en-US" dirty="0" smtClean="0"/>
              <a:t>Random walks (MHRW, RDS)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Henzinger</a:t>
            </a:r>
            <a:r>
              <a:rPr lang="en-US" dirty="0" smtClean="0"/>
              <a:t> et al, WWW 2000</a:t>
            </a:r>
          </a:p>
          <a:p>
            <a:pPr lvl="1"/>
            <a:r>
              <a:rPr lang="en-US" dirty="0" smtClean="0"/>
              <a:t>D. </a:t>
            </a:r>
            <a:r>
              <a:rPr lang="en-US" dirty="0" err="1" smtClean="0"/>
              <a:t>Stutbach</a:t>
            </a:r>
            <a:r>
              <a:rPr lang="en-US" dirty="0" smtClean="0"/>
              <a:t> et al, IMC 2006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Rasti</a:t>
            </a:r>
            <a:r>
              <a:rPr lang="en-US" dirty="0" smtClean="0"/>
              <a:t> et al, Mini </a:t>
            </a:r>
            <a:r>
              <a:rPr lang="en-US" dirty="0" err="1" smtClean="0"/>
              <a:t>Infocom</a:t>
            </a:r>
            <a:r>
              <a:rPr lang="en-US" dirty="0" smtClean="0"/>
              <a:t> 2009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crawl Facebook?</a:t>
            </a:r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/>
          <a:lstStyle/>
          <a:p>
            <a:r>
              <a:rPr lang="en-US" sz="2400" dirty="0" smtClean="0"/>
              <a:t>Before the crawl</a:t>
            </a:r>
          </a:p>
          <a:p>
            <a:pPr lvl="1"/>
            <a:r>
              <a:rPr lang="en-US" sz="1800" dirty="0" smtClean="0"/>
              <a:t>Define the graph (users, relations to crawl) </a:t>
            </a:r>
          </a:p>
          <a:p>
            <a:pPr lvl="1"/>
            <a:r>
              <a:rPr lang="en-US" sz="1800" dirty="0" smtClean="0"/>
              <a:t>Pick crawling method for lack of bias and efficiency</a:t>
            </a:r>
          </a:p>
          <a:p>
            <a:pPr lvl="1"/>
            <a:r>
              <a:rPr lang="en-US" sz="1800" dirty="0" smtClean="0"/>
              <a:t>Decide what information to collect</a:t>
            </a:r>
          </a:p>
          <a:p>
            <a:pPr lvl="1"/>
            <a:r>
              <a:rPr lang="en-US" sz="1800" dirty="0" smtClean="0"/>
              <a:t>Implementation: efficient crawlers, access limitations</a:t>
            </a:r>
            <a:endParaRPr lang="en-US" sz="2400" dirty="0" smtClean="0"/>
          </a:p>
          <a:p>
            <a:r>
              <a:rPr lang="en-US" sz="2400" dirty="0" smtClean="0"/>
              <a:t>During the crawl</a:t>
            </a:r>
          </a:p>
          <a:p>
            <a:pPr lvl="1"/>
            <a:r>
              <a:rPr lang="en-US" sz="1800" dirty="0" smtClean="0"/>
              <a:t>When to stop? Online convergence diagnostics</a:t>
            </a:r>
          </a:p>
          <a:p>
            <a:r>
              <a:rPr lang="en-US" sz="2400" dirty="0" smtClean="0"/>
              <a:t>After the crawl</a:t>
            </a:r>
          </a:p>
          <a:p>
            <a:pPr lvl="1"/>
            <a:r>
              <a:rPr lang="en-US" sz="1800" dirty="0" smtClean="0"/>
              <a:t>What samples to discard?</a:t>
            </a:r>
          </a:p>
          <a:p>
            <a:pPr lvl="1"/>
            <a:r>
              <a:rPr lang="en-US" sz="1800" dirty="0" smtClean="0"/>
              <a:t>How to correct for the bias, if any?</a:t>
            </a:r>
          </a:p>
          <a:p>
            <a:pPr lvl="1"/>
            <a:r>
              <a:rPr lang="en-US" sz="1800" dirty="0" smtClean="0"/>
              <a:t>How to evaluate success? ground truth? </a:t>
            </a:r>
          </a:p>
          <a:p>
            <a:pPr lvl="1"/>
            <a:r>
              <a:rPr lang="en-US" sz="1800" dirty="0" smtClean="0"/>
              <a:t>What can we do with the collected sample (of nodes)?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4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149C0-1658-4987-A525-F29C344383AC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205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990099"/>
                </a:solidFill>
              </a:rPr>
              <a:t>Crawling Method 1: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Breadth-First-Search (BFS)</a:t>
            </a:r>
            <a:endParaRPr lang="en-US" sz="2000" dirty="0" smtClean="0"/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715000" y="1524000"/>
          <a:ext cx="3215838" cy="2514600"/>
        </p:xfrm>
        <a:graphic>
          <a:graphicData uri="http://schemas.openxmlformats.org/presentationml/2006/ole">
            <p:oleObj spid="_x0000_s250882" name="Visio" r:id="rId4" imgW="3511950" imgH="2746139" progId="">
              <p:embed/>
            </p:oleObj>
          </a:graphicData>
        </a:graphic>
      </p:graphicFrame>
      <p:graphicFrame>
        <p:nvGraphicFramePr>
          <p:cNvPr id="2051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56176" y="4437112"/>
          <a:ext cx="1871663" cy="1435100"/>
        </p:xfrm>
        <a:graphic>
          <a:graphicData uri="http://schemas.openxmlformats.org/presentationml/2006/ole">
            <p:oleObj spid="_x0000_s250883" name="Visio" r:id="rId5" imgW="1871459" imgH="1435472" progId="">
              <p:embed/>
            </p:oleObj>
          </a:graphicData>
        </a:graphic>
      </p:graphicFrame>
      <p:sp>
        <p:nvSpPr>
          <p:cNvPr id="2056" name="Rectangle 18"/>
          <p:cNvSpPr>
            <a:spLocks noGrp="1"/>
          </p:cNvSpPr>
          <p:nvPr>
            <p:ph type="body" sz="half" idx="4294967295"/>
          </p:nvPr>
        </p:nvSpPr>
        <p:spPr>
          <a:xfrm>
            <a:off x="457200" y="2104256"/>
            <a:ext cx="5334000" cy="37730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Starting from a seed, explores all neighbors</a:t>
            </a:r>
            <a:r>
              <a:rPr lang="en-US" sz="2000" dirty="0" smtClean="0"/>
              <a:t> </a:t>
            </a:r>
            <a:r>
              <a:rPr lang="en-US" sz="1800" dirty="0" smtClean="0"/>
              <a:t>nodes.  Process continues iteratively 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Sampling without replacement.</a:t>
            </a:r>
          </a:p>
          <a:p>
            <a:pPr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BFS leads to bias towards high degree nodes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200" dirty="0" smtClean="0"/>
              <a:t>        Lee et al, “Statistical properties of Sampled   Networks”, Phys Review E, 2006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Early measurement studies of OSNs use BFS as primary sampling technique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i.e</a:t>
            </a:r>
            <a:r>
              <a:rPr lang="en-US" sz="1200" dirty="0" smtClean="0"/>
              <a:t> [</a:t>
            </a:r>
            <a:r>
              <a:rPr lang="en-US" sz="1200" dirty="0" err="1" smtClean="0"/>
              <a:t>Mislove</a:t>
            </a:r>
            <a:r>
              <a:rPr lang="en-US" sz="1200" dirty="0" smtClean="0"/>
              <a:t> et al], [</a:t>
            </a:r>
            <a:r>
              <a:rPr lang="en-US" sz="1200" dirty="0" err="1" smtClean="0"/>
              <a:t>Ahn</a:t>
            </a:r>
            <a:r>
              <a:rPr lang="en-US" sz="1200" dirty="0" smtClean="0"/>
              <a:t> et al], [Wilson et al.]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6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F6378-8BFD-4AD0-B16D-B0D66D21C10F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3080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990099"/>
                </a:solidFill>
              </a:rPr>
              <a:t>Crawling Method 2: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Simple Random Walk (RW)</a:t>
            </a:r>
            <a:endParaRPr lang="en-US" sz="2000" dirty="0" smtClean="0"/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237163" y="1795463"/>
          <a:ext cx="3511550" cy="4135437"/>
        </p:xfrm>
        <a:graphic>
          <a:graphicData uri="http://schemas.openxmlformats.org/presentationml/2006/ole">
            <p:oleObj spid="_x0000_s251906" name="Visio" r:id="rId4" imgW="3511950" imgH="4134651" progId="">
              <p:embed/>
            </p:oleObj>
          </a:graphicData>
        </a:graphic>
      </p:graphicFrame>
      <p:sp>
        <p:nvSpPr>
          <p:cNvPr id="120845" name="Rectangle 13"/>
          <p:cNvSpPr>
            <a:spLocks/>
          </p:cNvSpPr>
          <p:nvPr/>
        </p:nvSpPr>
        <p:spPr bwMode="auto">
          <a:xfrm>
            <a:off x="684213" y="1628775"/>
            <a:ext cx="51119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Randomly choose a neighbor to visit next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(sampling with replacement)</a:t>
            </a:r>
            <a:endParaRPr lang="en-US" sz="1800" dirty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leads to stationary distribution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RW is biased towards high degree nodes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800" dirty="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2391595" y="2366590"/>
          <a:ext cx="1243780" cy="846386"/>
        </p:xfrm>
        <a:graphic>
          <a:graphicData uri="http://schemas.openxmlformats.org/presentationml/2006/ole">
            <p:oleObj spid="_x0000_s251907" name="Equation" r:id="rId5" imgW="634680" imgH="431640" progId="">
              <p:embed/>
            </p:oleObj>
          </a:graphicData>
        </a:graphic>
      </p:graphicFrame>
      <p:graphicFrame>
        <p:nvGraphicFramePr>
          <p:cNvPr id="120848" name="Object 1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752" y="4509120"/>
          <a:ext cx="1296144" cy="840297"/>
        </p:xfrm>
        <a:graphic>
          <a:graphicData uri="http://schemas.openxmlformats.org/presentationml/2006/ole">
            <p:oleObj spid="_x0000_s251908" name="Equation" r:id="rId6" imgW="685800" imgH="444240" progId="">
              <p:embed/>
            </p:oleObj>
          </a:graphicData>
        </a:graphic>
      </p:graphicFrame>
      <p:sp>
        <p:nvSpPr>
          <p:cNvPr id="3082" name="Oval 18"/>
          <p:cNvSpPr>
            <a:spLocks noChangeArrowheads="1"/>
          </p:cNvSpPr>
          <p:nvPr/>
        </p:nvSpPr>
        <p:spPr bwMode="auto">
          <a:xfrm>
            <a:off x="3131840" y="2780928"/>
            <a:ext cx="433387" cy="577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9"/>
          <p:cNvSpPr>
            <a:spLocks noChangeArrowheads="1"/>
          </p:cNvSpPr>
          <p:nvPr/>
        </p:nvSpPr>
        <p:spPr bwMode="auto">
          <a:xfrm>
            <a:off x="468313" y="3141216"/>
            <a:ext cx="208915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Comic Sans MS" pitchFamily="66" charset="0"/>
              </a:rPr>
              <a:t>Degree of node </a:t>
            </a:r>
            <a:r>
              <a:rPr lang="el-GR" sz="1600" b="1" dirty="0">
                <a:latin typeface="Comic Sans MS" pitchFamily="66" charset="0"/>
              </a:rPr>
              <a:t>υ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 flipV="1">
            <a:off x="2555875" y="3214241"/>
            <a:ext cx="574675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7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14</a:t>
            </a:fld>
            <a:endParaRPr lang="fr-CH" smtClean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" y="1046163"/>
            <a:ext cx="447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990099"/>
                </a:solidFill>
                <a:latin typeface="Comic Sans MS" pitchFamily="66" charset="0"/>
              </a:rPr>
              <a:t>Crawling Method 3: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mic Sans MS" pitchFamily="66" charset="0"/>
              </a:rPr>
              <a:t>Metropolis-Hastings </a:t>
            </a:r>
            <a:r>
              <a:rPr lang="en-US" sz="1600" dirty="0">
                <a:latin typeface="Comic Sans MS" pitchFamily="66" charset="0"/>
              </a:rPr>
              <a:t>Random Walk </a:t>
            </a:r>
            <a:r>
              <a:rPr lang="en-US" sz="1600" dirty="0">
                <a:solidFill>
                  <a:srgbClr val="3333CC"/>
                </a:solidFill>
                <a:latin typeface="Comic Sans MS" pitchFamily="66" charset="0"/>
              </a:rPr>
              <a:t>(MHRW):</a:t>
            </a: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4505325" y="1127125"/>
            <a:ext cx="0" cy="5730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16" name="Text Box 44"/>
          <p:cNvSpPr txBox="1">
            <a:spLocks noChangeArrowheads="1"/>
          </p:cNvSpPr>
          <p:nvPr/>
        </p:nvSpPr>
        <p:spPr bwMode="auto">
          <a:xfrm>
            <a:off x="9477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D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1104900" y="3905250"/>
            <a:ext cx="100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A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127158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A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31120" name="Text Box 48"/>
          <p:cNvSpPr txBox="1">
            <a:spLocks noChangeArrowheads="1"/>
          </p:cNvSpPr>
          <p:nvPr/>
        </p:nvSpPr>
        <p:spPr bwMode="auto">
          <a:xfrm>
            <a:off x="14303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 dirty="0">
                <a:latin typeface="Comic Sans MS" pitchFamily="66" charset="0"/>
              </a:rPr>
              <a:t>C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1126" name="Text Box 54"/>
          <p:cNvSpPr txBox="1">
            <a:spLocks noChangeArrowheads="1"/>
          </p:cNvSpPr>
          <p:nvPr/>
        </p:nvSpPr>
        <p:spPr bwMode="auto">
          <a:xfrm>
            <a:off x="1562100" y="3905250"/>
            <a:ext cx="27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…</a:t>
            </a:r>
            <a:endParaRPr lang="en-US" sz="1600">
              <a:latin typeface="Comic Sans MS" pitchFamily="66" charset="0"/>
            </a:endParaRPr>
          </a:p>
        </p:txBody>
      </p:sp>
      <p:pic>
        <p:nvPicPr>
          <p:cNvPr id="131138" name="Picture 66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42640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1" name="Picture 69" descr="MCj04325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3" y="4699000"/>
            <a:ext cx="3206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2" name="Picture 70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52165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43" name="Text Box 71"/>
          <p:cNvSpPr txBox="1">
            <a:spLocks noChangeArrowheads="1"/>
          </p:cNvSpPr>
          <p:nvPr/>
        </p:nvSpPr>
        <p:spPr bwMode="auto">
          <a:xfrm>
            <a:off x="668338" y="5591175"/>
            <a:ext cx="27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 b="1"/>
              <a:t>…</a:t>
            </a:r>
            <a:endParaRPr lang="en-US" sz="1600" b="1"/>
          </a:p>
        </p:txBody>
      </p:sp>
      <p:graphicFrame>
        <p:nvGraphicFramePr>
          <p:cNvPr id="131201" name="Object 1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7800" y="5780088"/>
          <a:ext cx="4038600" cy="865187"/>
        </p:xfrm>
        <a:graphic>
          <a:graphicData uri="http://schemas.openxmlformats.org/presentationml/2006/ole">
            <p:oleObj spid="_x0000_s252930" r:id="rId6" imgW="7885714" imgH="1688889" progId="">
              <p:embed/>
            </p:oleObj>
          </a:graphicData>
        </a:graphic>
      </p:graphicFrame>
      <p:pic>
        <p:nvPicPr>
          <p:cNvPr id="59" name="Picture 101" descr="C:\Users\Maciej\Pictures\Picture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13" y="5103813"/>
            <a:ext cx="34671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2" descr="C:\Users\Maciej\Pictures\Picture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688" y="4308475"/>
            <a:ext cx="30527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03" descr="C:\Users\Maciej\Pictures\Picture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13" y="4633913"/>
            <a:ext cx="3467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 bwMode="auto">
          <a:xfrm rot="16200000" flipV="1">
            <a:off x="2781261" y="2701252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0" idx="4"/>
            <a:endCxn id="78" idx="0"/>
          </p:cNvCxnSpPr>
          <p:nvPr/>
        </p:nvCxnSpPr>
        <p:spPr bwMode="auto">
          <a:xfrm rot="16200000" flipH="1">
            <a:off x="3286264" y="2285907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2"/>
          </p:cNvCxnSpPr>
          <p:nvPr/>
        </p:nvCxnSpPr>
        <p:spPr bwMode="auto">
          <a:xfrm>
            <a:off x="2586265" y="1928421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8" idx="3"/>
          </p:cNvCxnSpPr>
          <p:nvPr/>
        </p:nvCxnSpPr>
        <p:spPr bwMode="auto">
          <a:xfrm rot="5400000">
            <a:off x="3213263" y="2718815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9" idx="7"/>
          </p:cNvCxnSpPr>
          <p:nvPr/>
        </p:nvCxnSpPr>
        <p:spPr bwMode="auto">
          <a:xfrm rot="5400000">
            <a:off x="2750168" y="3152732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76" idx="0"/>
          </p:cNvCxnSpPr>
          <p:nvPr/>
        </p:nvCxnSpPr>
        <p:spPr bwMode="auto">
          <a:xfrm rot="5400000">
            <a:off x="1324293" y="3065769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</p:cNvCxnSpPr>
          <p:nvPr/>
        </p:nvCxnSpPr>
        <p:spPr bwMode="auto">
          <a:xfrm rot="16200000" flipH="1">
            <a:off x="1093673" y="2472264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7" idx="4"/>
            <a:endCxn id="81" idx="0"/>
          </p:cNvCxnSpPr>
          <p:nvPr/>
        </p:nvCxnSpPr>
        <p:spPr bwMode="auto">
          <a:xfrm rot="5400000">
            <a:off x="671266" y="2795561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5"/>
            <a:endCxn id="76" idx="2"/>
          </p:cNvCxnSpPr>
          <p:nvPr/>
        </p:nvCxnSpPr>
        <p:spPr bwMode="auto">
          <a:xfrm rot="16200000" flipH="1">
            <a:off x="1041020" y="3054826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6" idx="5"/>
          </p:cNvCxnSpPr>
          <p:nvPr/>
        </p:nvCxnSpPr>
        <p:spPr bwMode="auto">
          <a:xfrm rot="16200000" flipH="1">
            <a:off x="1680567" y="3303480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9" idx="2"/>
          </p:cNvCxnSpPr>
          <p:nvPr/>
        </p:nvCxnSpPr>
        <p:spPr bwMode="auto">
          <a:xfrm flipV="1">
            <a:off x="2126619" y="3494009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V="1">
            <a:off x="1623007" y="1928421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7"/>
          </p:cNvCxnSpPr>
          <p:nvPr/>
        </p:nvCxnSpPr>
        <p:spPr bwMode="auto">
          <a:xfrm rot="5400000" flipH="1" flipV="1">
            <a:off x="1024574" y="2052053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16200000" flipH="1">
            <a:off x="1248802" y="2419501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16200000" flipH="1">
            <a:off x="2536580" y="2017686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9" idx="7"/>
            <a:endCxn id="88" idx="3"/>
          </p:cNvCxnSpPr>
          <p:nvPr/>
        </p:nvCxnSpPr>
        <p:spPr bwMode="auto">
          <a:xfrm rot="5400000" flipH="1" flipV="1">
            <a:off x="2072897" y="2077765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7" idx="7"/>
            <a:endCxn id="99" idx="3"/>
          </p:cNvCxnSpPr>
          <p:nvPr/>
        </p:nvCxnSpPr>
        <p:spPr bwMode="auto">
          <a:xfrm rot="5400000" flipH="1" flipV="1">
            <a:off x="1727270" y="2455465"/>
            <a:ext cx="184468" cy="39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" idx="5"/>
            <a:endCxn id="99" idx="1"/>
          </p:cNvCxnSpPr>
          <p:nvPr/>
        </p:nvCxnSpPr>
        <p:spPr bwMode="auto">
          <a:xfrm rot="16200000" flipH="1">
            <a:off x="1651475" y="2059947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9" idx="6"/>
            <a:endCxn id="95" idx="2"/>
          </p:cNvCxnSpPr>
          <p:nvPr/>
        </p:nvCxnSpPr>
        <p:spPr bwMode="auto">
          <a:xfrm flipV="1">
            <a:off x="2182660" y="2433950"/>
            <a:ext cx="674510" cy="61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9" idx="5"/>
            <a:endCxn id="98" idx="1"/>
          </p:cNvCxnSpPr>
          <p:nvPr/>
        </p:nvCxnSpPr>
        <p:spPr bwMode="auto">
          <a:xfrm rot="16200000" flipH="1">
            <a:off x="2094966" y="2622571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5" idx="3"/>
            <a:endCxn id="98" idx="7"/>
          </p:cNvCxnSpPr>
          <p:nvPr/>
        </p:nvCxnSpPr>
        <p:spPr bwMode="auto">
          <a:xfrm rot="5400000">
            <a:off x="2503138" y="2507465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8" idx="3"/>
            <a:endCxn id="96" idx="7"/>
          </p:cNvCxnSpPr>
          <p:nvPr/>
        </p:nvCxnSpPr>
        <p:spPr bwMode="auto">
          <a:xfrm rot="5400000">
            <a:off x="2003285" y="3131744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8" idx="6"/>
            <a:endCxn id="97" idx="2"/>
          </p:cNvCxnSpPr>
          <p:nvPr/>
        </p:nvCxnSpPr>
        <p:spPr bwMode="auto">
          <a:xfrm>
            <a:off x="2539489" y="2963000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57"/>
          <p:cNvSpPr>
            <a:spLocks noChangeArrowheads="1"/>
          </p:cNvSpPr>
          <p:nvPr/>
        </p:nvSpPr>
        <p:spPr bwMode="auto">
          <a:xfrm>
            <a:off x="1369576" y="3287744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C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7" name="Oval 57"/>
          <p:cNvSpPr>
            <a:spLocks noChangeArrowheads="1"/>
          </p:cNvSpPr>
          <p:nvPr/>
        </p:nvSpPr>
        <p:spPr bwMode="auto">
          <a:xfrm>
            <a:off x="794287" y="244492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D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8" name="Oval 57"/>
          <p:cNvSpPr>
            <a:spLocks noChangeArrowheads="1"/>
          </p:cNvSpPr>
          <p:nvPr/>
        </p:nvSpPr>
        <p:spPr bwMode="auto">
          <a:xfrm>
            <a:off x="3497685" y="260133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M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9" name="Oval 57"/>
          <p:cNvSpPr>
            <a:spLocks noChangeArrowheads="1"/>
          </p:cNvSpPr>
          <p:nvPr/>
        </p:nvSpPr>
        <p:spPr bwMode="auto">
          <a:xfrm>
            <a:off x="2556394" y="339012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J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3337038" y="1923361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N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726618" y="301433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A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7" name="Oval 57"/>
          <p:cNvSpPr>
            <a:spLocks noChangeArrowheads="1"/>
          </p:cNvSpPr>
          <p:nvPr/>
        </p:nvSpPr>
        <p:spPr bwMode="auto">
          <a:xfrm>
            <a:off x="1442259" y="271696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B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8" name="Oval 57"/>
          <p:cNvSpPr>
            <a:spLocks noChangeArrowheads="1"/>
          </p:cNvSpPr>
          <p:nvPr/>
        </p:nvSpPr>
        <p:spPr bwMode="auto">
          <a:xfrm>
            <a:off x="2394757" y="183278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I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414992" y="194153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5" name="Oval 57"/>
          <p:cNvSpPr>
            <a:spLocks noChangeArrowheads="1"/>
          </p:cNvSpPr>
          <p:nvPr/>
        </p:nvSpPr>
        <p:spPr bwMode="auto">
          <a:xfrm>
            <a:off x="2857170" y="2338311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K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6" name="Oval 57"/>
          <p:cNvSpPr>
            <a:spLocks noChangeArrowheads="1"/>
          </p:cNvSpPr>
          <p:nvPr/>
        </p:nvSpPr>
        <p:spPr bwMode="auto">
          <a:xfrm>
            <a:off x="1935111" y="346238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F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7" name="Oval 57"/>
          <p:cNvSpPr>
            <a:spLocks noChangeArrowheads="1"/>
          </p:cNvSpPr>
          <p:nvPr/>
        </p:nvSpPr>
        <p:spPr bwMode="auto">
          <a:xfrm>
            <a:off x="2989941" y="3005687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L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2331474" y="285911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1991152" y="2399658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G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00" name="Oval 57"/>
          <p:cNvSpPr>
            <a:spLocks noChangeArrowheads="1"/>
          </p:cNvSpPr>
          <p:nvPr/>
        </p:nvSpPr>
        <p:spPr bwMode="auto">
          <a:xfrm>
            <a:off x="740715" y="2390257"/>
            <a:ext cx="298536" cy="298174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" name="Oval 57"/>
          <p:cNvSpPr>
            <a:spLocks noChangeArrowheads="1"/>
          </p:cNvSpPr>
          <p:nvPr/>
        </p:nvSpPr>
        <p:spPr bwMode="auto">
          <a:xfrm>
            <a:off x="689511" y="2981218"/>
            <a:ext cx="267752" cy="267428"/>
          </a:xfrm>
          <a:prstGeom prst="ellipse">
            <a:avLst/>
          </a:prstGeom>
          <a:solidFill>
            <a:schemeClr val="lt1">
              <a:alpha val="25000"/>
            </a:schemeClr>
          </a:solidFill>
          <a:ln w="38100">
            <a:solidFill>
              <a:schemeClr val="accent4"/>
            </a:solidFill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9" name="Oval 57"/>
          <p:cNvSpPr>
            <a:spLocks noChangeArrowheads="1"/>
          </p:cNvSpPr>
          <p:nvPr/>
        </p:nvSpPr>
        <p:spPr bwMode="auto">
          <a:xfrm>
            <a:off x="1327686" y="3243156"/>
            <a:ext cx="267752" cy="267428"/>
          </a:xfrm>
          <a:prstGeom prst="ellipse">
            <a:avLst/>
          </a:prstGeom>
          <a:solidFill>
            <a:schemeClr val="lt1">
              <a:alpha val="25000"/>
            </a:schemeClr>
          </a:solidFill>
          <a:ln w="38100">
            <a:solidFill>
              <a:schemeClr val="accent4"/>
            </a:solidFill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dirty="0" err="1" smtClean="0"/>
              <a:t>Correcting</a:t>
            </a:r>
            <a:r>
              <a:rPr lang="fr-CH" dirty="0" smtClean="0"/>
              <a:t> for the </a:t>
            </a:r>
            <a:r>
              <a:rPr lang="fr-CH" dirty="0" err="1" smtClean="0"/>
              <a:t>bias</a:t>
            </a:r>
            <a:r>
              <a:rPr lang="fr-CH" dirty="0" smtClean="0"/>
              <a:t> of the </a:t>
            </a:r>
            <a:r>
              <a:rPr lang="fr-CH" dirty="0" err="1" smtClean="0"/>
              <a:t>walk</a:t>
            </a:r>
            <a:endParaRPr lang="en-US" dirty="0"/>
          </a:p>
        </p:txBody>
      </p:sp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0625 0.0842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2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8472 C -0.00504 0.10255 -0.01737 0.11875 -0.03403 0.12106 C -0.05052 0.12268 -0.06459 0.10949 -0.06563 0.09167 C -0.06684 0.07361 -0.05487 0.05833 -0.0382 0.05671 C -0.02205 0.0544 -0.00868 0.06667 -0.00625 0.08472 Z " pathEditMode="relative" rAng="5102481" ptsTypes="fffff">
                                      <p:cBhvr>
                                        <p:cTn id="5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4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8426 L 0.06267 0.1238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20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6" grpId="0"/>
      <p:bldP spid="131118" grpId="0"/>
      <p:bldP spid="131119" grpId="0"/>
      <p:bldP spid="131120" grpId="0"/>
      <p:bldP spid="131126" grpId="0"/>
      <p:bldP spid="131143" grpId="0"/>
      <p:bldP spid="100" grpId="0" animBg="1"/>
      <p:bldP spid="100" grpId="1" animBg="1"/>
      <p:bldP spid="100" grpId="2" animBg="1"/>
      <p:bldP spid="100" grpId="3" animBg="1"/>
      <p:bldP spid="108" grpId="0" animBg="1"/>
      <p:bldP spid="108" grpId="1" animBg="1"/>
      <p:bldP spid="109" grpId="0" animBg="1"/>
      <p:bldP spid="109" grpId="1" animBg="1"/>
      <p:bldP spid="109" grpId="2" animBg="1"/>
      <p:bldP spid="109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088E3-552B-45F3-B403-451587672333}" type="slidenum">
              <a:rPr lang="fr-CH" smtClean="0">
                <a:latin typeface="Comic Sans MS" pitchFamily="66" charset="0"/>
              </a:rPr>
              <a:pPr/>
              <a:t>15</a:t>
            </a:fld>
            <a:endParaRPr lang="fr-CH" smtClean="0">
              <a:latin typeface="Comic Sans MS" pitchFamily="66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" y="1046163"/>
            <a:ext cx="447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990099"/>
                </a:solidFill>
                <a:latin typeface="Comic Sans MS" pitchFamily="66" charset="0"/>
              </a:rPr>
              <a:t>Crawling Method 3: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mic Sans MS" pitchFamily="66" charset="0"/>
              </a:rPr>
              <a:t>Metropolis-Hastings </a:t>
            </a:r>
            <a:r>
              <a:rPr lang="en-US" sz="1600" dirty="0">
                <a:latin typeface="Comic Sans MS" pitchFamily="66" charset="0"/>
              </a:rPr>
              <a:t>Random Walk </a:t>
            </a:r>
            <a:r>
              <a:rPr lang="en-US" sz="1600" dirty="0">
                <a:solidFill>
                  <a:srgbClr val="3333CC"/>
                </a:solidFill>
                <a:latin typeface="Comic Sans MS" pitchFamily="66" charset="0"/>
              </a:rPr>
              <a:t>(MHRW):</a:t>
            </a: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4505325" y="1127125"/>
            <a:ext cx="0" cy="5730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16" name="Text Box 44"/>
          <p:cNvSpPr txBox="1">
            <a:spLocks noChangeArrowheads="1"/>
          </p:cNvSpPr>
          <p:nvPr/>
        </p:nvSpPr>
        <p:spPr bwMode="auto">
          <a:xfrm>
            <a:off x="9477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D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1104900" y="3905250"/>
            <a:ext cx="100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A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127158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A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31120" name="Text Box 48"/>
          <p:cNvSpPr txBox="1">
            <a:spLocks noChangeArrowheads="1"/>
          </p:cNvSpPr>
          <p:nvPr/>
        </p:nvSpPr>
        <p:spPr bwMode="auto">
          <a:xfrm>
            <a:off x="14303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C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31126" name="Text Box 54"/>
          <p:cNvSpPr txBox="1">
            <a:spLocks noChangeArrowheads="1"/>
          </p:cNvSpPr>
          <p:nvPr/>
        </p:nvSpPr>
        <p:spPr bwMode="auto">
          <a:xfrm>
            <a:off x="1562100" y="3905250"/>
            <a:ext cx="27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latin typeface="Comic Sans MS" pitchFamily="66" charset="0"/>
              </a:rPr>
              <a:t>…</a:t>
            </a:r>
            <a:endParaRPr lang="en-US" sz="1600">
              <a:latin typeface="Comic Sans MS" pitchFamily="66" charset="0"/>
            </a:endParaRPr>
          </a:p>
        </p:txBody>
      </p:sp>
      <p:pic>
        <p:nvPicPr>
          <p:cNvPr id="131138" name="Picture 66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42640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1" name="Picture 69" descr="MCj04325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3" y="4699000"/>
            <a:ext cx="3206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2" name="Picture 70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52165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43" name="Text Box 71"/>
          <p:cNvSpPr txBox="1">
            <a:spLocks noChangeArrowheads="1"/>
          </p:cNvSpPr>
          <p:nvPr/>
        </p:nvSpPr>
        <p:spPr bwMode="auto">
          <a:xfrm>
            <a:off x="668338" y="5591175"/>
            <a:ext cx="27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 b="1">
                <a:latin typeface="Comic Sans MS" pitchFamily="66" charset="0"/>
              </a:rPr>
              <a:t>…</a:t>
            </a:r>
            <a:endParaRPr lang="en-US" sz="1600" b="1">
              <a:latin typeface="Comic Sans MS" pitchFamily="66" charset="0"/>
            </a:endParaRPr>
          </a:p>
        </p:txBody>
      </p:sp>
      <p:graphicFrame>
        <p:nvGraphicFramePr>
          <p:cNvPr id="131201" name="Object 1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7800" y="5780088"/>
          <a:ext cx="4038600" cy="865187"/>
        </p:xfrm>
        <a:graphic>
          <a:graphicData uri="http://schemas.openxmlformats.org/presentationml/2006/ole">
            <p:oleObj spid="_x0000_s253954" r:id="rId6" imgW="7885714" imgH="1688889" progId="">
              <p:embed/>
            </p:oleObj>
          </a:graphicData>
        </a:graphic>
      </p:graphicFrame>
      <p:pic>
        <p:nvPicPr>
          <p:cNvPr id="59" name="Picture 101" descr="C:\Users\Maciej\Pictures\Picture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13" y="5103813"/>
            <a:ext cx="34671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2" descr="C:\Users\Maciej\Pictures\Picture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688" y="4308475"/>
            <a:ext cx="30527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03" descr="C:\Users\Maciej\Pictures\Picture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13" y="4633913"/>
            <a:ext cx="3467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 bwMode="auto">
          <a:xfrm rot="16200000" flipV="1">
            <a:off x="2781261" y="2701252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0" idx="4"/>
            <a:endCxn id="78" idx="0"/>
          </p:cNvCxnSpPr>
          <p:nvPr/>
        </p:nvCxnSpPr>
        <p:spPr bwMode="auto">
          <a:xfrm rot="16200000" flipH="1">
            <a:off x="3286264" y="2285907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2"/>
          </p:cNvCxnSpPr>
          <p:nvPr/>
        </p:nvCxnSpPr>
        <p:spPr bwMode="auto">
          <a:xfrm>
            <a:off x="2586265" y="1928421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8" idx="3"/>
          </p:cNvCxnSpPr>
          <p:nvPr/>
        </p:nvCxnSpPr>
        <p:spPr bwMode="auto">
          <a:xfrm rot="5400000">
            <a:off x="3213263" y="2718815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9" idx="7"/>
          </p:cNvCxnSpPr>
          <p:nvPr/>
        </p:nvCxnSpPr>
        <p:spPr bwMode="auto">
          <a:xfrm rot="5400000">
            <a:off x="2750168" y="3152732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76" idx="0"/>
          </p:cNvCxnSpPr>
          <p:nvPr/>
        </p:nvCxnSpPr>
        <p:spPr bwMode="auto">
          <a:xfrm rot="5400000">
            <a:off x="1324293" y="3065769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</p:cNvCxnSpPr>
          <p:nvPr/>
        </p:nvCxnSpPr>
        <p:spPr bwMode="auto">
          <a:xfrm rot="16200000" flipH="1">
            <a:off x="1093673" y="2472264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7" idx="4"/>
            <a:endCxn id="81" idx="0"/>
          </p:cNvCxnSpPr>
          <p:nvPr/>
        </p:nvCxnSpPr>
        <p:spPr bwMode="auto">
          <a:xfrm rot="5400000">
            <a:off x="671266" y="2795561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5"/>
            <a:endCxn id="76" idx="2"/>
          </p:cNvCxnSpPr>
          <p:nvPr/>
        </p:nvCxnSpPr>
        <p:spPr bwMode="auto">
          <a:xfrm rot="16200000" flipH="1">
            <a:off x="1041020" y="3054826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6" idx="5"/>
          </p:cNvCxnSpPr>
          <p:nvPr/>
        </p:nvCxnSpPr>
        <p:spPr bwMode="auto">
          <a:xfrm rot="16200000" flipH="1">
            <a:off x="1680567" y="3303480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9" idx="2"/>
          </p:cNvCxnSpPr>
          <p:nvPr/>
        </p:nvCxnSpPr>
        <p:spPr bwMode="auto">
          <a:xfrm flipV="1">
            <a:off x="2126619" y="3494009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V="1">
            <a:off x="1623007" y="1928421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7"/>
          </p:cNvCxnSpPr>
          <p:nvPr/>
        </p:nvCxnSpPr>
        <p:spPr bwMode="auto">
          <a:xfrm rot="5400000" flipH="1" flipV="1">
            <a:off x="1024574" y="2052053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16200000" flipH="1">
            <a:off x="1248802" y="2419501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16200000" flipH="1">
            <a:off x="2536580" y="2017686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9" idx="7"/>
            <a:endCxn id="88" idx="3"/>
          </p:cNvCxnSpPr>
          <p:nvPr/>
        </p:nvCxnSpPr>
        <p:spPr bwMode="auto">
          <a:xfrm rot="5400000" flipH="1" flipV="1">
            <a:off x="2072897" y="2077765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7" idx="7"/>
            <a:endCxn id="99" idx="3"/>
          </p:cNvCxnSpPr>
          <p:nvPr/>
        </p:nvCxnSpPr>
        <p:spPr bwMode="auto">
          <a:xfrm rot="5400000" flipH="1" flipV="1">
            <a:off x="1727270" y="2455465"/>
            <a:ext cx="184468" cy="39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" idx="5"/>
            <a:endCxn id="99" idx="1"/>
          </p:cNvCxnSpPr>
          <p:nvPr/>
        </p:nvCxnSpPr>
        <p:spPr bwMode="auto">
          <a:xfrm rot="16200000" flipH="1">
            <a:off x="1651475" y="2059947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9" idx="6"/>
            <a:endCxn id="95" idx="2"/>
          </p:cNvCxnSpPr>
          <p:nvPr/>
        </p:nvCxnSpPr>
        <p:spPr bwMode="auto">
          <a:xfrm flipV="1">
            <a:off x="2182660" y="2433950"/>
            <a:ext cx="674510" cy="61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9" idx="5"/>
            <a:endCxn id="98" idx="1"/>
          </p:cNvCxnSpPr>
          <p:nvPr/>
        </p:nvCxnSpPr>
        <p:spPr bwMode="auto">
          <a:xfrm rot="16200000" flipH="1">
            <a:off x="2094966" y="2622571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5" idx="3"/>
            <a:endCxn id="98" idx="7"/>
          </p:cNvCxnSpPr>
          <p:nvPr/>
        </p:nvCxnSpPr>
        <p:spPr bwMode="auto">
          <a:xfrm rot="5400000">
            <a:off x="2503138" y="2507465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8" idx="3"/>
            <a:endCxn id="96" idx="7"/>
          </p:cNvCxnSpPr>
          <p:nvPr/>
        </p:nvCxnSpPr>
        <p:spPr bwMode="auto">
          <a:xfrm rot="5400000">
            <a:off x="2003285" y="3131744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8" idx="6"/>
            <a:endCxn id="97" idx="2"/>
          </p:cNvCxnSpPr>
          <p:nvPr/>
        </p:nvCxnSpPr>
        <p:spPr bwMode="auto">
          <a:xfrm>
            <a:off x="2539489" y="2963000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57"/>
          <p:cNvSpPr>
            <a:spLocks noChangeArrowheads="1"/>
          </p:cNvSpPr>
          <p:nvPr/>
        </p:nvSpPr>
        <p:spPr bwMode="auto">
          <a:xfrm>
            <a:off x="1369576" y="3287744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C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77" name="Oval 57"/>
          <p:cNvSpPr>
            <a:spLocks noChangeArrowheads="1"/>
          </p:cNvSpPr>
          <p:nvPr/>
        </p:nvSpPr>
        <p:spPr bwMode="auto">
          <a:xfrm>
            <a:off x="794287" y="244492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D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78" name="Oval 57"/>
          <p:cNvSpPr>
            <a:spLocks noChangeArrowheads="1"/>
          </p:cNvSpPr>
          <p:nvPr/>
        </p:nvSpPr>
        <p:spPr bwMode="auto">
          <a:xfrm>
            <a:off x="3497685" y="260133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M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79" name="Oval 57"/>
          <p:cNvSpPr>
            <a:spLocks noChangeArrowheads="1"/>
          </p:cNvSpPr>
          <p:nvPr/>
        </p:nvSpPr>
        <p:spPr bwMode="auto">
          <a:xfrm>
            <a:off x="2556394" y="339012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J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3337038" y="1923361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N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726618" y="301433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A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87" name="Oval 57"/>
          <p:cNvSpPr>
            <a:spLocks noChangeArrowheads="1"/>
          </p:cNvSpPr>
          <p:nvPr/>
        </p:nvSpPr>
        <p:spPr bwMode="auto">
          <a:xfrm>
            <a:off x="1442259" y="271696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B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88" name="Oval 57"/>
          <p:cNvSpPr>
            <a:spLocks noChangeArrowheads="1"/>
          </p:cNvSpPr>
          <p:nvPr/>
        </p:nvSpPr>
        <p:spPr bwMode="auto">
          <a:xfrm>
            <a:off x="2394757" y="183278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I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414992" y="194153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E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95" name="Oval 57"/>
          <p:cNvSpPr>
            <a:spLocks noChangeArrowheads="1"/>
          </p:cNvSpPr>
          <p:nvPr/>
        </p:nvSpPr>
        <p:spPr bwMode="auto">
          <a:xfrm>
            <a:off x="2857170" y="2338311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K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96" name="Oval 57"/>
          <p:cNvSpPr>
            <a:spLocks noChangeArrowheads="1"/>
          </p:cNvSpPr>
          <p:nvPr/>
        </p:nvSpPr>
        <p:spPr bwMode="auto">
          <a:xfrm>
            <a:off x="1935111" y="346238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F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97" name="Oval 57"/>
          <p:cNvSpPr>
            <a:spLocks noChangeArrowheads="1"/>
          </p:cNvSpPr>
          <p:nvPr/>
        </p:nvSpPr>
        <p:spPr bwMode="auto">
          <a:xfrm>
            <a:off x="2989941" y="3005687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L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2331474" y="285911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H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1991152" y="2399658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G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82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16BA1-1602-4B61-B216-6973942DB70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CH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4805363" y="1046163"/>
            <a:ext cx="4338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990099"/>
                </a:solidFill>
                <a:latin typeface="Comic Sans MS" pitchFamily="66" charset="0"/>
              </a:rPr>
              <a:t>Crawling Method 4: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mic Sans MS" pitchFamily="66" charset="0"/>
              </a:rPr>
              <a:t>Re-Weighted </a:t>
            </a:r>
            <a:r>
              <a:rPr lang="en-US" sz="1600" dirty="0">
                <a:latin typeface="Comic Sans MS" pitchFamily="66" charset="0"/>
              </a:rPr>
              <a:t>Random Walk </a:t>
            </a:r>
            <a:r>
              <a:rPr lang="en-US" sz="1600" dirty="0">
                <a:solidFill>
                  <a:srgbClr val="3333CC"/>
                </a:solidFill>
                <a:latin typeface="Comic Sans MS" pitchFamily="66" charset="0"/>
              </a:rPr>
              <a:t>(RWRW):</a:t>
            </a: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4539633" y="5408210"/>
            <a:ext cx="4410075" cy="1258888"/>
            <a:chOff x="2894" y="2676"/>
            <a:chExt cx="2778" cy="793"/>
          </a:xfrm>
        </p:grpSpPr>
        <p:graphicFrame>
          <p:nvGraphicFramePr>
            <p:cNvPr id="103" name="Object 117"/>
            <p:cNvGraphicFramePr>
              <a:graphicFrameLocks noChangeAspect="1"/>
            </p:cNvGraphicFramePr>
            <p:nvPr/>
          </p:nvGraphicFramePr>
          <p:xfrm>
            <a:off x="2928" y="2904"/>
            <a:ext cx="2728" cy="565"/>
          </p:xfrm>
          <a:graphic>
            <a:graphicData uri="http://schemas.openxmlformats.org/presentationml/2006/ole">
              <p:oleObj spid="_x0000_s253955" r:id="rId10" imgW="8749206" imgH="1815873" progId="">
                <p:embed/>
              </p:oleObj>
            </a:graphicData>
          </a:graphic>
        </p:graphicFrame>
        <p:sp>
          <p:nvSpPr>
            <p:cNvPr id="104" name="Text Box 99"/>
            <p:cNvSpPr txBox="1">
              <a:spLocks noChangeArrowheads="1"/>
            </p:cNvSpPr>
            <p:nvPr/>
          </p:nvSpPr>
          <p:spPr bwMode="auto">
            <a:xfrm>
              <a:off x="2894" y="2676"/>
              <a:ext cx="27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 dirty="0" err="1">
                  <a:latin typeface="Comic Sans MS" pitchFamily="66" charset="0"/>
                </a:rPr>
                <a:t>Now</a:t>
              </a:r>
              <a:r>
                <a:rPr lang="fr-CH" sz="1400" dirty="0">
                  <a:latin typeface="Comic Sans MS" pitchFamily="66" charset="0"/>
                </a:rPr>
                <a:t> </a:t>
              </a:r>
              <a:r>
                <a:rPr lang="fr-CH" sz="1400" dirty="0" err="1">
                  <a:latin typeface="Comic Sans MS" pitchFamily="66" charset="0"/>
                </a:rPr>
                <a:t>apply</a:t>
              </a:r>
              <a:r>
                <a:rPr lang="fr-CH" sz="1400" dirty="0">
                  <a:latin typeface="Comic Sans MS" pitchFamily="66" charset="0"/>
                </a:rPr>
                <a:t> the </a:t>
              </a:r>
              <a:r>
                <a:rPr lang="fr-CH" sz="1400" dirty="0" smtClean="0">
                  <a:latin typeface="Comic Sans MS" pitchFamily="66" charset="0"/>
                </a:rPr>
                <a:t>Hansen-</a:t>
              </a:r>
              <a:r>
                <a:rPr lang="fr-CH" sz="1400" dirty="0" err="1" smtClean="0">
                  <a:latin typeface="Comic Sans MS" pitchFamily="66" charset="0"/>
                </a:rPr>
                <a:t>Hurwitz</a:t>
              </a:r>
              <a:r>
                <a:rPr lang="fr-CH" sz="1400" dirty="0" smtClean="0">
                  <a:latin typeface="Comic Sans MS" pitchFamily="66" charset="0"/>
                </a:rPr>
                <a:t> </a:t>
              </a:r>
              <a:r>
                <a:rPr lang="fr-CH" sz="1400" dirty="0" err="1">
                  <a:latin typeface="Comic Sans MS" pitchFamily="66" charset="0"/>
                </a:rPr>
                <a:t>estimator</a:t>
              </a:r>
              <a:r>
                <a:rPr lang="fr-CH" sz="1400" dirty="0">
                  <a:latin typeface="Comic Sans MS" pitchFamily="66" charset="0"/>
                </a:rPr>
                <a:t>: 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sp>
        <p:nvSpPr>
          <p:cNvPr id="105" name="Freeform 107"/>
          <p:cNvSpPr>
            <a:spLocks/>
          </p:cNvSpPr>
          <p:nvPr/>
        </p:nvSpPr>
        <p:spPr bwMode="auto">
          <a:xfrm flipH="1">
            <a:off x="8614746" y="5792385"/>
            <a:ext cx="436562" cy="3476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 flipH="1">
            <a:off x="8106746" y="6252760"/>
            <a:ext cx="369887" cy="3222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 rot="16200000" flipV="1">
            <a:off x="7380557" y="2701252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8" idx="4"/>
            <a:endCxn id="126" idx="0"/>
          </p:cNvCxnSpPr>
          <p:nvPr/>
        </p:nvCxnSpPr>
        <p:spPr bwMode="auto">
          <a:xfrm rot="16200000" flipH="1">
            <a:off x="7885560" y="2285907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28" idx="2"/>
          </p:cNvCxnSpPr>
          <p:nvPr/>
        </p:nvCxnSpPr>
        <p:spPr bwMode="auto">
          <a:xfrm>
            <a:off x="7185561" y="1928421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26" idx="3"/>
          </p:cNvCxnSpPr>
          <p:nvPr/>
        </p:nvCxnSpPr>
        <p:spPr bwMode="auto">
          <a:xfrm rot="5400000">
            <a:off x="7812559" y="2718815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27" idx="7"/>
          </p:cNvCxnSpPr>
          <p:nvPr/>
        </p:nvCxnSpPr>
        <p:spPr bwMode="auto">
          <a:xfrm rot="5400000">
            <a:off x="7349464" y="3152732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24" idx="0"/>
          </p:cNvCxnSpPr>
          <p:nvPr/>
        </p:nvCxnSpPr>
        <p:spPr bwMode="auto">
          <a:xfrm rot="5400000">
            <a:off x="5923589" y="3065769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5" idx="5"/>
          </p:cNvCxnSpPr>
          <p:nvPr/>
        </p:nvCxnSpPr>
        <p:spPr bwMode="auto">
          <a:xfrm rot="16200000" flipH="1">
            <a:off x="5692969" y="2472264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25" idx="4"/>
            <a:endCxn id="129" idx="0"/>
          </p:cNvCxnSpPr>
          <p:nvPr/>
        </p:nvCxnSpPr>
        <p:spPr bwMode="auto">
          <a:xfrm rot="5400000">
            <a:off x="5270562" y="2795561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29" idx="5"/>
            <a:endCxn id="124" idx="2"/>
          </p:cNvCxnSpPr>
          <p:nvPr/>
        </p:nvCxnSpPr>
        <p:spPr bwMode="auto">
          <a:xfrm rot="16200000" flipH="1">
            <a:off x="5640316" y="3054826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24" idx="5"/>
          </p:cNvCxnSpPr>
          <p:nvPr/>
        </p:nvCxnSpPr>
        <p:spPr bwMode="auto">
          <a:xfrm rot="16200000" flipH="1">
            <a:off x="6279863" y="3303480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127" idx="2"/>
          </p:cNvCxnSpPr>
          <p:nvPr/>
        </p:nvCxnSpPr>
        <p:spPr bwMode="auto">
          <a:xfrm flipV="1">
            <a:off x="6725915" y="3494009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6222303" y="1928421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25" idx="7"/>
          </p:cNvCxnSpPr>
          <p:nvPr/>
        </p:nvCxnSpPr>
        <p:spPr bwMode="auto">
          <a:xfrm rot="5400000" flipH="1" flipV="1">
            <a:off x="5623870" y="2052053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rot="16200000" flipH="1">
            <a:off x="5848098" y="2419501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rot="16200000" flipH="1">
            <a:off x="7135876" y="2017686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57"/>
          <p:cNvSpPr>
            <a:spLocks noChangeArrowheads="1"/>
          </p:cNvSpPr>
          <p:nvPr/>
        </p:nvSpPr>
        <p:spPr bwMode="auto">
          <a:xfrm>
            <a:off x="5968872" y="3287744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5" name="Oval 57"/>
          <p:cNvSpPr>
            <a:spLocks noChangeArrowheads="1"/>
          </p:cNvSpPr>
          <p:nvPr/>
        </p:nvSpPr>
        <p:spPr bwMode="auto">
          <a:xfrm>
            <a:off x="5393583" y="244492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6" name="Oval 57"/>
          <p:cNvSpPr>
            <a:spLocks noChangeArrowheads="1"/>
          </p:cNvSpPr>
          <p:nvPr/>
        </p:nvSpPr>
        <p:spPr bwMode="auto">
          <a:xfrm>
            <a:off x="8096981" y="260133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7" name="Oval 57"/>
          <p:cNvSpPr>
            <a:spLocks noChangeArrowheads="1"/>
          </p:cNvSpPr>
          <p:nvPr/>
        </p:nvSpPr>
        <p:spPr bwMode="auto">
          <a:xfrm>
            <a:off x="7155690" y="339012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8" name="Oval 57"/>
          <p:cNvSpPr>
            <a:spLocks noChangeArrowheads="1"/>
          </p:cNvSpPr>
          <p:nvPr/>
        </p:nvSpPr>
        <p:spPr bwMode="auto">
          <a:xfrm>
            <a:off x="7936334" y="1923361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9" name="Oval 57"/>
          <p:cNvSpPr>
            <a:spLocks noChangeArrowheads="1"/>
          </p:cNvSpPr>
          <p:nvPr/>
        </p:nvSpPr>
        <p:spPr bwMode="auto">
          <a:xfrm>
            <a:off x="5325914" y="301433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6014288" y="1832782"/>
            <a:ext cx="1442178" cy="1091949"/>
            <a:chOff x="3803351" y="2092090"/>
            <a:chExt cx="1442178" cy="1091949"/>
          </a:xfrm>
        </p:grpSpPr>
        <p:cxnSp>
          <p:nvCxnSpPr>
            <p:cNvPr id="131" name="Straight Connector 130"/>
            <p:cNvCxnSpPr>
              <a:stCxn id="147" idx="7"/>
              <a:endCxn id="136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7"/>
              <a:endCxn id="147" idx="3"/>
            </p:cNvCxnSpPr>
            <p:nvPr/>
          </p:nvCxnSpPr>
          <p:spPr bwMode="auto">
            <a:xfrm rot="5400000" flipH="1" flipV="1">
              <a:off x="4115629" y="2714773"/>
              <a:ext cx="184468" cy="39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7" idx="5"/>
              <a:endCxn id="147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47" idx="6"/>
              <a:endCxn id="143" idx="2"/>
            </p:cNvCxnSpPr>
            <p:nvPr/>
          </p:nvCxnSpPr>
          <p:spPr bwMode="auto">
            <a:xfrm flipV="1">
              <a:off x="4571019" y="2693258"/>
              <a:ext cx="674510" cy="61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6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7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cxnSp>
        <p:nvCxnSpPr>
          <p:cNvPr id="139" name="Straight Connector 138"/>
          <p:cNvCxnSpPr>
            <a:stCxn id="147" idx="5"/>
            <a:endCxn id="146" idx="1"/>
          </p:cNvCxnSpPr>
          <p:nvPr/>
        </p:nvCxnSpPr>
        <p:spPr bwMode="auto">
          <a:xfrm rot="16200000" flipH="1">
            <a:off x="6694262" y="2622571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43" idx="3"/>
            <a:endCxn id="146" idx="7"/>
          </p:cNvCxnSpPr>
          <p:nvPr/>
        </p:nvCxnSpPr>
        <p:spPr bwMode="auto">
          <a:xfrm rot="5400000">
            <a:off x="7102434" y="2507465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46" idx="3"/>
            <a:endCxn id="144" idx="7"/>
          </p:cNvCxnSpPr>
          <p:nvPr/>
        </p:nvCxnSpPr>
        <p:spPr bwMode="auto">
          <a:xfrm rot="5400000">
            <a:off x="6602581" y="3131744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6" idx="6"/>
            <a:endCxn id="145" idx="2"/>
          </p:cNvCxnSpPr>
          <p:nvPr/>
        </p:nvCxnSpPr>
        <p:spPr bwMode="auto">
          <a:xfrm>
            <a:off x="7138785" y="2963000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57"/>
          <p:cNvSpPr>
            <a:spLocks noChangeArrowheads="1"/>
          </p:cNvSpPr>
          <p:nvPr/>
        </p:nvSpPr>
        <p:spPr bwMode="auto">
          <a:xfrm>
            <a:off x="7456466" y="2338311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4" name="Oval 57"/>
          <p:cNvSpPr>
            <a:spLocks noChangeArrowheads="1"/>
          </p:cNvSpPr>
          <p:nvPr/>
        </p:nvSpPr>
        <p:spPr bwMode="auto">
          <a:xfrm>
            <a:off x="6534407" y="346238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5" name="Oval 57"/>
          <p:cNvSpPr>
            <a:spLocks noChangeArrowheads="1"/>
          </p:cNvSpPr>
          <p:nvPr/>
        </p:nvSpPr>
        <p:spPr bwMode="auto">
          <a:xfrm>
            <a:off x="7589237" y="3005687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6" name="Oval 57"/>
          <p:cNvSpPr>
            <a:spLocks noChangeArrowheads="1"/>
          </p:cNvSpPr>
          <p:nvPr/>
        </p:nvSpPr>
        <p:spPr bwMode="auto">
          <a:xfrm>
            <a:off x="6930770" y="285911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7" name="Oval 57"/>
          <p:cNvSpPr>
            <a:spLocks noChangeArrowheads="1"/>
          </p:cNvSpPr>
          <p:nvPr/>
        </p:nvSpPr>
        <p:spPr bwMode="auto">
          <a:xfrm>
            <a:off x="6590448" y="2399658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48" name="Oval 57"/>
          <p:cNvSpPr>
            <a:spLocks noChangeArrowheads="1"/>
          </p:cNvSpPr>
          <p:nvPr/>
        </p:nvSpPr>
        <p:spPr bwMode="auto">
          <a:xfrm>
            <a:off x="6530730" y="2345593"/>
            <a:ext cx="303622" cy="303256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Correcting for the bias of the walk</a:t>
            </a:r>
            <a:endParaRPr lang="en-US" dirty="0"/>
          </a:p>
        </p:txBody>
      </p:sp>
      <p:sp>
        <p:nvSpPr>
          <p:cNvPr id="108" name="Oval 57"/>
          <p:cNvSpPr>
            <a:spLocks noChangeArrowheads="1"/>
          </p:cNvSpPr>
          <p:nvPr/>
        </p:nvSpPr>
        <p:spPr bwMode="auto">
          <a:xfrm>
            <a:off x="1314596" y="3233220"/>
            <a:ext cx="298536" cy="298174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9" name="Footer Placeholder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6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L 0.09375 -0.00972 L 0.04375 -0.08333 L 0.00104 0.00255 L 0.09323 -0.01042 L 0.10972 0.08843 L 0.06198 0.14514 L 0.10885 0.08819 L 0.16615 0.03125 L 0.14687 -0.06806 L 0.04427 -0.08356 L -0.00052 0.00116 L -0.06302 -0.0669 L -0.05938 0.05046 L 8.33333E-7 -0.00069 L -0.06042 0.04907 L -0.06875 0.13241 L -0.00625 0.15741 L 0.03698 0.06597 L 0.11042 0.08843 " pathEditMode="relative" rAng="0" ptsTypes="AAAAAAAAAAAAAAAAAAAA">
                                      <p:cBhvr>
                                        <p:cTn id="6" dur="1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909A6-A0BE-40C4-AF1C-640BC377316D}" type="slidenum">
              <a:rPr lang="tr-TR"/>
              <a:pPr>
                <a:defRPr/>
              </a:pPr>
              <a:t>16</a:t>
            </a:fld>
            <a:endParaRPr lang="tr-TR"/>
          </a:p>
        </p:txBody>
      </p:sp>
      <p:sp>
        <p:nvSpPr>
          <p:cNvPr id="21509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Uniform </a:t>
            </a:r>
            <a:r>
              <a:rPr lang="en-US" dirty="0" err="1" smtClean="0"/>
              <a:t>userID</a:t>
            </a:r>
            <a:r>
              <a:rPr lang="en-US" dirty="0" smtClean="0"/>
              <a:t> Sampling (UNI)</a:t>
            </a:r>
            <a:br>
              <a:rPr lang="en-US" dirty="0" smtClean="0"/>
            </a:br>
            <a:endParaRPr lang="en-US" sz="2700" dirty="0" smtClean="0"/>
          </a:p>
        </p:txBody>
      </p:sp>
      <p:sp>
        <p:nvSpPr>
          <p:cNvPr id="215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501008"/>
            <a:ext cx="8229600" cy="4464496"/>
          </a:xfrm>
        </p:spPr>
        <p:txBody>
          <a:bodyPr/>
          <a:lstStyle/>
          <a:p>
            <a:r>
              <a:rPr lang="en-US" dirty="0" smtClean="0"/>
              <a:t>As a </a:t>
            </a:r>
            <a:r>
              <a:rPr lang="en-US" b="1" i="1" dirty="0" smtClean="0"/>
              <a:t>basis for comparison</a:t>
            </a:r>
            <a:r>
              <a:rPr lang="en-US" dirty="0" smtClean="0"/>
              <a:t>, we collect a uniform sample of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userIDs</a:t>
            </a:r>
            <a:r>
              <a:rPr lang="en-US" dirty="0" smtClean="0"/>
              <a:t> (UNI)</a:t>
            </a:r>
          </a:p>
          <a:p>
            <a:pPr lvl="1"/>
            <a:r>
              <a:rPr lang="en-US" dirty="0" smtClean="0"/>
              <a:t>rejection sampling on the 32-bit </a:t>
            </a:r>
            <a:r>
              <a:rPr lang="en-US" dirty="0" err="1" smtClean="0"/>
              <a:t>userID</a:t>
            </a:r>
            <a:r>
              <a:rPr lang="en-US" dirty="0" smtClean="0"/>
              <a:t>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UNI not a general solution for sampling OSNs</a:t>
            </a:r>
          </a:p>
          <a:p>
            <a:pPr lvl="1"/>
            <a:r>
              <a:rPr lang="en-US" dirty="0" err="1" smtClean="0"/>
              <a:t>userID</a:t>
            </a:r>
            <a:r>
              <a:rPr lang="en-US" dirty="0" smtClean="0"/>
              <a:t> space must not be sparse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04930"/>
            <a:ext cx="6372200" cy="249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3CEE6-6AB7-45AE-83E3-A3E31C565FEB}" type="slidenum">
              <a:rPr lang="tr-TR"/>
              <a:pPr>
                <a:defRPr/>
              </a:pPr>
              <a:t>17</a:t>
            </a:fld>
            <a:endParaRPr lang="tr-TR"/>
          </a:p>
        </p:txBody>
      </p:sp>
      <p:sp>
        <p:nvSpPr>
          <p:cNvPr id="6150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Collection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802884"/>
                </a:solidFill>
              </a:rPr>
              <a:t>Sampled Node Information</a:t>
            </a:r>
          </a:p>
        </p:txBody>
      </p:sp>
      <p:sp>
        <p:nvSpPr>
          <p:cNvPr id="61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077200" cy="990600"/>
          </a:xfrm>
        </p:spPr>
        <p:txBody>
          <a:bodyPr/>
          <a:lstStyle/>
          <a:p>
            <a:r>
              <a:rPr lang="en-US" sz="2400" dirty="0" smtClean="0"/>
              <a:t>What information do we collect for each sampled node </a:t>
            </a:r>
            <a:r>
              <a:rPr lang="en-US" sz="2600" b="1" dirty="0" smtClean="0"/>
              <a:t>u</a:t>
            </a:r>
            <a:r>
              <a:rPr lang="en-US" sz="2400" dirty="0" smtClean="0"/>
              <a:t>?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258888" y="2708275"/>
          <a:ext cx="6192837" cy="3098800"/>
        </p:xfrm>
        <a:graphic>
          <a:graphicData uri="http://schemas.openxmlformats.org/presentationml/2006/ole">
            <p:oleObj spid="_x0000_s18434" name="Visio" r:id="rId4" imgW="5204104" imgH="2603142" progId="">
              <p:embed/>
            </p:oleObj>
          </a:graphicData>
        </a:graphic>
      </p:graphicFrame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0" y="3214688"/>
            <a:ext cx="1500188" cy="1000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786438" y="3286125"/>
            <a:ext cx="1500187" cy="1000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571875" y="4714875"/>
            <a:ext cx="1500188" cy="1000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57625" y="3068960"/>
            <a:ext cx="1500188" cy="93154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857626" y="2852936"/>
            <a:ext cx="1500188" cy="114756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</a:t>
            </a:r>
            <a:br>
              <a:rPr lang="en-US" dirty="0" smtClean="0"/>
            </a:br>
            <a:r>
              <a:rPr lang="en-US" sz="2700" dirty="0" smtClean="0">
                <a:solidFill>
                  <a:srgbClr val="802884"/>
                </a:solidFill>
              </a:rPr>
              <a:t>Challenges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not an easy website to crawl</a:t>
            </a:r>
          </a:p>
          <a:p>
            <a:pPr lvl="1"/>
            <a:r>
              <a:rPr lang="en-US" dirty="0" smtClean="0"/>
              <a:t>rich client side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smtClean="0"/>
              <a:t>stronger than usual privacy settings</a:t>
            </a:r>
          </a:p>
          <a:p>
            <a:pPr lvl="1"/>
            <a:r>
              <a:rPr lang="en-US" dirty="0" smtClean="0"/>
              <a:t>limited data access when using API</a:t>
            </a:r>
          </a:p>
          <a:p>
            <a:pPr lvl="1"/>
            <a:r>
              <a:rPr lang="en-US" dirty="0" smtClean="0"/>
              <a:t>unofficial rate limits that result in account bans</a:t>
            </a:r>
          </a:p>
          <a:p>
            <a:pPr lvl="1"/>
            <a:r>
              <a:rPr lang="en-US" dirty="0" smtClean="0"/>
              <a:t>large scale </a:t>
            </a:r>
          </a:p>
          <a:p>
            <a:pPr lvl="1"/>
            <a:r>
              <a:rPr lang="en-US" dirty="0" smtClean="0"/>
              <a:t>growing daily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Designed and implemented OSN crawlers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</a:t>
            </a:r>
            <a:br>
              <a:rPr lang="en-US" dirty="0" smtClean="0"/>
            </a:br>
            <a:r>
              <a:rPr lang="en-US" sz="2700" dirty="0" smtClean="0">
                <a:solidFill>
                  <a:srgbClr val="802884"/>
                </a:solidFill>
              </a:rPr>
              <a:t>Parallelization</a:t>
            </a:r>
            <a:endParaRPr lang="en-US" sz="2700" dirty="0">
              <a:solidFill>
                <a:srgbClr val="8028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Distributed data fetching</a:t>
            </a:r>
          </a:p>
          <a:p>
            <a:pPr lvl="1"/>
            <a:r>
              <a:rPr lang="en-US" dirty="0" smtClean="0"/>
              <a:t>cluster of 50 machines</a:t>
            </a:r>
          </a:p>
          <a:p>
            <a:pPr lvl="1"/>
            <a:r>
              <a:rPr lang="en-US" dirty="0" smtClean="0"/>
              <a:t>coordinated crawling</a:t>
            </a:r>
          </a:p>
          <a:p>
            <a:endParaRPr lang="en-US" dirty="0" smtClean="0"/>
          </a:p>
          <a:p>
            <a:r>
              <a:rPr lang="en-US" dirty="0" smtClean="0"/>
              <a:t>Multiple walks/traversals</a:t>
            </a:r>
          </a:p>
          <a:p>
            <a:pPr lvl="1"/>
            <a:r>
              <a:rPr lang="en-US" dirty="0" smtClean="0"/>
              <a:t>RW, MHRW, BFS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Per walk</a:t>
            </a:r>
          </a:p>
          <a:p>
            <a:pPr lvl="1"/>
            <a:r>
              <a:rPr lang="en-US" dirty="0" smtClean="0"/>
              <a:t>multiple threads</a:t>
            </a:r>
          </a:p>
          <a:p>
            <a:pPr lvl="1"/>
            <a:r>
              <a:rPr lang="en-US" dirty="0" smtClean="0"/>
              <a:t>limited caching  (usually FIFO)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46-4958-48D8-90C6-CEB227B67EE0}" type="slidenum">
              <a:rPr lang="fr-CH"/>
              <a:pPr/>
              <a:t>2</a:t>
            </a:fld>
            <a:endParaRPr lang="fr-CH"/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923925" y="6253163"/>
            <a:ext cx="694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(over 15% of world’s population, and over 50% of world’s Internet users !)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Social Networks (OSNs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12661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922338" y="2043113"/>
          <a:ext cx="1454150" cy="596900"/>
        </p:xfrm>
        <a:graphic>
          <a:graphicData uri="http://schemas.openxmlformats.org/presentationml/2006/ole">
            <p:oleObj spid="_x0000_s143362" r:id="rId4" imgW="3149206" imgH="1294781" progId="">
              <p:embed/>
            </p:oleObj>
          </a:graphicData>
        </a:graphic>
      </p:graphicFrame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040" y="1295400"/>
            <a:ext cx="1578079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038" y="2719388"/>
            <a:ext cx="2623238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805" y="3338276"/>
            <a:ext cx="122079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3810000" y="5434013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    &gt; 1 b</a:t>
            </a:r>
            <a:r>
              <a:rPr lang="en-US" sz="3600" dirty="0" smtClean="0"/>
              <a:t>illion </a:t>
            </a:r>
            <a:r>
              <a:rPr lang="en-US" sz="3600" dirty="0"/>
              <a:t>users</a:t>
            </a:r>
            <a:endParaRPr lang="en-US" sz="4400" dirty="0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 flipV="1">
            <a:off x="838200" y="54102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381000" y="5638800"/>
            <a:ext cx="211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 dirty="0" smtClean="0"/>
              <a:t>(</a:t>
            </a:r>
            <a:r>
              <a:rPr lang="fr-CH" sz="1600" dirty="0" err="1" smtClean="0"/>
              <a:t>Nov</a:t>
            </a:r>
            <a:r>
              <a:rPr lang="en-US" sz="1600" dirty="0" smtClean="0"/>
              <a:t> 2010</a:t>
            </a:r>
            <a:r>
              <a:rPr lang="en-US" sz="1600" dirty="0"/>
              <a:t>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038600" y="1396998"/>
          <a:ext cx="2324100" cy="3860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0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500</a:t>
                      </a:r>
                      <a:r>
                        <a:rPr lang="en-US" sz="3000" baseline="0" dirty="0" smtClean="0"/>
                        <a:t> million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200 million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130 million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100 million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75 million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75 million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038600"/>
            <a:ext cx="271934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4709160"/>
            <a:ext cx="1950207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495800" y="7620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# Users</a:t>
            </a:r>
            <a:endParaRPr lang="en-US" sz="3000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4343400" y="1219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5600" y="762000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Traffic Rank</a:t>
            </a:r>
            <a:endParaRPr lang="en-US" sz="3000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6705600" y="1219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77000" y="1396998"/>
          <a:ext cx="2324100" cy="3860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0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12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43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29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</a:t>
            </a:r>
            <a:br>
              <a:rPr lang="en-US" dirty="0" smtClean="0"/>
            </a:br>
            <a:r>
              <a:rPr lang="en-US" sz="2700" dirty="0" smtClean="0">
                <a:solidFill>
                  <a:srgbClr val="802884"/>
                </a:solidFill>
              </a:rPr>
              <a:t>BFS</a:t>
            </a:r>
            <a:endParaRPr lang="en-US" sz="2700" dirty="0">
              <a:solidFill>
                <a:srgbClr val="802884"/>
              </a:solidFill>
            </a:endParaRPr>
          </a:p>
        </p:txBody>
      </p:sp>
      <p:pic>
        <p:nvPicPr>
          <p:cNvPr id="5" name="Content Placeholder 4" descr="server-25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1013619" cy="1013619"/>
          </a:xfrm>
        </p:spPr>
      </p:pic>
      <p:sp>
        <p:nvSpPr>
          <p:cNvPr id="7" name="Cloud 6"/>
          <p:cNvSpPr/>
          <p:nvPr/>
        </p:nvSpPr>
        <p:spPr>
          <a:xfrm>
            <a:off x="2514600" y="1447800"/>
            <a:ext cx="6629400" cy="3581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Queue </a:t>
            </a:r>
            <a:endParaRPr lang="en-US" dirty="0"/>
          </a:p>
        </p:txBody>
      </p:sp>
      <p:pic>
        <p:nvPicPr>
          <p:cNvPr id="10" name="Content Placeholder 4" descr="server-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5029200"/>
            <a:ext cx="1013619" cy="1013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3608" y="598702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Account     </a:t>
            </a:r>
          </a:p>
          <a:p>
            <a:r>
              <a:rPr lang="en-US" dirty="0" smtClean="0"/>
              <a:t>      Server</a:t>
            </a:r>
            <a:endParaRPr lang="en-US" dirty="0"/>
          </a:p>
        </p:txBody>
      </p:sp>
      <p:pic>
        <p:nvPicPr>
          <p:cNvPr id="12" name="Picture 11" descr="server-Vista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667000"/>
            <a:ext cx="990600" cy="990600"/>
          </a:xfrm>
          <a:prstGeom prst="rect">
            <a:avLst/>
          </a:prstGeom>
        </p:spPr>
      </p:pic>
      <p:pic>
        <p:nvPicPr>
          <p:cNvPr id="13" name="Picture 12" descr="server-Vista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895600"/>
            <a:ext cx="990600" cy="990600"/>
          </a:xfrm>
          <a:prstGeom prst="rect">
            <a:avLst/>
          </a:prstGeom>
        </p:spPr>
      </p:pic>
      <p:pic>
        <p:nvPicPr>
          <p:cNvPr id="14" name="Picture 13" descr="server-Vista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971800"/>
            <a:ext cx="990600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32004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…</a:t>
            </a:r>
            <a:endParaRPr lang="en-US" sz="3000" b="1" dirty="0"/>
          </a:p>
        </p:txBody>
      </p:sp>
      <p:pic>
        <p:nvPicPr>
          <p:cNvPr id="16" name="Content Placeholder 4" descr="server-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657600"/>
            <a:ext cx="1013619" cy="10136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Visited 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5" idx="2"/>
          </p:cNvCxnSpPr>
          <p:nvPr/>
        </p:nvCxnSpPr>
        <p:spPr>
          <a:xfrm rot="5400000">
            <a:off x="569715" y="3034704"/>
            <a:ext cx="738981" cy="20201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95400" y="2133600"/>
            <a:ext cx="1981200" cy="99060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71600" y="1981200"/>
            <a:ext cx="3352800" cy="99060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47800" y="1828800"/>
            <a:ext cx="5181600" cy="114300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286000" y="3657600"/>
            <a:ext cx="1143000" cy="99060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90800" y="3886200"/>
            <a:ext cx="2286000" cy="121920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590800" y="4114800"/>
            <a:ext cx="4343400" cy="144780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629400" y="2438400"/>
            <a:ext cx="50292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698885" y="2133600"/>
            <a:ext cx="1606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Pool of threads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117080" y="2438400"/>
            <a:ext cx="50292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7772400" y="2438400"/>
            <a:ext cx="50292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467600" y="22860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92D050"/>
                </a:solidFill>
              </a:rPr>
              <a:t>…</a:t>
            </a:r>
            <a:endParaRPr lang="en-US" sz="3000" b="1" dirty="0">
              <a:solidFill>
                <a:srgbClr val="92D05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6200000" flipH="1">
            <a:off x="571501" y="1181100"/>
            <a:ext cx="381001" cy="30479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400" y="533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Seed nodes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04C1-5A73-4768-A58B-E93F84F776A7}" type="slidenum">
              <a:rPr lang="tr-TR"/>
              <a:pPr>
                <a:defRPr/>
              </a:pPr>
              <a:t>21</a:t>
            </a:fld>
            <a:endParaRPr lang="tr-TR"/>
          </a:p>
        </p:txBody>
      </p:sp>
      <p:sp>
        <p:nvSpPr>
          <p:cNvPr id="22533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Datasets</a:t>
            </a:r>
            <a:br>
              <a:rPr lang="en-US" dirty="0" smtClean="0"/>
            </a:br>
            <a:r>
              <a:rPr lang="en-US" sz="2700" dirty="0" smtClean="0">
                <a:solidFill>
                  <a:srgbClr val="802884"/>
                </a:solidFill>
              </a:rPr>
              <a:t>April-May 2009</a:t>
            </a:r>
            <a:endParaRPr lang="en-US" dirty="0" smtClean="0"/>
          </a:p>
        </p:txBody>
      </p:sp>
      <p:graphicFrame>
        <p:nvGraphicFramePr>
          <p:cNvPr id="109871" name="Group 303"/>
          <p:cNvGraphicFramePr>
            <a:graphicFrameLocks noGrp="1"/>
          </p:cNvGraphicFramePr>
          <p:nvPr>
            <p:ph idx="4294967295"/>
          </p:nvPr>
        </p:nvGraphicFramePr>
        <p:xfrm>
          <a:off x="381000" y="1509712"/>
          <a:ext cx="8374062" cy="1538288"/>
        </p:xfrm>
        <a:graphic>
          <a:graphicData uri="http://schemas.openxmlformats.org/drawingml/2006/table">
            <a:tbl>
              <a:tblPr/>
              <a:tblGrid>
                <a:gridCol w="3097212"/>
                <a:gridCol w="1439863"/>
                <a:gridCol w="1295400"/>
                <a:gridCol w="1368425"/>
                <a:gridCol w="117316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Sampling method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MHRW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BFS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#Valid Users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28x81K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28x81K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28x81K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984K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Unique Users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957K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2.19M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2.20M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984K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5" name="Rectangle 305"/>
          <p:cNvSpPr>
            <a:spLocks/>
          </p:cNvSpPr>
          <p:nvPr/>
        </p:nvSpPr>
        <p:spPr bwMode="auto">
          <a:xfrm>
            <a:off x="457200" y="2997200"/>
            <a:ext cx="8229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3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MHRW &amp; UNI datasets publicly available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-"/>
            </a:pPr>
            <a:r>
              <a:rPr lang="en-US" sz="2400" dirty="0" smtClean="0"/>
              <a:t>more  than 500 requests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-"/>
            </a:pPr>
            <a:r>
              <a:rPr lang="en-US" sz="2400" dirty="0" smtClean="0">
                <a:hlinkClick r:id="rId3"/>
              </a:rPr>
              <a:t>http://odysseas.calit2.uci.edu/osn</a:t>
            </a:r>
            <a:endParaRPr lang="en-US" sz="2400" dirty="0" smtClean="0"/>
          </a:p>
          <a:p>
            <a:pPr marL="342900" indent="-342900" eaLnBrk="0" hangingPunct="0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571875" y="2082800"/>
            <a:ext cx="3929063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653338" y="2082800"/>
            <a:ext cx="99060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2617-E253-4CD0-8A9E-8B6709420343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235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Detecting Convergence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23559" name="Rectangle 3"/>
          <p:cNvSpPr txBox="1">
            <a:spLocks/>
          </p:cNvSpPr>
          <p:nvPr/>
        </p:nvSpPr>
        <p:spPr bwMode="auto">
          <a:xfrm>
            <a:off x="428625" y="1357312"/>
            <a:ext cx="82296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Number </a:t>
            </a:r>
            <a:r>
              <a:rPr lang="en-US" sz="3200" dirty="0"/>
              <a:t>of </a:t>
            </a:r>
            <a:r>
              <a:rPr lang="en-US" sz="3200" dirty="0" smtClean="0"/>
              <a:t>samples to lose </a:t>
            </a:r>
            <a:r>
              <a:rPr lang="en-US" sz="3200" dirty="0"/>
              <a:t>dependence from </a:t>
            </a:r>
            <a:r>
              <a:rPr lang="en-US" sz="3200" dirty="0" smtClean="0"/>
              <a:t>seed nodes (or burn-in)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40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Number of samples to declare the sample sufficient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Assume no ground truth available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400" dirty="0"/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2617-E253-4CD0-8A9E-8B6709420343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23558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Detecting Convergence</a:t>
            </a:r>
            <a:br>
              <a:rPr lang="en-US" sz="4000" dirty="0" smtClean="0"/>
            </a:br>
            <a:r>
              <a:rPr lang="en-US" sz="2200" dirty="0" smtClean="0">
                <a:solidFill>
                  <a:srgbClr val="802884"/>
                </a:solidFill>
              </a:rPr>
              <a:t> </a:t>
            </a:r>
            <a:r>
              <a:rPr lang="en-US" sz="2400" dirty="0" smtClean="0">
                <a:solidFill>
                  <a:srgbClr val="802884"/>
                </a:solidFill>
              </a:rPr>
              <a:t>Running means</a:t>
            </a:r>
            <a:endParaRPr lang="en-US" sz="2400" dirty="0" smtClean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1342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729733" y="3114273"/>
            <a:ext cx="335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Average node degree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6732240" y="4833156"/>
            <a:ext cx="1224136" cy="6120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MHRW</a:t>
            </a:r>
            <a:endParaRPr lang="en-US" sz="25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A7F66-43D3-4962-AC98-B83F4BC4E80C}" type="slidenum">
              <a:rPr lang="tr-TR"/>
              <a:pPr>
                <a:defRPr/>
              </a:pPr>
              <a:t>24</a:t>
            </a:fld>
            <a:endParaRPr lang="tr-TR"/>
          </a:p>
        </p:txBody>
      </p:sp>
      <p:sp>
        <p:nvSpPr>
          <p:cNvPr id="81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Online Convergence Diagnostics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err="1" smtClean="0">
                <a:solidFill>
                  <a:srgbClr val="802884"/>
                </a:solidFill>
              </a:rPr>
              <a:t>Gelman</a:t>
            </a:r>
            <a:r>
              <a:rPr lang="en-US" sz="2400" dirty="0" smtClean="0">
                <a:solidFill>
                  <a:srgbClr val="802884"/>
                </a:solidFill>
              </a:rPr>
              <a:t>-Rubin</a:t>
            </a:r>
          </a:p>
        </p:txBody>
      </p:sp>
      <p:sp>
        <p:nvSpPr>
          <p:cNvPr id="819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r>
              <a:rPr lang="en-US" sz="2400" dirty="0" smtClean="0"/>
              <a:t>Detects convergence for m&gt;1 walks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None/>
            </a:pPr>
            <a:endParaRPr lang="en-US" sz="2400" dirty="0" smtClean="0"/>
          </a:p>
          <a:p>
            <a:pPr>
              <a:buFont typeface="Arial" pitchFamily="34" charset="0"/>
              <a:buNone/>
            </a:pPr>
            <a:r>
              <a:rPr lang="en-US" sz="1500" b="1" dirty="0" smtClean="0"/>
              <a:t>    </a:t>
            </a:r>
            <a:r>
              <a:rPr lang="en-US" sz="1500" dirty="0" smtClean="0"/>
              <a:t>A. </a:t>
            </a:r>
            <a:r>
              <a:rPr lang="en-US" sz="1500" dirty="0" err="1" smtClean="0"/>
              <a:t>Gelman</a:t>
            </a:r>
            <a:r>
              <a:rPr lang="en-US" sz="1500" dirty="0" smtClean="0"/>
              <a:t>, D. Rubin, “Inference from iterative simulation using multiple sequences“  in Statistical Science Volume 7, 1992</a:t>
            </a:r>
          </a:p>
        </p:txBody>
      </p:sp>
      <p:pic>
        <p:nvPicPr>
          <p:cNvPr id="8200" name="Picture 19" descr="nodedegree-samples-3wa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8" y="2286000"/>
            <a:ext cx="59880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4429125" y="2608263"/>
            <a:ext cx="10080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Walk 1</a:t>
            </a:r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4429125" y="3465513"/>
            <a:ext cx="10080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Walk 2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4429125" y="4357688"/>
            <a:ext cx="10080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Walk 3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572125" y="3409950"/>
          <a:ext cx="3379788" cy="1019175"/>
        </p:xfrm>
        <a:graphic>
          <a:graphicData uri="http://schemas.openxmlformats.org/presentationml/2006/ole">
            <p:oleObj spid="_x0000_s20482" name="Equation" r:id="rId5" imgW="1600200" imgH="482400" progId="">
              <p:embed/>
            </p:oleObj>
          </a:graphicData>
        </a:graphic>
      </p:graphicFrame>
      <p:sp>
        <p:nvSpPr>
          <p:cNvPr id="8204" name="Oval 5"/>
          <p:cNvSpPr>
            <a:spLocks noChangeArrowheads="1"/>
          </p:cNvSpPr>
          <p:nvPr/>
        </p:nvSpPr>
        <p:spPr bwMode="auto">
          <a:xfrm>
            <a:off x="8358188" y="3286125"/>
            <a:ext cx="5048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6"/>
          <p:cNvSpPr>
            <a:spLocks noChangeArrowheads="1"/>
          </p:cNvSpPr>
          <p:nvPr/>
        </p:nvSpPr>
        <p:spPr bwMode="auto">
          <a:xfrm>
            <a:off x="8286750" y="3857625"/>
            <a:ext cx="504825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7"/>
          <p:cNvSpPr>
            <a:spLocks noChangeShapeType="1"/>
          </p:cNvSpPr>
          <p:nvPr/>
        </p:nvSpPr>
        <p:spPr bwMode="auto">
          <a:xfrm flipH="1">
            <a:off x="8572500" y="2786063"/>
            <a:ext cx="76200" cy="500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8"/>
          <p:cNvSpPr>
            <a:spLocks noChangeArrowheads="1"/>
          </p:cNvSpPr>
          <p:nvPr/>
        </p:nvSpPr>
        <p:spPr bwMode="auto">
          <a:xfrm>
            <a:off x="6732588" y="2354263"/>
            <a:ext cx="208915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Between walks</a:t>
            </a:r>
          </a:p>
          <a:p>
            <a:pPr algn="ctr"/>
            <a:r>
              <a:rPr lang="en-US" sz="1400"/>
              <a:t>variance</a:t>
            </a:r>
          </a:p>
        </p:txBody>
      </p:sp>
      <p:sp>
        <p:nvSpPr>
          <p:cNvPr id="8208" name="Line 9"/>
          <p:cNvSpPr>
            <a:spLocks noChangeShapeType="1"/>
          </p:cNvSpPr>
          <p:nvPr/>
        </p:nvSpPr>
        <p:spPr bwMode="auto">
          <a:xfrm>
            <a:off x="8501063" y="4500563"/>
            <a:ext cx="0" cy="357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6804025" y="4854575"/>
            <a:ext cx="208915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Within walks</a:t>
            </a:r>
          </a:p>
          <a:p>
            <a:pPr algn="ctr"/>
            <a:r>
              <a:rPr lang="en-US" sz="1400"/>
              <a:t>variance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19418" y="3572217"/>
            <a:ext cx="12192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Node degree</a:t>
            </a:r>
            <a:endParaRPr lang="en-US" sz="15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F8B7-3154-4AE7-B7C7-8463EB1CED7C}" type="slidenum">
              <a:rPr lang="tr-TR"/>
              <a:pPr>
                <a:defRPr/>
              </a:pPr>
              <a:t>25</a:t>
            </a:fld>
            <a:endParaRPr lang="tr-TR"/>
          </a:p>
        </p:txBody>
      </p:sp>
      <p:pic>
        <p:nvPicPr>
          <p:cNvPr id="2560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79550"/>
            <a:ext cx="415925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Methods Comparison</a:t>
            </a:r>
            <a:br>
              <a:rPr lang="en-US" dirty="0" smtClean="0"/>
            </a:br>
            <a:r>
              <a:rPr lang="en-US" sz="2400" dirty="0" smtClean="0">
                <a:solidFill>
                  <a:srgbClr val="802884"/>
                </a:solidFill>
              </a:rPr>
              <a:t> Node Degree</a:t>
            </a:r>
            <a:endParaRPr lang="en-US" sz="2400" dirty="0" smtClean="0"/>
          </a:p>
        </p:txBody>
      </p:sp>
      <p:sp>
        <p:nvSpPr>
          <p:cNvPr id="25607" name="Rectangle 5"/>
          <p:cNvSpPr>
            <a:spLocks noGrp="1"/>
          </p:cNvSpPr>
          <p:nvPr>
            <p:ph type="body" idx="4294967295"/>
          </p:nvPr>
        </p:nvSpPr>
        <p:spPr>
          <a:xfrm>
            <a:off x="539750" y="1557338"/>
            <a:ext cx="3960813" cy="4886325"/>
          </a:xfrm>
          <a:noFill/>
        </p:spPr>
        <p:txBody>
          <a:bodyPr/>
          <a:lstStyle/>
          <a:p>
            <a:r>
              <a:rPr lang="en-US" smtClean="0"/>
              <a:t>Poor performance for BFS, RW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MHRW, RWRW produce good estimates </a:t>
            </a:r>
          </a:p>
          <a:p>
            <a:pPr lvl="1"/>
            <a:r>
              <a:rPr lang="en-US" smtClean="0"/>
              <a:t>per chain</a:t>
            </a:r>
          </a:p>
          <a:p>
            <a:pPr lvl="1"/>
            <a:r>
              <a:rPr lang="en-US" smtClean="0"/>
              <a:t>overall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5076825" y="3068638"/>
            <a:ext cx="849313" cy="7921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6804025" y="170021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6804025" y="184467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6804025" y="1989138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5264150" y="2133600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5191125" y="16287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5319713" y="1844675"/>
            <a:ext cx="576262" cy="647700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28 crawls</a:t>
            </a:r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5076825" y="1844675"/>
            <a:ext cx="849313" cy="7921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7740650" y="3357563"/>
            <a:ext cx="849313" cy="5032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7740650" y="2133600"/>
            <a:ext cx="849313" cy="5032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5292725" y="4078288"/>
            <a:ext cx="647700" cy="10064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5292725" y="5300663"/>
            <a:ext cx="647700" cy="10064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5148263" y="4076700"/>
            <a:ext cx="144462" cy="10064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5148263" y="5300663"/>
            <a:ext cx="144462" cy="10064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  <p:bldP spid="116743" grpId="1" animBg="1"/>
      <p:bldP spid="116744" grpId="0" animBg="1"/>
      <p:bldP spid="116744" grpId="1" animBg="1"/>
      <p:bldP spid="116745" grpId="0" animBg="1"/>
      <p:bldP spid="116745" grpId="1" animBg="1"/>
      <p:bldP spid="116746" grpId="0" animBg="1"/>
      <p:bldP spid="116746" grpId="1" animBg="1"/>
      <p:bldP spid="116748" grpId="0" animBg="1"/>
      <p:bldP spid="116748" grpId="1" animBg="1"/>
      <p:bldP spid="116749" grpId="0" animBg="1"/>
      <p:bldP spid="116749" grpId="1" animBg="1"/>
      <p:bldP spid="116750" grpId="0" animBg="1"/>
      <p:bldP spid="116750" grpId="1" animBg="1"/>
      <p:bldP spid="116751" grpId="0" animBg="1"/>
      <p:bldP spid="116751" grpId="1" animBg="1"/>
      <p:bldP spid="116752" grpId="0" animBg="1"/>
      <p:bldP spid="116752" grpId="1" animBg="1"/>
      <p:bldP spid="116753" grpId="0" animBg="1"/>
      <p:bldP spid="116753" grpId="1" animBg="1"/>
      <p:bldP spid="116754" grpId="0" animBg="1"/>
      <p:bldP spid="116754" grpId="1" animBg="1"/>
      <p:bldP spid="116755" grpId="0" animBg="1"/>
      <p:bldP spid="116755" grpId="1" animBg="1"/>
      <p:bldP spid="116756" grpId="0" animBg="1"/>
      <p:bldP spid="1167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FC91F-F1EF-4C13-B87F-3DA0C9B7C366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26629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Sampling Bias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802884"/>
                </a:solidFill>
              </a:rPr>
              <a:t>Node Degree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5638800" cy="45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Line 11"/>
          <p:cNvSpPr>
            <a:spLocks noChangeShapeType="1"/>
          </p:cNvSpPr>
          <p:nvPr/>
        </p:nvSpPr>
        <p:spPr bwMode="auto">
          <a:xfrm flipH="1" flipV="1">
            <a:off x="2009775" y="3048000"/>
            <a:ext cx="504825" cy="430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H="1">
            <a:off x="2390775" y="44958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H="1">
            <a:off x="2495550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H="1">
            <a:off x="2924175" y="49530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9537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BFS is highly biased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867400" y="1752600"/>
          <a:ext cx="2895601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2925"/>
                <a:gridCol w="1057275"/>
                <a:gridCol w="1295401"/>
              </a:tblGrid>
              <a:tr h="66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UNI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 animBg="1"/>
      <p:bldP spid="118796" grpId="0" animBg="1"/>
      <p:bldP spid="118796" grpId="1" animBg="1"/>
      <p:bldP spid="118797" grpId="0" animBg="1"/>
      <p:bldP spid="118797" grpId="1" animBg="1"/>
      <p:bldP spid="118798" grpId="0" animBg="1"/>
      <p:bldP spid="118798" grpId="1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5257800" cy="40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FC91F-F1EF-4C13-B87F-3DA0C9B7C366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266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Sampling Bias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802884"/>
                </a:solidFill>
              </a:rPr>
              <a:t>Node Degree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577060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Degree distribution of MHRW identical to UNI</a:t>
            </a:r>
            <a:endParaRPr lang="en-US" sz="2600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4114800" y="2536825"/>
            <a:ext cx="457200" cy="434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10200" y="1828800"/>
          <a:ext cx="3352801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4400"/>
                <a:gridCol w="1066800"/>
                <a:gridCol w="1371601"/>
              </a:tblGrid>
              <a:tr h="66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MHRW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UNI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0325"/>
            <a:ext cx="52578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EE431-4F1B-42DF-B4E2-C1E600A8F2AC}" type="slidenum">
              <a:rPr lang="tr-TR"/>
              <a:pPr>
                <a:defRPr/>
              </a:pPr>
              <a:t>28</a:t>
            </a:fld>
            <a:endParaRPr lang="tr-TR"/>
          </a:p>
        </p:txBody>
      </p:sp>
      <p:sp>
        <p:nvSpPr>
          <p:cNvPr id="27653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Sampling Bias</a:t>
            </a:r>
            <a:br>
              <a:rPr lang="en-US" sz="4000" dirty="0" smtClean="0"/>
            </a:br>
            <a:r>
              <a:rPr lang="en-US" sz="2400" dirty="0" smtClean="0">
                <a:solidFill>
                  <a:srgbClr val="802884"/>
                </a:solidFill>
              </a:rPr>
              <a:t>Node Degree</a:t>
            </a:r>
            <a:endParaRPr lang="en-US" sz="2200" dirty="0" smtClean="0">
              <a:solidFill>
                <a:srgbClr val="802884"/>
              </a:solidFill>
            </a:endParaRPr>
          </a:p>
        </p:txBody>
      </p:sp>
      <p:sp>
        <p:nvSpPr>
          <p:cNvPr id="11981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5638800"/>
            <a:ext cx="8610600" cy="774700"/>
          </a:xfrm>
        </p:spPr>
        <p:txBody>
          <a:bodyPr>
            <a:normAutofit fontScale="25000" lnSpcReduction="20000"/>
          </a:bodyPr>
          <a:lstStyle/>
          <a:p>
            <a:endParaRPr lang="en-US" sz="2200" dirty="0" smtClean="0"/>
          </a:p>
          <a:p>
            <a:pPr>
              <a:buNone/>
            </a:pPr>
            <a:r>
              <a:rPr lang="en-US" sz="10000" dirty="0" smtClean="0"/>
              <a:t>      RW as biased as BFS but with smaller variance in each walk</a:t>
            </a:r>
          </a:p>
          <a:p>
            <a:endParaRPr lang="en-US" sz="2200" dirty="0" smtClean="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1828800" y="2846387"/>
            <a:ext cx="504825" cy="430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886200" y="4038600"/>
            <a:ext cx="609599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5400" y="57075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Degree distribution of RWRW identical to UNI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10200" y="1752600"/>
          <a:ext cx="3352801" cy="264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4400"/>
                <a:gridCol w="1066800"/>
                <a:gridCol w="1371601"/>
              </a:tblGrid>
              <a:tr h="66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RW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RWRW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UNI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4" grpId="0" animBg="1"/>
      <p:bldP spid="14" grpId="1" animBg="1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0"/>
            <a:ext cx="470070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Sampling Bias</a:t>
            </a:r>
            <a:br>
              <a:rPr lang="en-US" sz="4000" dirty="0" smtClean="0"/>
            </a:br>
            <a:r>
              <a:rPr lang="en-US" sz="2400" dirty="0" smtClean="0">
                <a:solidFill>
                  <a:srgbClr val="802884"/>
                </a:solidFill>
              </a:rPr>
              <a:t>Network Membership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971800" y="1600200"/>
            <a:ext cx="685800" cy="838200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28 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crawls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71800" y="2895600"/>
            <a:ext cx="685800" cy="838200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28 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crawls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71800" y="4267200"/>
            <a:ext cx="685800" cy="838200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28 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crawls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71800" y="5562600"/>
            <a:ext cx="685800" cy="838200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28 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crawls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6248400" y="2057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6248400" y="3352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6248400" y="4724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6248400" y="6019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 flipV="1">
            <a:off x="6629400" y="1524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 flipV="1">
            <a:off x="6629400" y="2819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6629400" y="4191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 flipV="1">
            <a:off x="6629400" y="5486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6324600" y="1676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 flipV="1">
            <a:off x="6324600" y="3048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 flipV="1">
            <a:off x="6324600" y="4343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H="1" flipV="1">
            <a:off x="6324600" y="5715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 flipV="1">
            <a:off x="6705600" y="1905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 flipV="1">
            <a:off x="6705600" y="3200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H="1" flipV="1">
            <a:off x="6705600" y="5867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97C-0238-4600-A878-78DBBACA853F}" type="slidenum">
              <a:rPr lang="fr-CH"/>
              <a:pPr/>
              <a:t>3</a:t>
            </a:fld>
            <a:endParaRPr lang="fr-CH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84288"/>
            <a:ext cx="8555038" cy="51260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OSNs shape the Internet traffic</a:t>
            </a:r>
          </a:p>
          <a:p>
            <a:pPr lvl="1"/>
            <a:r>
              <a:rPr lang="en-US" sz="2400" dirty="0" smtClean="0"/>
              <a:t>design more scalable OSNs</a:t>
            </a:r>
            <a:endParaRPr lang="en-US" sz="1800" dirty="0" smtClean="0"/>
          </a:p>
          <a:p>
            <a:pPr lvl="1"/>
            <a:r>
              <a:rPr lang="en-US" sz="2400" dirty="0" smtClean="0"/>
              <a:t>optimize server placements</a:t>
            </a:r>
          </a:p>
          <a:p>
            <a:endParaRPr lang="en-US" sz="2800" dirty="0" smtClean="0"/>
          </a:p>
          <a:p>
            <a:r>
              <a:rPr lang="en-US" sz="2800" dirty="0" smtClean="0"/>
              <a:t>Internet </a:t>
            </a:r>
            <a:r>
              <a:rPr lang="en-US" sz="2800" dirty="0"/>
              <a:t>services may </a:t>
            </a:r>
            <a:r>
              <a:rPr lang="en-US" sz="2800" dirty="0" smtClean="0"/>
              <a:t>leverage the social graph</a:t>
            </a:r>
            <a:endParaRPr lang="en-US" sz="2800" dirty="0"/>
          </a:p>
          <a:p>
            <a:pPr lvl="1"/>
            <a:r>
              <a:rPr lang="en-US" sz="2400" dirty="0"/>
              <a:t>Trust </a:t>
            </a:r>
            <a:r>
              <a:rPr lang="en-US" sz="2400" dirty="0" smtClean="0"/>
              <a:t>propagation for network security</a:t>
            </a:r>
            <a:endParaRPr lang="en-US" sz="1800" dirty="0"/>
          </a:p>
          <a:p>
            <a:pPr lvl="1"/>
            <a:r>
              <a:rPr lang="en-US" sz="2400" dirty="0"/>
              <a:t>Common interests </a:t>
            </a:r>
            <a:r>
              <a:rPr lang="en-US" sz="2400" dirty="0" smtClean="0"/>
              <a:t>for personalized services</a:t>
            </a:r>
            <a:endParaRPr lang="en-US" sz="1800" dirty="0" smtClean="0"/>
          </a:p>
          <a:p>
            <a:pPr lvl="1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r>
              <a:rPr lang="en-US" sz="2800" dirty="0" smtClean="0"/>
              <a:t>Large scale data mining</a:t>
            </a:r>
          </a:p>
          <a:p>
            <a:pPr lvl="1"/>
            <a:r>
              <a:rPr lang="en-US" sz="2400" dirty="0" smtClean="0"/>
              <a:t>social influence marketing</a:t>
            </a:r>
          </a:p>
          <a:p>
            <a:pPr lvl="1"/>
            <a:r>
              <a:rPr lang="en-US" sz="2400" dirty="0" smtClean="0"/>
              <a:t>user communication patterns</a:t>
            </a:r>
          </a:p>
          <a:p>
            <a:pPr lvl="1"/>
            <a:r>
              <a:rPr lang="en-US" sz="2400" dirty="0" smtClean="0"/>
              <a:t>visualization</a:t>
            </a:r>
          </a:p>
          <a:p>
            <a:pPr lvl="1"/>
            <a:endParaRPr lang="en-US" sz="2400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0800"/>
            <a:ext cx="9144000" cy="935038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Why study Online Social Networks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F518B-F1CC-47E2-975D-C5B28EF03FFC}" type="slidenum">
              <a:rPr lang="tr-TR"/>
              <a:pPr>
                <a:defRPr/>
              </a:pPr>
              <a:t>30</a:t>
            </a:fld>
            <a:endParaRPr lang="tr-TR"/>
          </a:p>
        </p:txBody>
      </p:sp>
      <p:sp>
        <p:nvSpPr>
          <p:cNvPr id="922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 error comparison</a:t>
            </a:r>
            <a:br>
              <a:rPr lang="en-US" dirty="0" smtClean="0"/>
            </a:br>
            <a:r>
              <a:rPr lang="en-US" sz="3600" dirty="0" smtClean="0"/>
              <a:t> </a:t>
            </a:r>
            <a:r>
              <a:rPr lang="en-US" sz="2400" dirty="0" smtClean="0">
                <a:solidFill>
                  <a:srgbClr val="802884"/>
                </a:solidFill>
              </a:rPr>
              <a:t>MHRW </a:t>
            </a:r>
            <a:r>
              <a:rPr lang="en-US" sz="2400" dirty="0" err="1" smtClean="0">
                <a:solidFill>
                  <a:srgbClr val="802884"/>
                </a:solidFill>
              </a:rPr>
              <a:t>vs</a:t>
            </a:r>
            <a:r>
              <a:rPr lang="en-US" sz="2400" dirty="0" smtClean="0">
                <a:solidFill>
                  <a:srgbClr val="802884"/>
                </a:solidFill>
              </a:rPr>
              <a:t> RWRW</a:t>
            </a: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1948" y="1371600"/>
            <a:ext cx="6194252" cy="392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916238" y="5445125"/>
          <a:ext cx="3673475" cy="841375"/>
        </p:xfrm>
        <a:graphic>
          <a:graphicData uri="http://schemas.openxmlformats.org/presentationml/2006/ole">
            <p:oleObj spid="_x0000_s256002" name="Equation" r:id="rId5" imgW="1828800" imgH="419040" progId="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1AB8F-013E-4E20-B5E8-7C2AAA24FFF3}" type="slidenum">
              <a:rPr lang="tr-TR"/>
              <a:pPr>
                <a:defRPr/>
              </a:pPr>
              <a:t>31</a:t>
            </a:fld>
            <a:endParaRPr lang="tr-TR"/>
          </a:p>
        </p:txBody>
      </p:sp>
      <p:sp>
        <p:nvSpPr>
          <p:cNvPr id="28677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Graph Sampling Methods</a:t>
            </a:r>
            <a:br>
              <a:rPr lang="en-US" sz="4000" dirty="0" smtClean="0"/>
            </a:br>
            <a:r>
              <a:rPr lang="en-US" sz="2400" dirty="0" smtClean="0">
                <a:solidFill>
                  <a:srgbClr val="802884"/>
                </a:solidFill>
              </a:rPr>
              <a:t>Practical Recommendations</a:t>
            </a:r>
            <a:endParaRPr lang="en-US" sz="4000" dirty="0" smtClean="0">
              <a:solidFill>
                <a:srgbClr val="802884"/>
              </a:solidFill>
            </a:endParaRPr>
          </a:p>
        </p:txBody>
      </p:sp>
      <p:sp>
        <p:nvSpPr>
          <p:cNvPr id="286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 smtClean="0"/>
              <a:t>Use MHRW or RWRW. Do not use BFS, RW.</a:t>
            </a:r>
            <a:endParaRPr lang="en-US" sz="24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r>
              <a:rPr lang="en-US" sz="2800" dirty="0" smtClean="0"/>
              <a:t>Use formal convergence diagnostics</a:t>
            </a:r>
          </a:p>
          <a:p>
            <a:pPr lvl="1"/>
            <a:r>
              <a:rPr lang="en-US" sz="2400" dirty="0" smtClean="0"/>
              <a:t>multiple parallel walks</a:t>
            </a:r>
          </a:p>
          <a:p>
            <a:pPr lvl="1"/>
            <a:r>
              <a:rPr lang="en-US" sz="2400" dirty="0" smtClean="0"/>
              <a:t>assess convergence online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MHRW </a:t>
            </a:r>
            <a:r>
              <a:rPr lang="en-US" sz="2800" dirty="0" err="1" smtClean="0"/>
              <a:t>vs</a:t>
            </a:r>
            <a:r>
              <a:rPr lang="en-US" sz="2800" dirty="0" smtClean="0"/>
              <a:t> RWRW</a:t>
            </a:r>
          </a:p>
          <a:p>
            <a:pPr lvl="1"/>
            <a:r>
              <a:rPr lang="en-US" sz="2400" dirty="0" smtClean="0"/>
              <a:t>RWRW slightly better performance</a:t>
            </a:r>
          </a:p>
          <a:p>
            <a:pPr lvl="1"/>
            <a:r>
              <a:rPr lang="en-US" sz="2400" dirty="0" smtClean="0"/>
              <a:t>MHRW provides a “ready-to-use” sample</a:t>
            </a:r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can we infer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based on probability sample of nodes?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Any node property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Frequency of nodal attributes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Personal data: gender, age, name etc…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Privacy settings </a:t>
            </a:r>
            <a:r>
              <a:rPr lang="en-US" dirty="0" smtClean="0"/>
              <a:t>: </a:t>
            </a:r>
            <a:r>
              <a:rPr lang="en-US" sz="2000" dirty="0" smtClean="0"/>
              <a:t>it ranges from 1111 (all privacy settings on) to 0000 (all privacy settings off)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Membership  to a “category”: university, regional network, </a:t>
            </a:r>
            <a:r>
              <a:rPr lang="en-US" sz="2000" dirty="0" smtClean="0"/>
              <a:t>group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Local topology properties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Degree distribution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err="1" smtClean="0"/>
              <a:t>Assortativity</a:t>
            </a:r>
            <a:r>
              <a:rPr lang="en-US" sz="2000" dirty="0" smtClean="0"/>
              <a:t>  (extended </a:t>
            </a:r>
            <a:r>
              <a:rPr lang="en-US" sz="2000" dirty="0" err="1" smtClean="0"/>
              <a:t>egonet</a:t>
            </a:r>
            <a:r>
              <a:rPr lang="en-US" sz="2000" dirty="0" smtClean="0"/>
              <a:t> samples)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Clustering coefficient (extended </a:t>
            </a:r>
            <a:r>
              <a:rPr lang="en-US" sz="2000" dirty="0" err="1" smtClean="0"/>
              <a:t>egonet</a:t>
            </a:r>
            <a:r>
              <a:rPr lang="en-US" sz="2000" dirty="0" smtClean="0"/>
              <a:t> samples)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9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B8EBF1-FF54-4F8E-81BB-7C6119E0BFEA}" type="slidenum">
              <a:rPr lang="fr-CH" smtClean="0"/>
              <a:pPr/>
              <a:t>33</a:t>
            </a:fld>
            <a:endParaRPr lang="fr-CH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939800"/>
          </a:xfrm>
        </p:spPr>
        <p:txBody>
          <a:bodyPr>
            <a:normAutofit/>
          </a:bodyPr>
          <a:lstStyle/>
          <a:p>
            <a:pPr eaLnBrk="1" hangingPunct="1"/>
            <a:r>
              <a:rPr lang="fr-CH" sz="4000" dirty="0" smtClean="0"/>
              <a:t>Privacy Awareness in Facebook</a:t>
            </a:r>
            <a:endParaRPr lang="en-US" sz="4000" dirty="0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149350"/>
            <a:ext cx="4183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3665538"/>
            <a:ext cx="42719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2638" y="2635250"/>
            <a:ext cx="43767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92625" y="1348507"/>
            <a:ext cx="4651375" cy="568325"/>
            <a:chOff x="2830" y="817"/>
            <a:chExt cx="2930" cy="358"/>
          </a:xfrm>
        </p:grpSpPr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3363" y="845"/>
              <a:ext cx="23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dirty="0" err="1">
                  <a:latin typeface="Comic Sans MS" pitchFamily="66" charset="0"/>
                </a:rPr>
                <a:t>Probability</a:t>
              </a:r>
              <a:r>
                <a:rPr lang="fr-CH" dirty="0">
                  <a:latin typeface="Comic Sans MS" pitchFamily="66" charset="0"/>
                </a:rPr>
                <a:t> </a:t>
              </a:r>
              <a:r>
                <a:rPr lang="fr-CH" dirty="0" err="1">
                  <a:latin typeface="Comic Sans MS" pitchFamily="66" charset="0"/>
                </a:rPr>
                <a:t>that</a:t>
              </a:r>
              <a:r>
                <a:rPr lang="fr-CH" dirty="0">
                  <a:latin typeface="Comic Sans MS" pitchFamily="66" charset="0"/>
                </a:rPr>
                <a:t> a user changes the default </a:t>
              </a:r>
              <a:r>
                <a:rPr lang="fr-CH" dirty="0" smtClean="0">
                  <a:latin typeface="Comic Sans MS" pitchFamily="66" charset="0"/>
                </a:rPr>
                <a:t>(off) </a:t>
              </a:r>
              <a:r>
                <a:rPr lang="fr-CH" dirty="0" err="1">
                  <a:latin typeface="Comic Sans MS" pitchFamily="66" charset="0"/>
                </a:rPr>
                <a:t>privacy</a:t>
              </a:r>
              <a:r>
                <a:rPr lang="fr-CH" dirty="0">
                  <a:latin typeface="Comic Sans MS" pitchFamily="66" charset="0"/>
                </a:rPr>
                <a:t> settings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2830" y="817"/>
              <a:ext cx="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2400" dirty="0">
                  <a:latin typeface="Comic Sans MS" pitchFamily="66" charset="0"/>
                </a:rPr>
                <a:t>PA =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748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Facebook</a:t>
            </a:r>
            <a:r>
              <a:rPr lang="en-US" sz="4000" dirty="0" smtClean="0"/>
              <a:t> Social Graph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>
                <a:solidFill>
                  <a:srgbClr val="802884"/>
                </a:solidFill>
              </a:rPr>
              <a:t>Degree Distribution</a:t>
            </a:r>
          </a:p>
        </p:txBody>
      </p:sp>
      <p:sp>
        <p:nvSpPr>
          <p:cNvPr id="30726" name="Rectangle 3"/>
          <p:cNvSpPr>
            <a:spLocks noGrp="1"/>
          </p:cNvSpPr>
          <p:nvPr>
            <p:ph idx="1"/>
          </p:nvPr>
        </p:nvSpPr>
        <p:spPr>
          <a:xfrm>
            <a:off x="539750" y="5157788"/>
            <a:ext cx="7931150" cy="1257300"/>
          </a:xfrm>
        </p:spPr>
        <p:txBody>
          <a:bodyPr/>
          <a:lstStyle/>
          <a:p>
            <a:r>
              <a:rPr lang="en-US" dirty="0" smtClean="0"/>
              <a:t>Degree distribution not a power law</a:t>
            </a:r>
          </a:p>
          <a:p>
            <a:endParaRPr lang="en-US" dirty="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1FF0-5DEF-45B1-80D8-A87B4EA93B3D}" type="slidenum">
              <a:rPr lang="tr-TR"/>
              <a:pPr>
                <a:defRPr/>
              </a:pPr>
              <a:t>34</a:t>
            </a:fld>
            <a:endParaRPr lang="tr-TR"/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484313"/>
            <a:ext cx="45243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2" name="Line 6"/>
          <p:cNvSpPr>
            <a:spLocks noChangeShapeType="1"/>
          </p:cNvSpPr>
          <p:nvPr/>
        </p:nvSpPr>
        <p:spPr bwMode="auto">
          <a:xfrm>
            <a:off x="3132138" y="1989138"/>
            <a:ext cx="2303462" cy="719137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5435600" y="2708275"/>
            <a:ext cx="1152525" cy="1800225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5003800" y="3644900"/>
            <a:ext cx="1079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30000"/>
              <a:t>a</a:t>
            </a:r>
            <a:r>
              <a:rPr lang="en-US" sz="1000" b="1"/>
              <a:t>2</a:t>
            </a:r>
            <a:r>
              <a:rPr lang="en-US" sz="2800" b="1" baseline="30000"/>
              <a:t>=3.38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348038" y="2420938"/>
            <a:ext cx="1079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30000"/>
              <a:t>a</a:t>
            </a:r>
            <a:r>
              <a:rPr lang="en-US" sz="1000" b="1"/>
              <a:t>1</a:t>
            </a:r>
            <a:r>
              <a:rPr lang="en-US" sz="2800" b="1" baseline="30000"/>
              <a:t>=1.32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2" grpId="0" animBg="1"/>
      <p:bldP spid="244743" grpId="0" animBg="1"/>
      <p:bldP spid="244745" grpId="0"/>
      <p:bldP spid="2447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F9955-EBD4-4FD9-8A79-CE050909FD5B}" type="slidenum">
              <a:rPr lang="tr-TR"/>
              <a:pPr>
                <a:defRPr/>
              </a:pPr>
              <a:t>35</a:t>
            </a:fld>
            <a:endParaRPr lang="tr-TR"/>
          </a:p>
        </p:txBody>
      </p:sp>
      <p:sp>
        <p:nvSpPr>
          <p:cNvPr id="35845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Social Graph</a:t>
            </a:r>
            <a:br>
              <a:rPr lang="en-US" dirty="0" smtClean="0"/>
            </a:br>
            <a:r>
              <a:rPr lang="en-US" sz="2200" dirty="0" err="1" smtClean="0">
                <a:solidFill>
                  <a:srgbClr val="802884"/>
                </a:solidFill>
              </a:rPr>
              <a:t>Assortativity</a:t>
            </a:r>
            <a:endParaRPr lang="en-US" sz="2200" dirty="0" smtClean="0">
              <a:solidFill>
                <a:srgbClr val="802884"/>
              </a:solidFill>
            </a:endParaRPr>
          </a:p>
        </p:txBody>
      </p:sp>
      <p:sp>
        <p:nvSpPr>
          <p:cNvPr id="3584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013325"/>
            <a:ext cx="8229600" cy="1112838"/>
          </a:xfrm>
        </p:spPr>
        <p:txBody>
          <a:bodyPr>
            <a:normAutofit lnSpcReduction="10000"/>
          </a:bodyPr>
          <a:lstStyle/>
          <a:p>
            <a:endParaRPr lang="en-US" smtClean="0"/>
          </a:p>
          <a:p>
            <a:r>
              <a:rPr lang="en-US" smtClean="0"/>
              <a:t>[Wilson09] Assortativity Coefficient = 0.17</a:t>
            </a: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624013"/>
            <a:ext cx="73136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Line 6"/>
          <p:cNvSpPr>
            <a:spLocks noChangeShapeType="1"/>
          </p:cNvSpPr>
          <p:nvPr/>
        </p:nvSpPr>
        <p:spPr bwMode="auto">
          <a:xfrm flipH="1">
            <a:off x="5867400" y="1844675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8FEA-135F-4A1E-B1D7-6C539F39BC9D}" type="slidenum">
              <a:rPr lang="tr-TR"/>
              <a:pPr>
                <a:defRPr/>
              </a:pPr>
              <a:t>36</a:t>
            </a:fld>
            <a:endParaRPr lang="tr-TR"/>
          </a:p>
        </p:txBody>
      </p:sp>
      <p:sp>
        <p:nvSpPr>
          <p:cNvPr id="36869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FB Social Graph</a:t>
            </a:r>
            <a:br>
              <a:rPr lang="en-US" dirty="0" smtClean="0"/>
            </a:br>
            <a:r>
              <a:rPr lang="en-US" sz="2200" dirty="0" smtClean="0">
                <a:solidFill>
                  <a:srgbClr val="802884"/>
                </a:solidFill>
              </a:rPr>
              <a:t>Clustering coefficient</a:t>
            </a:r>
          </a:p>
        </p:txBody>
      </p:sp>
      <p:sp>
        <p:nvSpPr>
          <p:cNvPr id="368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01663" y="5340350"/>
            <a:ext cx="8002587" cy="968375"/>
          </a:xfrm>
        </p:spPr>
        <p:txBody>
          <a:bodyPr/>
          <a:lstStyle/>
          <a:p>
            <a:endParaRPr lang="en-US" sz="2400" smtClean="0"/>
          </a:p>
          <a:p>
            <a:pPr>
              <a:buFont typeface="Arial" pitchFamily="34" charset="0"/>
              <a:buNone/>
            </a:pPr>
            <a:r>
              <a:rPr lang="en-US" sz="2400" smtClean="0"/>
              <a:t>[Wilson09] C(k) range is [0.05, 0.18]</a:t>
            </a:r>
          </a:p>
        </p:txBody>
      </p:sp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89138"/>
            <a:ext cx="7313613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2195513" y="2492375"/>
            <a:ext cx="0" cy="2160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EB52-4A9D-4968-A83B-D3B83E843F89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32773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en-US" sz="2700" dirty="0" smtClean="0"/>
          </a:p>
        </p:txBody>
      </p:sp>
      <p:sp>
        <p:nvSpPr>
          <p:cNvPr id="32774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285875"/>
            <a:ext cx="8975340" cy="52754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Compared graph crawling methods</a:t>
            </a:r>
          </a:p>
          <a:p>
            <a:pPr lvl="1"/>
            <a:r>
              <a:rPr lang="en-US" dirty="0" smtClean="0"/>
              <a:t>MHRW, RWRW performed remarkably well</a:t>
            </a:r>
          </a:p>
          <a:p>
            <a:pPr lvl="1"/>
            <a:r>
              <a:rPr lang="en-US" dirty="0" smtClean="0"/>
              <a:t>BFS, RW lead to substantial bias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Practical recommendations</a:t>
            </a:r>
          </a:p>
          <a:p>
            <a:pPr lvl="1"/>
            <a:r>
              <a:rPr lang="en-US" dirty="0" smtClean="0"/>
              <a:t>usage of online convergence diagnostics</a:t>
            </a:r>
          </a:p>
          <a:p>
            <a:pPr lvl="1"/>
            <a:r>
              <a:rPr lang="en-US" dirty="0" smtClean="0"/>
              <a:t>proper use of multiple chains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MHRW &amp; UNI datasets publicly available</a:t>
            </a:r>
          </a:p>
          <a:p>
            <a:pPr lvl="1"/>
            <a:r>
              <a:rPr lang="en-US" dirty="0" smtClean="0"/>
              <a:t>more  than 500 requests</a:t>
            </a:r>
          </a:p>
          <a:p>
            <a:pPr lvl="1"/>
            <a:r>
              <a:rPr lang="en-US" sz="3100" dirty="0" smtClean="0">
                <a:hlinkClick r:id="rId3"/>
              </a:rPr>
              <a:t>http://odysseas.calit2.uci.edu/osn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M. </a:t>
            </a:r>
            <a:r>
              <a:rPr lang="en-US" sz="2000" dirty="0" err="1" smtClean="0"/>
              <a:t>Gjoka</a:t>
            </a:r>
            <a:r>
              <a:rPr lang="en-US" sz="2000" dirty="0" smtClean="0"/>
              <a:t>, M. </a:t>
            </a:r>
            <a:r>
              <a:rPr lang="en-US" sz="2000" dirty="0" err="1" smtClean="0"/>
              <a:t>Kurant</a:t>
            </a:r>
            <a:r>
              <a:rPr lang="en-US" sz="2000" dirty="0" smtClean="0"/>
              <a:t>, C. T. Butts,  A. </a:t>
            </a:r>
            <a:r>
              <a:rPr lang="en-US" sz="2000" dirty="0" err="1" smtClean="0"/>
              <a:t>Markopoulou</a:t>
            </a:r>
            <a:r>
              <a:rPr lang="en-US" sz="2000" dirty="0" smtClean="0"/>
              <a:t>, “</a:t>
            </a:r>
            <a:r>
              <a:rPr lang="en-US" sz="2000" b="1" dirty="0" smtClean="0"/>
              <a:t>Practical Recommendations on Crawling Online Social Networks</a:t>
            </a:r>
            <a:r>
              <a:rPr lang="en-US" sz="2000" dirty="0" smtClean="0"/>
              <a:t>”, JSAC special issue on Measurement of Internet Topologies, Vol.29, No. 9, Oct. 2011</a:t>
            </a:r>
            <a:endParaRPr lang="en-US" sz="2000" i="1" dirty="0" smtClean="0"/>
          </a:p>
          <a:p>
            <a:pPr>
              <a:buNone/>
            </a:pPr>
            <a:endParaRPr lang="en-US" sz="2200" i="1" dirty="0" smtClean="0"/>
          </a:p>
          <a:p>
            <a:pPr>
              <a:buNone/>
            </a:pPr>
            <a:endParaRPr lang="en-US" sz="2200" i="1" dirty="0" smtClean="0"/>
          </a:p>
          <a:p>
            <a:pPr>
              <a:buNone/>
            </a:pPr>
            <a:endParaRPr lang="en-US" sz="22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0358-B19B-4227-A1C8-38B7D2297C2A}" type="slidenum">
              <a:rPr lang="fr-CH"/>
              <a:pPr/>
              <a:t>4</a:t>
            </a:fld>
            <a:endParaRPr lang="fr-CH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0072" y="1196752"/>
            <a:ext cx="8280400" cy="5030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Social </a:t>
            </a:r>
            <a:r>
              <a:rPr lang="en-US" sz="2400" dirty="0"/>
              <a:t>graph of </a:t>
            </a:r>
            <a:r>
              <a:rPr lang="en-US" sz="2400" dirty="0" err="1"/>
              <a:t>Facebook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500M users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130 </a:t>
            </a:r>
            <a:r>
              <a:rPr lang="en-US" sz="2400" dirty="0"/>
              <a:t>friends each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8 </a:t>
            </a:r>
            <a:r>
              <a:rPr lang="en-US" sz="2400" dirty="0"/>
              <a:t>bytes </a:t>
            </a:r>
            <a:r>
              <a:rPr lang="en-US" sz="2400" dirty="0" smtClean="0"/>
              <a:t>(64 </a:t>
            </a:r>
            <a:r>
              <a:rPr lang="en-US" sz="2400" dirty="0"/>
              <a:t>bits) per user ID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raw connectivity data, with no </a:t>
            </a:r>
            <a:r>
              <a:rPr lang="en-US" sz="2400" dirty="0" smtClean="0"/>
              <a:t>attributes: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500 x </a:t>
            </a:r>
            <a:r>
              <a:rPr lang="en-US" sz="2400" dirty="0" smtClean="0"/>
              <a:t>130 </a:t>
            </a:r>
            <a:r>
              <a:rPr lang="en-US" sz="2400" dirty="0"/>
              <a:t>x </a:t>
            </a:r>
            <a:r>
              <a:rPr lang="en-US" sz="2400" dirty="0" smtClean="0"/>
              <a:t>8B </a:t>
            </a:r>
            <a:r>
              <a:rPr lang="en-US" sz="2400" dirty="0"/>
              <a:t>= </a:t>
            </a:r>
            <a:r>
              <a:rPr lang="en-US" sz="2400" dirty="0" smtClean="0"/>
              <a:t>520 GB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To get this data, one would have to download: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260 TB</a:t>
            </a:r>
            <a:r>
              <a:rPr lang="en-US" sz="2400" dirty="0" smtClean="0"/>
              <a:t>  </a:t>
            </a:r>
            <a:r>
              <a:rPr lang="en-US" sz="2400" dirty="0"/>
              <a:t>of HTML data</a:t>
            </a:r>
            <a:r>
              <a:rPr lang="fr-CH" sz="2400" dirty="0"/>
              <a:t>!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This is </a:t>
            </a:r>
            <a:r>
              <a:rPr lang="en-US" sz="2400" dirty="0" smtClean="0"/>
              <a:t>not </a:t>
            </a:r>
            <a:r>
              <a:rPr lang="en-US" sz="2400" dirty="0"/>
              <a:t>practical. Solution: </a:t>
            </a:r>
            <a:r>
              <a:rPr lang="en-US" sz="2400" b="1" dirty="0"/>
              <a:t>Sampling</a:t>
            </a:r>
            <a:r>
              <a:rPr lang="en-US" sz="2400" dirty="0"/>
              <a:t>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0800"/>
            <a:ext cx="9144000" cy="935038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Collection of OSN datasets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7"/>
            <a:endCxn id="36" idx="3"/>
          </p:cNvCxnSpPr>
          <p:nvPr/>
        </p:nvCxnSpPr>
        <p:spPr bwMode="auto">
          <a:xfrm rot="5400000" flipH="1" flipV="1">
            <a:off x="4115627" y="2714773"/>
            <a:ext cx="184470" cy="399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9" idx="5"/>
            <a:endCxn id="36" idx="1"/>
          </p:cNvCxnSpPr>
          <p:nvPr/>
        </p:nvCxnSpPr>
        <p:spPr bwMode="auto">
          <a:xfrm rot="16200000" flipH="1">
            <a:off x="4039834" y="2319255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6" idx="7"/>
            <a:endCxn id="38" idx="3"/>
          </p:cNvCxnSpPr>
          <p:nvPr/>
        </p:nvCxnSpPr>
        <p:spPr bwMode="auto">
          <a:xfrm rot="5400000" flipH="1" flipV="1">
            <a:off x="4461256" y="2337073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6"/>
            <a:endCxn id="26" idx="2"/>
          </p:cNvCxnSpPr>
          <p:nvPr/>
        </p:nvCxnSpPr>
        <p:spPr bwMode="auto">
          <a:xfrm flipV="1">
            <a:off x="4571019" y="2693259"/>
            <a:ext cx="674509" cy="6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6" idx="5"/>
            <a:endCxn id="35" idx="1"/>
          </p:cNvCxnSpPr>
          <p:nvPr/>
        </p:nvCxnSpPr>
        <p:spPr bwMode="auto">
          <a:xfrm rot="16200000" flipH="1">
            <a:off x="4483325" y="2881879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" idx="3"/>
            <a:endCxn id="35" idx="7"/>
          </p:cNvCxnSpPr>
          <p:nvPr/>
        </p:nvCxnSpPr>
        <p:spPr bwMode="auto">
          <a:xfrm rot="5400000">
            <a:off x="4891497" y="2766773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3"/>
            <a:endCxn id="28" idx="7"/>
          </p:cNvCxnSpPr>
          <p:nvPr/>
        </p:nvCxnSpPr>
        <p:spPr bwMode="auto">
          <a:xfrm rot="5400000">
            <a:off x="4391644" y="3391052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5" idx="6"/>
            <a:endCxn id="30" idx="2"/>
          </p:cNvCxnSpPr>
          <p:nvPr/>
        </p:nvCxnSpPr>
        <p:spPr bwMode="auto">
          <a:xfrm>
            <a:off x="4927848" y="3222308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3830618" y="297627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803351" y="220084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 Nodes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75212" y="2135317"/>
            <a:ext cx="3370998" cy="18697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4783116" y="20920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1720" y="492200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mic Sans MS"/>
                <a:cs typeface="Comic Sans MS"/>
              </a:rPr>
              <a:t>E</a:t>
            </a:r>
            <a:r>
              <a:rPr lang="en-US" dirty="0" smtClean="0">
                <a:latin typeface="Comic Sans MS"/>
                <a:cs typeface="Comic Sans MS"/>
              </a:rPr>
              <a:t>stimate the property of interest from a sample of nodes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40188" y="109065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46A24-33A2-453B-964F-64FCA73E60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50421"/>
            <a:ext cx="8229600" cy="646331"/>
          </a:xfr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/>
              <a:t>Population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/>
          <a:lstStyle/>
          <a:p>
            <a:pPr lvl="0"/>
            <a:r>
              <a:rPr lang="x-none" sz="2000" dirty="0" smtClean="0"/>
              <a:t>Classic problem</a:t>
            </a:r>
            <a:endParaRPr lang="en-US" sz="2000" dirty="0" smtClean="0"/>
          </a:p>
          <a:p>
            <a:pPr lvl="1"/>
            <a:r>
              <a:rPr lang="x-none" sz="1600" dirty="0" smtClean="0"/>
              <a:t>given a population of interest, draw a sample such that the probability of including any given individual is known</a:t>
            </a:r>
            <a:r>
              <a:rPr lang="en-US" sz="1600" dirty="0" smtClean="0"/>
              <a:t>.</a:t>
            </a:r>
            <a:endParaRPr lang="x-none" sz="16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Challenge in online networks</a:t>
            </a:r>
            <a:endParaRPr lang="x-none" sz="2000" dirty="0" smtClean="0"/>
          </a:p>
          <a:p>
            <a:pPr lvl="1">
              <a:spcAft>
                <a:spcPts val="600"/>
              </a:spcAft>
            </a:pPr>
            <a:r>
              <a:rPr lang="x-none" sz="1600" dirty="0" smtClean="0"/>
              <a:t>often lack</a:t>
            </a:r>
            <a:r>
              <a:rPr lang="en-US" sz="1600" dirty="0" smtClean="0"/>
              <a:t> of</a:t>
            </a:r>
            <a:r>
              <a:rPr lang="x-none" sz="1600" dirty="0" smtClean="0"/>
              <a:t> a sampling frame: population cannot be enumerated</a:t>
            </a: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sampling of users: may be impossible (not supported by API, user IDs not publicly available) or inefficient (rate limited , sparse user ID space).</a:t>
            </a:r>
          </a:p>
          <a:p>
            <a:pPr lvl="1">
              <a:spcAft>
                <a:spcPts val="600"/>
              </a:spcAft>
              <a:buNone/>
            </a:pPr>
            <a:r>
              <a:rPr lang="en-US" sz="1600" dirty="0" smtClean="0"/>
              <a:t>	</a:t>
            </a:r>
            <a:endParaRPr lang="x-none" sz="1600" dirty="0" smtClean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Alternative</a:t>
            </a:r>
            <a:r>
              <a:rPr lang="x-none" sz="2000" dirty="0" smtClean="0"/>
              <a:t>: network-based sampling methods</a:t>
            </a:r>
          </a:p>
          <a:p>
            <a:pPr lvl="1">
              <a:spcAft>
                <a:spcPts val="600"/>
              </a:spcAft>
            </a:pPr>
            <a:r>
              <a:rPr lang="x-none" sz="1600" dirty="0" smtClean="0"/>
              <a:t>Exploit </a:t>
            </a:r>
            <a:r>
              <a:rPr lang="en-US" sz="1600" dirty="0" smtClean="0"/>
              <a:t>social </a:t>
            </a:r>
            <a:r>
              <a:rPr lang="x-none" sz="1600" dirty="0" smtClean="0"/>
              <a:t>ties to draw a probability sample</a:t>
            </a:r>
            <a:r>
              <a:rPr lang="en-US" sz="1600" dirty="0" smtClean="0"/>
              <a:t> from hidden population</a:t>
            </a:r>
            <a:endParaRPr lang="x-none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Use</a:t>
            </a:r>
            <a:r>
              <a:rPr lang="en-US" sz="1600" dirty="0" smtClean="0">
                <a:solidFill>
                  <a:srgbClr val="3333CC"/>
                </a:solidFill>
              </a:rPr>
              <a:t> crawling </a:t>
            </a:r>
            <a:r>
              <a:rPr lang="en-US" sz="1600" dirty="0" smtClean="0"/>
              <a:t>(a.k.a. “link-trace sampling”) </a:t>
            </a:r>
            <a:r>
              <a:rPr lang="en-US" sz="1600" dirty="0" smtClean="0">
                <a:solidFill>
                  <a:srgbClr val="3333CC"/>
                </a:solidFill>
              </a:rPr>
              <a:t>to sample nodes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6EFA-AE21-43B7-A529-87D5391A88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143000"/>
          </a:xfrm>
        </p:spPr>
        <p:txBody>
          <a:bodyPr/>
          <a:lstStyle/>
          <a:p>
            <a:r>
              <a:rPr lang="en-US" sz="3200" dirty="0" smtClean="0"/>
              <a:t>Sample Nodes by Crawling</a:t>
            </a:r>
            <a:endParaRPr lang="en-US" sz="3200" dirty="0"/>
          </a:p>
        </p:txBody>
      </p:sp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0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75212" y="2073816"/>
            <a:ext cx="3370998" cy="18697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4661393" y="3062455"/>
            <a:ext cx="320510" cy="32012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46A24-33A2-453B-964F-64FCA73E60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848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3837 -0.0673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0716798">
            <a:off x="4121771" y="1664919"/>
            <a:ext cx="2171539" cy="23226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20566688">
            <a:off x="3012121" y="2260419"/>
            <a:ext cx="1126327" cy="1793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4310167" y="2596929"/>
            <a:ext cx="322874" cy="322484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Sample Nodes by Crawling</a:t>
            </a:r>
            <a:endParaRPr lang="en-US" sz="32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46A24-33A2-453B-964F-64FCA73E60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139 L 0.09375 -0.00972 L 0.04375 -0.08333 L 0.00104 0.00255 L 0.09323 -0.01041 L 0.11007 0.0882 L 0.06198 0.14537 L 0.11007 0.08866 L 0.16614 0.03125 L 0.14687 -0.06805 L 0.04427 -0.08356 L -0.00052 0.00116 L 0.04392 -0.08472 L 1.11111E-6 -0.00069 L 0.03924 0.06806 L 0.10903 0.09028 L 0.06267 0.14375 L 0.11007 0.0882 " pathEditMode="relative" rAng="0" ptsTypes="AAAAAAAAAAAAAAAAAA">
                                      <p:cBhvr>
                                        <p:cTn id="6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7"/>
            <a:endCxn id="36" idx="3"/>
          </p:cNvCxnSpPr>
          <p:nvPr/>
        </p:nvCxnSpPr>
        <p:spPr bwMode="auto">
          <a:xfrm rot="5400000" flipH="1" flipV="1">
            <a:off x="4115627" y="2714773"/>
            <a:ext cx="184470" cy="399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9" idx="5"/>
            <a:endCxn id="36" idx="1"/>
          </p:cNvCxnSpPr>
          <p:nvPr/>
        </p:nvCxnSpPr>
        <p:spPr bwMode="auto">
          <a:xfrm rot="16200000" flipH="1">
            <a:off x="4039834" y="2319255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6" idx="7"/>
            <a:endCxn id="38" idx="3"/>
          </p:cNvCxnSpPr>
          <p:nvPr/>
        </p:nvCxnSpPr>
        <p:spPr bwMode="auto">
          <a:xfrm rot="5400000" flipH="1" flipV="1">
            <a:off x="4461256" y="2337073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6"/>
            <a:endCxn id="26" idx="2"/>
          </p:cNvCxnSpPr>
          <p:nvPr/>
        </p:nvCxnSpPr>
        <p:spPr bwMode="auto">
          <a:xfrm flipV="1">
            <a:off x="4571019" y="2693259"/>
            <a:ext cx="674509" cy="6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6" idx="5"/>
            <a:endCxn id="35" idx="1"/>
          </p:cNvCxnSpPr>
          <p:nvPr/>
        </p:nvCxnSpPr>
        <p:spPr bwMode="auto">
          <a:xfrm rot="16200000" flipH="1">
            <a:off x="4483325" y="2881879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" idx="3"/>
            <a:endCxn id="35" idx="7"/>
          </p:cNvCxnSpPr>
          <p:nvPr/>
        </p:nvCxnSpPr>
        <p:spPr bwMode="auto">
          <a:xfrm rot="5400000">
            <a:off x="4891497" y="2766773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3"/>
            <a:endCxn id="28" idx="7"/>
          </p:cNvCxnSpPr>
          <p:nvPr/>
        </p:nvCxnSpPr>
        <p:spPr bwMode="auto">
          <a:xfrm rot="5400000">
            <a:off x="4391644" y="3391052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5" idx="6"/>
            <a:endCxn id="30" idx="2"/>
          </p:cNvCxnSpPr>
          <p:nvPr/>
        </p:nvCxnSpPr>
        <p:spPr bwMode="auto">
          <a:xfrm>
            <a:off x="4927848" y="3222308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3830618" y="297627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803351" y="220084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Sampling Nodes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75212" y="2135317"/>
            <a:ext cx="3370998" cy="18697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4783116" y="20920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1640" y="4509120"/>
            <a:ext cx="7416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mic Sans MS"/>
              <a:cs typeface="Comic Sans MS"/>
            </a:endParaRPr>
          </a:p>
          <a:p>
            <a:pPr algn="l"/>
            <a:r>
              <a:rPr lang="en-US" sz="1800" dirty="0" smtClean="0">
                <a:latin typeface="Comic Sans MS"/>
                <a:cs typeface="Comic Sans MS"/>
              </a:rPr>
              <a:t>Questions:</a:t>
            </a:r>
          </a:p>
          <a:p>
            <a:pPr algn="l"/>
            <a:endParaRPr lang="en-US" sz="1800" dirty="0" smtClean="0">
              <a:latin typeface="Comic Sans MS"/>
              <a:cs typeface="Comic Sans MS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Comic Sans MS"/>
                <a:cs typeface="Comic Sans MS"/>
              </a:rPr>
              <a:t>How do you collect a sample of nodes using crawling?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latin typeface="Comic Sans MS"/>
                <a:cs typeface="Comic Sans MS"/>
              </a:rPr>
              <a:t>What can we estimate from a sample of nodes?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40188" y="109065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46A24-33A2-453B-964F-64FCA73E60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13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heme/theme1.xml><?xml version="1.0" encoding="utf-8"?>
<a:theme xmlns:a="http://schemas.openxmlformats.org/drawingml/2006/main" name="doco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1302</Words>
  <Application>Microsoft Office PowerPoint</Application>
  <PresentationFormat>On-screen Show (4:3)</PresentationFormat>
  <Paragraphs>428</Paragraphs>
  <Slides>37</Slides>
  <Notes>37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docomo</vt:lpstr>
      <vt:lpstr>Visio</vt:lpstr>
      <vt:lpstr>Equation</vt:lpstr>
      <vt:lpstr>Practical Recommendations on Crawling Online Social Networks</vt:lpstr>
      <vt:lpstr>Online Social Networks (OSNs) </vt:lpstr>
      <vt:lpstr>Why study Online Social Networks?</vt:lpstr>
      <vt:lpstr>Collection of OSN datasets</vt:lpstr>
      <vt:lpstr>Sampling Nodes</vt:lpstr>
      <vt:lpstr>Population Sampling</vt:lpstr>
      <vt:lpstr>Sample Nodes by Crawling</vt:lpstr>
      <vt:lpstr>Sample Nodes by Crawling</vt:lpstr>
      <vt:lpstr>Sampling Nodes</vt:lpstr>
      <vt:lpstr>Related Work </vt:lpstr>
      <vt:lpstr>How do you crawl Facebook?</vt:lpstr>
      <vt:lpstr>Crawling Method 1:  Breadth-First-Search (BFS)</vt:lpstr>
      <vt:lpstr> Crawling Method 2:  Simple Random Walk (RW)</vt:lpstr>
      <vt:lpstr>Correcting for the bias of the walk</vt:lpstr>
      <vt:lpstr>Correcting for the bias of the walk</vt:lpstr>
      <vt:lpstr>Uniform userID Sampling (UNI) </vt:lpstr>
      <vt:lpstr>Data Collection Sampled Node Information</vt:lpstr>
      <vt:lpstr>Data Collection Challenges</vt:lpstr>
      <vt:lpstr>Data Collection Parallelization</vt:lpstr>
      <vt:lpstr>Data Collection BFS</vt:lpstr>
      <vt:lpstr>Summary of Datasets April-May 2009</vt:lpstr>
      <vt:lpstr>Detecting Convergence  </vt:lpstr>
      <vt:lpstr>Detecting Convergence  Running means</vt:lpstr>
      <vt:lpstr>Online Convergence Diagnostics Gelman-Rubin</vt:lpstr>
      <vt:lpstr>Methods Comparison  Node Degree</vt:lpstr>
      <vt:lpstr>Sampling Bias Node Degree</vt:lpstr>
      <vt:lpstr>Sampling Bias Node Degree</vt:lpstr>
      <vt:lpstr>Sampling Bias Node Degree</vt:lpstr>
      <vt:lpstr>Sampling Bias Network Membership</vt:lpstr>
      <vt:lpstr>Estimation error comparison  MHRW vs RWRW</vt:lpstr>
      <vt:lpstr>Graph Sampling Methods Practical Recommendations</vt:lpstr>
      <vt:lpstr>What can we infer based on probability sample of nodes?</vt:lpstr>
      <vt:lpstr>Privacy Awareness in Facebook</vt:lpstr>
      <vt:lpstr>Facebook Social Graph Degree Distribution</vt:lpstr>
      <vt:lpstr>Facebook Social Graph Assortativity</vt:lpstr>
      <vt:lpstr>FB Social Graph Clustering coefficient</vt:lpstr>
      <vt:lpstr>Conclusion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2012-08-24T21:23:10Z</dcterms:created>
  <dcterms:modified xsi:type="dcterms:W3CDTF">2012-08-24T21:24:28Z</dcterms:modified>
</cp:coreProperties>
</file>