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52"/>
  </p:notesMasterIdLst>
  <p:handoutMasterIdLst>
    <p:handoutMasterId r:id="rId53"/>
  </p:handoutMasterIdLst>
  <p:sldIdLst>
    <p:sldId id="355" r:id="rId2"/>
    <p:sldId id="357" r:id="rId3"/>
    <p:sldId id="359" r:id="rId4"/>
    <p:sldId id="356" r:id="rId5"/>
    <p:sldId id="361" r:id="rId6"/>
    <p:sldId id="269" r:id="rId7"/>
    <p:sldId id="270" r:id="rId8"/>
    <p:sldId id="271" r:id="rId9"/>
    <p:sldId id="272" r:id="rId10"/>
    <p:sldId id="276" r:id="rId11"/>
    <p:sldId id="277" r:id="rId12"/>
    <p:sldId id="279" r:id="rId13"/>
    <p:sldId id="280" r:id="rId14"/>
    <p:sldId id="284" r:id="rId15"/>
    <p:sldId id="282" r:id="rId16"/>
    <p:sldId id="274" r:id="rId17"/>
    <p:sldId id="281" r:id="rId18"/>
    <p:sldId id="285" r:id="rId19"/>
    <p:sldId id="301" r:id="rId20"/>
    <p:sldId id="302" r:id="rId21"/>
    <p:sldId id="376" r:id="rId22"/>
    <p:sldId id="309" r:id="rId23"/>
    <p:sldId id="310" r:id="rId24"/>
    <p:sldId id="306" r:id="rId25"/>
    <p:sldId id="307" r:id="rId26"/>
    <p:sldId id="311" r:id="rId27"/>
    <p:sldId id="312" r:id="rId28"/>
    <p:sldId id="290" r:id="rId29"/>
    <p:sldId id="319" r:id="rId30"/>
    <p:sldId id="337" r:id="rId31"/>
    <p:sldId id="329" r:id="rId32"/>
    <p:sldId id="340" r:id="rId33"/>
    <p:sldId id="332" r:id="rId34"/>
    <p:sldId id="333" r:id="rId35"/>
    <p:sldId id="334" r:id="rId36"/>
    <p:sldId id="335" r:id="rId37"/>
    <p:sldId id="377" r:id="rId38"/>
    <p:sldId id="338" r:id="rId39"/>
    <p:sldId id="380" r:id="rId40"/>
    <p:sldId id="381" r:id="rId41"/>
    <p:sldId id="343" r:id="rId42"/>
    <p:sldId id="345" r:id="rId43"/>
    <p:sldId id="347" r:id="rId44"/>
    <p:sldId id="348" r:id="rId45"/>
    <p:sldId id="349" r:id="rId46"/>
    <p:sldId id="351" r:id="rId47"/>
    <p:sldId id="375" r:id="rId48"/>
    <p:sldId id="370" r:id="rId49"/>
    <p:sldId id="371" r:id="rId50"/>
    <p:sldId id="374" r:id="rId5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4B23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5" autoAdjust="0"/>
    <p:restoredTop sz="61851" autoAdjust="0"/>
  </p:normalViewPr>
  <p:slideViewPr>
    <p:cSldViewPr snapToGrid="0">
      <p:cViewPr varScale="1">
        <p:scale>
          <a:sx n="53" d="100"/>
          <a:sy n="53" d="100"/>
        </p:scale>
        <p:origin x="-357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104"/>
    </p:cViewPr>
  </p:sorterViewPr>
  <p:notesViewPr>
    <p:cSldViewPr snapToGrid="0">
      <p:cViewPr varScale="1">
        <p:scale>
          <a:sx n="56" d="100"/>
          <a:sy n="56" d="100"/>
        </p:scale>
        <p:origin x="-2568" y="-10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image" Target="../media/image12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38E756-A7E5-4334-A3DD-55D8C7F8C2D2}" type="datetimeFigureOut">
              <a:rPr lang="en-US" smtClean="0"/>
              <a:pPr/>
              <a:t>2/7/2013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68DB47-F662-4205-A3B0-027FEC6FB61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BE0C98-C200-439E-89B2-D1F27EB8D628}" type="datetimeFigureOut">
              <a:rPr lang="en-US" smtClean="0"/>
              <a:pPr/>
              <a:t>2/7/2013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AF50FA-0144-4D80-85CA-35CCE89E7DE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AF50FA-0144-4D80-85CA-35CCE89E7DE6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AF50FA-0144-4D80-85CA-35CCE89E7DE6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E0056B-E2D1-400F-B141-A11166B158FC}" type="slidenum">
              <a:rPr lang="en-US" smtClean="0"/>
              <a:pPr/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CA818F-A58C-436E-8F27-895B3FD9C294}" type="slidenum">
              <a:rPr lang="en-US" smtClean="0"/>
              <a:pPr/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AF50FA-0144-4D80-85CA-35CCE89E7DE6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AF50FA-0144-4D80-85CA-35CCE89E7DE6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AF50FA-0144-4D80-85CA-35CCE89E7DE6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AF50FA-0144-4D80-85CA-35CCE89E7DE6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AF50FA-0144-4D80-85CA-35CCE89E7DE6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AF50FA-0144-4D80-85CA-35CCE89E7DE6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AF50FA-0144-4D80-85CA-35CCE89E7DE6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AF50FA-0144-4D80-85CA-35CCE89E7DE6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AF50FA-0144-4D80-85CA-35CCE89E7DE6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830A1E-6BB5-49FE-BEBD-40AB5E58DF58}" type="slidenum">
              <a:rPr lang="en-US" smtClean="0"/>
              <a:pPr/>
              <a:t>21</a:t>
            </a:fld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830A1E-6BB5-49FE-BEBD-40AB5E58DF58}" type="slidenum">
              <a:rPr lang="en-US" smtClean="0"/>
              <a:pPr/>
              <a:t>22</a:t>
            </a:fld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830A1E-6BB5-49FE-BEBD-40AB5E58DF58}" type="slidenum">
              <a:rPr lang="en-US" smtClean="0"/>
              <a:pPr/>
              <a:t>23</a:t>
            </a:fld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830A1E-6BB5-49FE-BEBD-40AB5E58DF58}" type="slidenum">
              <a:rPr lang="en-US" smtClean="0"/>
              <a:pPr/>
              <a:t>24</a:t>
            </a:fld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830A1E-6BB5-49FE-BEBD-40AB5E58DF58}" type="slidenum">
              <a:rPr lang="en-US" smtClean="0"/>
              <a:pPr/>
              <a:t>25</a:t>
            </a:fld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830A1E-6BB5-49FE-BEBD-40AB5E58DF58}" type="slidenum">
              <a:rPr lang="en-US" smtClean="0"/>
              <a:pPr/>
              <a:t>26</a:t>
            </a:fld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830A1E-6BB5-49FE-BEBD-40AB5E58DF58}" type="slidenum">
              <a:rPr lang="en-US" smtClean="0"/>
              <a:pPr/>
              <a:t>27</a:t>
            </a:fld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89BE26-70B7-4DE3-8A9A-C00178F2506F}" type="slidenum">
              <a:rPr lang="en-US" smtClean="0"/>
              <a:pPr/>
              <a:t>28</a:t>
            </a:fld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AF50FA-0144-4D80-85CA-35CCE89E7DE6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AF50FA-0144-4D80-85CA-35CCE89E7DE6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AF50FA-0144-4D80-85CA-35CCE89E7DE6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A4D2EF-5EED-41FB-A577-4C6071D1DE24}" type="slidenum">
              <a:rPr lang="en-US" smtClean="0"/>
              <a:pPr/>
              <a:t>31</a:t>
            </a:fld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AF50FA-0144-4D80-85CA-35CCE89E7DE6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AF50FA-0144-4D80-85CA-35CCE89E7DE6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AF50FA-0144-4D80-85CA-35CCE89E7DE6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46531A-8050-49A7-A0F6-FB7D4330E565}" type="slidenum">
              <a:rPr lang="tr-TR" smtClean="0"/>
              <a:pPr>
                <a:defRPr/>
              </a:pPr>
              <a:t>35</a:t>
            </a:fld>
            <a:endParaRPr lang="tr-TR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AF3654-563D-4289-B7FA-DC873BEE2DD8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AF50FA-0144-4D80-85CA-35CCE89E7DE6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AF50FA-0144-4D80-85CA-35CCE89E7DE6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AF50FA-0144-4D80-85CA-35CCE89E7DE6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AF50FA-0144-4D80-85CA-35CCE89E7DE6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AF50FA-0144-4D80-85CA-35CCE89E7DE6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AF50FA-0144-4D80-85CA-35CCE89E7DE6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AF50FA-0144-4D80-85CA-35CCE89E7DE6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AF50FA-0144-4D80-85CA-35CCE89E7DE6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AF50FA-0144-4D80-85CA-35CCE89E7DE6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AF50FA-0144-4D80-85CA-35CCE89E7DE6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EB31C3-AA69-43D7-A89E-2A2FADB6342F}" type="slidenum">
              <a:rPr lang="en-US" smtClean="0"/>
              <a:pPr/>
              <a:t>46</a:t>
            </a:fld>
            <a:endParaRPr lang="en-US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AF50FA-0144-4D80-85CA-35CCE89E7DE6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AF50FA-0144-4D80-85CA-35CCE89E7DE6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AF50FA-0144-4D80-85CA-35CCE89E7DE6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AF50FA-0144-4D80-85CA-35CCE89E7DE6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AF50FA-0144-4D80-85CA-35CCE89E7DE6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AF50FA-0144-4D80-85CA-35CCE89E7DE6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AF50FA-0144-4D80-85CA-35CCE89E7DE6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F63ECB-8360-4C32-8938-E6858ABF2BB0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AF50FA-0144-4D80-85CA-35CCE89E7DE6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EFD4F3-A6FD-42C4-990C-E7AC8A624D36}" type="datetimeFigureOut">
              <a:rPr lang="en-US"/>
              <a:pPr>
                <a:defRPr/>
              </a:pPr>
              <a:t>2/7/2013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087B05-A3EB-416B-97E7-519BEBC01A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084318-3455-4D95-87CC-F86CDE527241}" type="datetimeFigureOut">
              <a:rPr lang="en-US"/>
              <a:pPr>
                <a:defRPr/>
              </a:pPr>
              <a:t>2/7/2013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7B58C-D2B8-4A5F-994E-6244AA304F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7BA71-9AF4-4099-B6D2-6E8281E99FC3}" type="datetimeFigureOut">
              <a:rPr lang="en-US"/>
              <a:pPr>
                <a:defRPr/>
              </a:pPr>
              <a:t>2/7/2013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9D1CD3-E606-4643-9EE8-193DD47B10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ABB74E-BDF8-4809-B534-FFC151CCEB82}" type="slidenum">
              <a:rPr lang="fr-CH"/>
              <a:pPr>
                <a:defRPr/>
              </a:pPr>
              <a:t>‹#›</a:t>
            </a:fld>
            <a:endParaRPr lang="fr-CH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D259B2-A39A-4C9F-BA04-EDEA4784FC9C}" type="slidenum">
              <a:rPr lang="fr-CH"/>
              <a:pPr>
                <a:defRPr/>
              </a:pPr>
              <a:t>‹#›</a:t>
            </a:fld>
            <a:endParaRPr lang="fr-CH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85CEC2-9BB3-4F55-8D38-BA6E701DEDAD}" type="slidenum">
              <a:rPr lang="fr-CH"/>
              <a:pPr>
                <a:defRPr/>
              </a:pPr>
              <a:t>‹#›</a:t>
            </a:fld>
            <a:endParaRPr lang="fr-CH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63A9A8-9C66-42FC-B7FB-B7F01757AD79}" type="slidenum">
              <a:rPr lang="fr-CH"/>
              <a:pPr>
                <a:defRPr/>
              </a:pPr>
              <a:t>‹#›</a:t>
            </a:fld>
            <a:endParaRPr lang="fr-C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test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E46A24-33A2-453B-964F-64FCA73E60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070105-2458-4A96-9A83-DC926974686C}" type="datetimeFigureOut">
              <a:rPr lang="en-US"/>
              <a:pPr>
                <a:defRPr/>
              </a:pPr>
              <a:t>2/7/2013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2EDBA8-EA1F-443F-909D-C7622D8343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AE336-27DA-413F-8FC3-81AD59AAA033}" type="datetimeFigureOut">
              <a:rPr lang="en-US"/>
              <a:pPr>
                <a:defRPr/>
              </a:pPr>
              <a:t>2/7/2013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34CD75-78CC-4B11-812B-66CC30A70B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EEF25-2CCB-4850-B576-018DCEF2194F}" type="datetimeFigureOut">
              <a:rPr lang="en-US"/>
              <a:pPr>
                <a:defRPr/>
              </a:pPr>
              <a:t>2/7/2013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17C516-166D-46E9-B1FE-F7868BE326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33B095-4B1B-44E1-AB01-B242C6A3950D}" type="datetimeFigureOut">
              <a:rPr lang="en-US"/>
              <a:pPr>
                <a:defRPr/>
              </a:pPr>
              <a:t>2/7/2013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7C0698-FAAB-4BF9-8655-A8000566C4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4A4BC9-2042-4F76-BB0B-A1AF66A2C41C}" type="datetimeFigureOut">
              <a:rPr lang="en-US"/>
              <a:pPr>
                <a:defRPr/>
              </a:pPr>
              <a:t>2/7/2013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3CA6FC-E70A-4654-8B7D-6824CC179B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3D917A-E885-44C0-B335-D99B27E50929}" type="datetimeFigureOut">
              <a:rPr lang="en-US"/>
              <a:pPr>
                <a:defRPr/>
              </a:pPr>
              <a:t>2/7/2013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03053E-CB19-483C-8866-E9F50CA230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DA38E-E904-4029-A6B3-8B94B3F69F88}" type="datetimeFigureOut">
              <a:rPr lang="en-US"/>
              <a:pPr>
                <a:defRPr/>
              </a:pPr>
              <a:t>2/7/2013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500012-D112-4AA7-9B2E-D0F5166381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1F6DE3C-F52F-4659-9CA4-5CF047E110E3}" type="datetimeFigureOut">
              <a:rPr lang="en-US"/>
              <a:pPr>
                <a:defRPr/>
              </a:pPr>
              <a:t>2/7/2013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4D38228-E9EC-44B9-8CE5-4E3FB34AF2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4" r:id="rId15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4.png"/><Relationship Id="rId10" Type="http://schemas.openxmlformats.org/officeDocument/2006/relationships/oleObject" Target="../embeddings/oleObject4.bin"/><Relationship Id="rId4" Type="http://schemas.openxmlformats.org/officeDocument/2006/relationships/image" Target="../media/image13.png"/><Relationship Id="rId9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wmf"/><Relationship Id="rId5" Type="http://schemas.openxmlformats.org/officeDocument/2006/relationships/image" Target="../media/image21.png"/><Relationship Id="rId4" Type="http://schemas.openxmlformats.org/officeDocument/2006/relationships/image" Target="../media/image20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5.bin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2.wmf"/><Relationship Id="rId4" Type="http://schemas.openxmlformats.org/officeDocument/2006/relationships/image" Target="../media/image31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5.png"/><Relationship Id="rId4" Type="http://schemas.openxmlformats.org/officeDocument/2006/relationships/image" Target="../media/image34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6.bin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.png"/><Relationship Id="rId5" Type="http://schemas.openxmlformats.org/officeDocument/2006/relationships/image" Target="../media/image41.wmf"/><Relationship Id="rId4" Type="http://schemas.openxmlformats.org/officeDocument/2006/relationships/image" Target="../media/image10.wmf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4.png"/><Relationship Id="rId4" Type="http://schemas.openxmlformats.org/officeDocument/2006/relationships/image" Target="../media/image43.w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w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w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8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6.jpeg"/><Relationship Id="rId5" Type="http://schemas.openxmlformats.org/officeDocument/2006/relationships/image" Target="../media/image38.png"/><Relationship Id="rId4" Type="http://schemas.openxmlformats.org/officeDocument/2006/relationships/image" Target="../media/image34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png"/><Relationship Id="rId5" Type="http://schemas.openxmlformats.org/officeDocument/2006/relationships/image" Target="../media/image11.png"/><Relationship Id="rId4" Type="http://schemas.openxmlformats.org/officeDocument/2006/relationships/image" Target="../media/image10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150A8BB-DA04-4AC4-B0D9-21AF8BDD2A9A}" type="slidenum">
              <a:rPr lang="fr-CH" smtClean="0"/>
              <a:pPr/>
              <a:t>1</a:t>
            </a:fld>
            <a:endParaRPr lang="fr-CH" smtClean="0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320088"/>
            <a:ext cx="9144000" cy="1876425"/>
          </a:xfrm>
        </p:spPr>
        <p:txBody>
          <a:bodyPr/>
          <a:lstStyle/>
          <a:p>
            <a:r>
              <a:rPr lang="en-US" sz="4000" dirty="0" smtClean="0"/>
              <a:t>Link-Trace Sampling for Social Networks:</a:t>
            </a:r>
            <a:br>
              <a:rPr lang="en-US" sz="4000" dirty="0" smtClean="0"/>
            </a:br>
            <a:r>
              <a:rPr lang="en-US" sz="4000" dirty="0" smtClean="0"/>
              <a:t>Advances and Applications </a:t>
            </a:r>
            <a:endParaRPr lang="fr-CH" sz="3600" dirty="0" smtClean="0"/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869950" y="3327316"/>
            <a:ext cx="7507288" cy="2797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10000"/>
              </a:spcBef>
            </a:pPr>
            <a:r>
              <a:rPr lang="fr-CH" sz="2400" dirty="0"/>
              <a:t>Maciej Kurant (</a:t>
            </a:r>
            <a:r>
              <a:rPr lang="fr-CH" sz="2400" dirty="0" smtClean="0"/>
              <a:t>UC Irvine)</a:t>
            </a:r>
          </a:p>
          <a:p>
            <a:pPr algn="ctr">
              <a:spcBef>
                <a:spcPct val="10000"/>
              </a:spcBef>
            </a:pPr>
            <a:endParaRPr lang="fr-CH" sz="2400" dirty="0" smtClean="0"/>
          </a:p>
          <a:p>
            <a:pPr algn="ctr">
              <a:spcBef>
                <a:spcPct val="10000"/>
              </a:spcBef>
            </a:pPr>
            <a:r>
              <a:rPr lang="fr-CH" dirty="0" err="1" smtClean="0"/>
              <a:t>Join</a:t>
            </a:r>
            <a:r>
              <a:rPr lang="fr-CH" dirty="0" smtClean="0"/>
              <a:t> </a:t>
            </a:r>
            <a:r>
              <a:rPr lang="fr-CH" dirty="0" err="1" smtClean="0"/>
              <a:t>work</a:t>
            </a:r>
            <a:r>
              <a:rPr lang="fr-CH" dirty="0" smtClean="0"/>
              <a:t> </a:t>
            </a:r>
            <a:r>
              <a:rPr lang="fr-CH" dirty="0" err="1" smtClean="0"/>
              <a:t>with</a:t>
            </a:r>
            <a:r>
              <a:rPr lang="fr-CH" dirty="0" smtClean="0"/>
              <a:t>:</a:t>
            </a:r>
            <a:endParaRPr lang="fr-CH" dirty="0"/>
          </a:p>
          <a:p>
            <a:pPr algn="ctr">
              <a:spcBef>
                <a:spcPct val="10000"/>
              </a:spcBef>
            </a:pPr>
            <a:r>
              <a:rPr lang="fr-CH" sz="2400" dirty="0"/>
              <a:t>Minas Gjoka (</a:t>
            </a:r>
            <a:r>
              <a:rPr lang="fr-CH" sz="2400" dirty="0" smtClean="0"/>
              <a:t>UC Irvine), </a:t>
            </a:r>
            <a:endParaRPr lang="fr-CH" sz="2400" dirty="0"/>
          </a:p>
          <a:p>
            <a:pPr algn="ctr">
              <a:spcBef>
                <a:spcPct val="10000"/>
              </a:spcBef>
            </a:pPr>
            <a:r>
              <a:rPr lang="fr-CH" sz="2400" dirty="0"/>
              <a:t>Athina Markopoulou (</a:t>
            </a:r>
            <a:r>
              <a:rPr lang="fr-CH" sz="2400" dirty="0" smtClean="0"/>
              <a:t>UC Irvine), </a:t>
            </a:r>
            <a:endParaRPr lang="fr-CH" sz="2400" dirty="0"/>
          </a:p>
          <a:p>
            <a:pPr algn="ctr">
              <a:spcBef>
                <a:spcPct val="10000"/>
              </a:spcBef>
            </a:pPr>
            <a:r>
              <a:rPr lang="fr-CH" sz="2400" dirty="0"/>
              <a:t>Carter T. </a:t>
            </a:r>
            <a:r>
              <a:rPr lang="fr-CH" sz="2400" dirty="0" err="1"/>
              <a:t>Butts</a:t>
            </a:r>
            <a:r>
              <a:rPr lang="fr-CH" sz="2400" dirty="0"/>
              <a:t> (</a:t>
            </a:r>
            <a:r>
              <a:rPr lang="fr-CH" sz="2400" dirty="0" smtClean="0"/>
              <a:t>UC Irvine),</a:t>
            </a:r>
            <a:endParaRPr lang="fr-CH" sz="2400" dirty="0"/>
          </a:p>
          <a:p>
            <a:pPr algn="ctr">
              <a:spcBef>
                <a:spcPct val="10000"/>
              </a:spcBef>
            </a:pPr>
            <a:r>
              <a:rPr lang="fr-CH" sz="2400" dirty="0"/>
              <a:t>Patrick Thiran (EPFL).</a:t>
            </a:r>
            <a:endParaRPr lang="en-US" sz="2400" dirty="0"/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2409825" y="310712"/>
            <a:ext cx="3990975" cy="942975"/>
            <a:chOff x="1527" y="174"/>
            <a:chExt cx="2514" cy="594"/>
          </a:xfrm>
        </p:grpSpPr>
        <p:pic>
          <p:nvPicPr>
            <p:cNvPr id="15366" name="Picture 6"/>
            <p:cNvPicPr>
              <a:picLocks noChangeAspect="1" noChangeArrowheads="1"/>
            </p:cNvPicPr>
            <p:nvPr/>
          </p:nvPicPr>
          <p:blipFill>
            <a:blip r:embed="rId3" cstate="print">
              <a:lum bright="12000" contrast="24000"/>
            </a:blip>
            <a:srcRect/>
            <a:stretch>
              <a:fillRect/>
            </a:stretch>
          </p:blipFill>
          <p:spPr bwMode="auto">
            <a:xfrm>
              <a:off x="2022" y="342"/>
              <a:ext cx="1498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367" name="Rectangle 7"/>
            <p:cNvSpPr>
              <a:spLocks noChangeArrowheads="1"/>
            </p:cNvSpPr>
            <p:nvPr/>
          </p:nvSpPr>
          <p:spPr bwMode="auto">
            <a:xfrm>
              <a:off x="1527" y="174"/>
              <a:ext cx="585" cy="59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68" name="Rectangle 8"/>
            <p:cNvSpPr>
              <a:spLocks noChangeArrowheads="1"/>
            </p:cNvSpPr>
            <p:nvPr/>
          </p:nvSpPr>
          <p:spPr bwMode="auto">
            <a:xfrm>
              <a:off x="3456" y="174"/>
              <a:ext cx="585" cy="59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0" y="6440905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Presented at Sunbelt Social Networks Conference February 08-13, 2011.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68088E3-552B-45F3-B403-451587672333}" type="slidenum">
              <a:rPr lang="fr-CH" smtClean="0"/>
              <a:pPr/>
              <a:t>10</a:t>
            </a:fld>
            <a:endParaRPr lang="fr-CH" smtClean="0"/>
          </a:p>
        </p:txBody>
      </p:sp>
      <p:sp>
        <p:nvSpPr>
          <p:cNvPr id="2053" name="Text Box 4"/>
          <p:cNvSpPr txBox="1">
            <a:spLocks noChangeArrowheads="1"/>
          </p:cNvSpPr>
          <p:nvPr/>
        </p:nvSpPr>
        <p:spPr bwMode="auto">
          <a:xfrm>
            <a:off x="131763" y="1046163"/>
            <a:ext cx="43386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Metropolis-Hastings Random Walk (</a:t>
            </a:r>
            <a:r>
              <a:rPr lang="en-US" sz="1600" b="1"/>
              <a:t>MHRW</a:t>
            </a:r>
            <a:r>
              <a:rPr lang="en-US" sz="1600"/>
              <a:t>):</a:t>
            </a:r>
          </a:p>
        </p:txBody>
      </p:sp>
      <p:sp>
        <p:nvSpPr>
          <p:cNvPr id="2054" name="Line 5"/>
          <p:cNvSpPr>
            <a:spLocks noChangeShapeType="1"/>
          </p:cNvSpPr>
          <p:nvPr/>
        </p:nvSpPr>
        <p:spPr bwMode="auto">
          <a:xfrm flipV="1">
            <a:off x="4505325" y="1127125"/>
            <a:ext cx="0" cy="57308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116" name="Text Box 44"/>
          <p:cNvSpPr txBox="1">
            <a:spLocks noChangeArrowheads="1"/>
          </p:cNvSpPr>
          <p:nvPr/>
        </p:nvSpPr>
        <p:spPr bwMode="auto">
          <a:xfrm>
            <a:off x="947738" y="3905250"/>
            <a:ext cx="1000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sz="1600"/>
              <a:t>D</a:t>
            </a:r>
            <a:endParaRPr lang="en-US" sz="1600"/>
          </a:p>
        </p:txBody>
      </p:sp>
      <p:sp>
        <p:nvSpPr>
          <p:cNvPr id="131118" name="Text Box 46"/>
          <p:cNvSpPr txBox="1">
            <a:spLocks noChangeArrowheads="1"/>
          </p:cNvSpPr>
          <p:nvPr/>
        </p:nvSpPr>
        <p:spPr bwMode="auto">
          <a:xfrm>
            <a:off x="1104900" y="3905250"/>
            <a:ext cx="1000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sz="1600"/>
              <a:t>A</a:t>
            </a:r>
            <a:endParaRPr lang="en-US" sz="1600"/>
          </a:p>
        </p:txBody>
      </p:sp>
      <p:sp>
        <p:nvSpPr>
          <p:cNvPr id="131119" name="Text Box 47"/>
          <p:cNvSpPr txBox="1">
            <a:spLocks noChangeArrowheads="1"/>
          </p:cNvSpPr>
          <p:nvPr/>
        </p:nvSpPr>
        <p:spPr bwMode="auto">
          <a:xfrm>
            <a:off x="1271588" y="3905250"/>
            <a:ext cx="1000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sz="1600"/>
              <a:t>A</a:t>
            </a:r>
            <a:endParaRPr lang="en-US" sz="1600"/>
          </a:p>
        </p:txBody>
      </p:sp>
      <p:sp>
        <p:nvSpPr>
          <p:cNvPr id="131120" name="Text Box 48"/>
          <p:cNvSpPr txBox="1">
            <a:spLocks noChangeArrowheads="1"/>
          </p:cNvSpPr>
          <p:nvPr/>
        </p:nvSpPr>
        <p:spPr bwMode="auto">
          <a:xfrm>
            <a:off x="1430338" y="3905250"/>
            <a:ext cx="1000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sz="1600"/>
              <a:t>C</a:t>
            </a:r>
            <a:endParaRPr lang="en-US" sz="1600"/>
          </a:p>
        </p:txBody>
      </p:sp>
      <p:sp>
        <p:nvSpPr>
          <p:cNvPr id="131126" name="Text Box 54"/>
          <p:cNvSpPr txBox="1">
            <a:spLocks noChangeArrowheads="1"/>
          </p:cNvSpPr>
          <p:nvPr/>
        </p:nvSpPr>
        <p:spPr bwMode="auto">
          <a:xfrm>
            <a:off x="1562100" y="3905250"/>
            <a:ext cx="2778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sz="1600"/>
              <a:t>…</a:t>
            </a:r>
            <a:endParaRPr lang="en-US" sz="1600"/>
          </a:p>
        </p:txBody>
      </p:sp>
      <p:pic>
        <p:nvPicPr>
          <p:cNvPr id="131138" name="Picture 66" descr="MCj0432530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563" y="4264025"/>
            <a:ext cx="379412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1141" name="Picture 69" descr="MCj0432538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2563" y="4699000"/>
            <a:ext cx="320675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1142" name="Picture 70" descr="MCj0432530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563" y="5216525"/>
            <a:ext cx="379412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1143" name="Text Box 71"/>
          <p:cNvSpPr txBox="1">
            <a:spLocks noChangeArrowheads="1"/>
          </p:cNvSpPr>
          <p:nvPr/>
        </p:nvSpPr>
        <p:spPr bwMode="auto">
          <a:xfrm>
            <a:off x="668338" y="5591175"/>
            <a:ext cx="2778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sz="1600" b="1"/>
              <a:t>…</a:t>
            </a:r>
            <a:endParaRPr lang="en-US" sz="1600" b="1"/>
          </a:p>
        </p:txBody>
      </p:sp>
      <p:graphicFrame>
        <p:nvGraphicFramePr>
          <p:cNvPr id="131201" name="Object 129"/>
          <p:cNvGraphicFramePr>
            <a:graphicFrameLocks noChangeAspect="1"/>
          </p:cNvGraphicFramePr>
          <p:nvPr>
            <p:ph sz="half" idx="4294967295"/>
          </p:nvPr>
        </p:nvGraphicFramePr>
        <p:xfrm>
          <a:off x="177800" y="5780088"/>
          <a:ext cx="4038600" cy="865187"/>
        </p:xfrm>
        <a:graphic>
          <a:graphicData uri="http://schemas.openxmlformats.org/presentationml/2006/ole">
            <p:oleObj spid="_x0000_s26626" r:id="rId6" imgW="7885714" imgH="1688889" progId="">
              <p:embed/>
            </p:oleObj>
          </a:graphicData>
        </a:graphic>
      </p:graphicFrame>
      <p:pic>
        <p:nvPicPr>
          <p:cNvPr id="59" name="Picture 101" descr="C:\Users\Maciej\Pictures\Picture7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11213" y="5103813"/>
            <a:ext cx="34671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" name="Picture 102" descr="C:\Users\Maciej\Pictures\Picture8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01688" y="4308475"/>
            <a:ext cx="3052762" cy="22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" name="Picture 103" descr="C:\Users\Maciej\Pictures\Picture9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11213" y="4633913"/>
            <a:ext cx="34671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8" name="Straight Connector 57"/>
          <p:cNvCxnSpPr/>
          <p:nvPr/>
        </p:nvCxnSpPr>
        <p:spPr bwMode="auto">
          <a:xfrm rot="16200000" flipV="1">
            <a:off x="2781261" y="2701252"/>
            <a:ext cx="476099" cy="1327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80" idx="4"/>
            <a:endCxn id="78" idx="0"/>
          </p:cNvCxnSpPr>
          <p:nvPr/>
        </p:nvCxnSpPr>
        <p:spPr bwMode="auto">
          <a:xfrm rot="16200000" flipH="1">
            <a:off x="3286264" y="2285907"/>
            <a:ext cx="470210" cy="16064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endCxn id="80" idx="2"/>
          </p:cNvCxnSpPr>
          <p:nvPr/>
        </p:nvCxnSpPr>
        <p:spPr bwMode="auto">
          <a:xfrm>
            <a:off x="2586265" y="1928421"/>
            <a:ext cx="750773" cy="9882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stCxn id="78" idx="3"/>
          </p:cNvCxnSpPr>
          <p:nvPr/>
        </p:nvCxnSpPr>
        <p:spPr bwMode="auto">
          <a:xfrm rot="5400000">
            <a:off x="3213263" y="2718815"/>
            <a:ext cx="255025" cy="3747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endCxn id="79" idx="7"/>
          </p:cNvCxnSpPr>
          <p:nvPr/>
        </p:nvCxnSpPr>
        <p:spPr bwMode="auto">
          <a:xfrm rot="5400000">
            <a:off x="2750168" y="3152732"/>
            <a:ext cx="251599" cy="28404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endCxn id="76" idx="0"/>
          </p:cNvCxnSpPr>
          <p:nvPr/>
        </p:nvCxnSpPr>
        <p:spPr bwMode="auto">
          <a:xfrm rot="5400000">
            <a:off x="1324293" y="3065769"/>
            <a:ext cx="363013" cy="809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stCxn id="77" idx="5"/>
          </p:cNvCxnSpPr>
          <p:nvPr/>
        </p:nvCxnSpPr>
        <p:spPr bwMode="auto">
          <a:xfrm rot="16200000" flipH="1">
            <a:off x="1093673" y="2472264"/>
            <a:ext cx="212663" cy="48450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stCxn id="77" idx="4"/>
            <a:endCxn id="81" idx="0"/>
          </p:cNvCxnSpPr>
          <p:nvPr/>
        </p:nvCxnSpPr>
        <p:spPr bwMode="auto">
          <a:xfrm rot="5400000">
            <a:off x="671266" y="2795561"/>
            <a:ext cx="378137" cy="5941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81" idx="5"/>
            <a:endCxn id="76" idx="2"/>
          </p:cNvCxnSpPr>
          <p:nvPr/>
        </p:nvCxnSpPr>
        <p:spPr bwMode="auto">
          <a:xfrm rot="16200000" flipH="1">
            <a:off x="1041020" y="3054826"/>
            <a:ext cx="191707" cy="4654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stCxn id="76" idx="5"/>
          </p:cNvCxnSpPr>
          <p:nvPr/>
        </p:nvCxnSpPr>
        <p:spPr bwMode="auto">
          <a:xfrm rot="16200000" flipH="1">
            <a:off x="1680567" y="3303480"/>
            <a:ext cx="107014" cy="4020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>
            <a:endCxn id="79" idx="2"/>
          </p:cNvCxnSpPr>
          <p:nvPr/>
        </p:nvCxnSpPr>
        <p:spPr bwMode="auto">
          <a:xfrm flipV="1">
            <a:off x="2126619" y="3494009"/>
            <a:ext cx="429775" cy="6401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 bwMode="auto">
          <a:xfrm flipV="1">
            <a:off x="1623007" y="1928421"/>
            <a:ext cx="771750" cy="1170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stCxn id="77" idx="7"/>
          </p:cNvCxnSpPr>
          <p:nvPr/>
        </p:nvCxnSpPr>
        <p:spPr bwMode="auto">
          <a:xfrm rot="5400000" flipH="1" flipV="1">
            <a:off x="1024574" y="2052053"/>
            <a:ext cx="354056" cy="4877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 bwMode="auto">
          <a:xfrm rot="16200000" flipH="1">
            <a:off x="1248802" y="2419501"/>
            <a:ext cx="567662" cy="272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 bwMode="auto">
          <a:xfrm rot="16200000" flipH="1">
            <a:off x="2536580" y="2017686"/>
            <a:ext cx="370275" cy="32699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>
            <a:stCxn id="99" idx="7"/>
            <a:endCxn id="88" idx="3"/>
          </p:cNvCxnSpPr>
          <p:nvPr/>
        </p:nvCxnSpPr>
        <p:spPr bwMode="auto">
          <a:xfrm rot="5400000" flipH="1" flipV="1">
            <a:off x="2072897" y="2077765"/>
            <a:ext cx="431622" cy="2681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>
            <a:stCxn id="87" idx="7"/>
            <a:endCxn id="99" idx="3"/>
          </p:cNvCxnSpPr>
          <p:nvPr/>
        </p:nvCxnSpPr>
        <p:spPr bwMode="auto">
          <a:xfrm rot="5400000" flipH="1" flipV="1">
            <a:off x="1727270" y="2455465"/>
            <a:ext cx="184468" cy="3993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>
            <a:stCxn id="89" idx="5"/>
            <a:endCxn id="99" idx="1"/>
          </p:cNvCxnSpPr>
          <p:nvPr/>
        </p:nvCxnSpPr>
        <p:spPr bwMode="auto">
          <a:xfrm rot="16200000" flipH="1">
            <a:off x="1651475" y="2059947"/>
            <a:ext cx="308792" cy="42665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>
            <a:stCxn id="99" idx="6"/>
            <a:endCxn id="95" idx="2"/>
          </p:cNvCxnSpPr>
          <p:nvPr/>
        </p:nvCxnSpPr>
        <p:spPr bwMode="auto">
          <a:xfrm flipV="1">
            <a:off x="2182660" y="2433950"/>
            <a:ext cx="674510" cy="6134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>
            <a:stCxn id="99" idx="5"/>
            <a:endCxn id="98" idx="1"/>
          </p:cNvCxnSpPr>
          <p:nvPr/>
        </p:nvCxnSpPr>
        <p:spPr bwMode="auto">
          <a:xfrm rot="16200000" flipH="1">
            <a:off x="2094966" y="2622571"/>
            <a:ext cx="326619" cy="20732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stCxn id="95" idx="3"/>
            <a:endCxn id="98" idx="7"/>
          </p:cNvCxnSpPr>
          <p:nvPr/>
        </p:nvCxnSpPr>
        <p:spPr bwMode="auto">
          <a:xfrm rot="5400000">
            <a:off x="2503138" y="2507465"/>
            <a:ext cx="387966" cy="37619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>
            <a:stCxn id="98" idx="3"/>
            <a:endCxn id="96" idx="7"/>
          </p:cNvCxnSpPr>
          <p:nvPr/>
        </p:nvCxnSpPr>
        <p:spPr bwMode="auto">
          <a:xfrm rot="5400000">
            <a:off x="2003285" y="3131744"/>
            <a:ext cx="453941" cy="26336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>
            <a:stCxn id="98" idx="6"/>
            <a:endCxn id="97" idx="2"/>
          </p:cNvCxnSpPr>
          <p:nvPr/>
        </p:nvCxnSpPr>
        <p:spPr bwMode="auto">
          <a:xfrm>
            <a:off x="2539489" y="2963000"/>
            <a:ext cx="450452" cy="1383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Oval 57"/>
          <p:cNvSpPr>
            <a:spLocks noChangeArrowheads="1"/>
          </p:cNvSpPr>
          <p:nvPr/>
        </p:nvSpPr>
        <p:spPr bwMode="auto">
          <a:xfrm>
            <a:off x="1369576" y="3287744"/>
            <a:ext cx="191508" cy="191278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/>
            <a:r>
              <a:rPr lang="en-US" sz="1000" dirty="0" smtClean="0">
                <a:latin typeface="Calibri" pitchFamily="34" charset="0"/>
              </a:rPr>
              <a:t>C</a:t>
            </a:r>
            <a:endParaRPr lang="en-US" sz="1000" dirty="0">
              <a:latin typeface="Calibri" pitchFamily="34" charset="0"/>
            </a:endParaRPr>
          </a:p>
        </p:txBody>
      </p:sp>
      <p:sp>
        <p:nvSpPr>
          <p:cNvPr id="77" name="Oval 57"/>
          <p:cNvSpPr>
            <a:spLocks noChangeArrowheads="1"/>
          </p:cNvSpPr>
          <p:nvPr/>
        </p:nvSpPr>
        <p:spPr bwMode="auto">
          <a:xfrm>
            <a:off x="794287" y="2444922"/>
            <a:ext cx="191508" cy="191278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/>
            <a:r>
              <a:rPr lang="en-US" sz="1000" dirty="0" smtClean="0">
                <a:latin typeface="Calibri" pitchFamily="34" charset="0"/>
              </a:rPr>
              <a:t>D</a:t>
            </a:r>
            <a:endParaRPr lang="en-US" sz="1000" dirty="0">
              <a:latin typeface="Calibri" pitchFamily="34" charset="0"/>
            </a:endParaRPr>
          </a:p>
        </p:txBody>
      </p:sp>
      <p:sp>
        <p:nvSpPr>
          <p:cNvPr id="78" name="Oval 57"/>
          <p:cNvSpPr>
            <a:spLocks noChangeArrowheads="1"/>
          </p:cNvSpPr>
          <p:nvPr/>
        </p:nvSpPr>
        <p:spPr bwMode="auto">
          <a:xfrm>
            <a:off x="3497685" y="2601336"/>
            <a:ext cx="208015" cy="207765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/>
            <a:r>
              <a:rPr lang="en-US" sz="1000" dirty="0" smtClean="0">
                <a:latin typeface="Calibri" pitchFamily="34" charset="0"/>
              </a:rPr>
              <a:t>M</a:t>
            </a:r>
            <a:endParaRPr lang="en-US" sz="1000" dirty="0">
              <a:latin typeface="Calibri" pitchFamily="34" charset="0"/>
            </a:endParaRPr>
          </a:p>
        </p:txBody>
      </p:sp>
      <p:sp>
        <p:nvSpPr>
          <p:cNvPr id="79" name="Oval 57"/>
          <p:cNvSpPr>
            <a:spLocks noChangeArrowheads="1"/>
          </p:cNvSpPr>
          <p:nvPr/>
        </p:nvSpPr>
        <p:spPr bwMode="auto">
          <a:xfrm>
            <a:off x="2556394" y="3390126"/>
            <a:ext cx="208015" cy="207765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/>
            <a:r>
              <a:rPr lang="en-US" sz="1000" dirty="0" smtClean="0">
                <a:latin typeface="Calibri" pitchFamily="34" charset="0"/>
              </a:rPr>
              <a:t>J</a:t>
            </a:r>
            <a:endParaRPr lang="en-US" sz="1000" dirty="0">
              <a:latin typeface="Calibri" pitchFamily="34" charset="0"/>
            </a:endParaRPr>
          </a:p>
        </p:txBody>
      </p:sp>
      <p:sp>
        <p:nvSpPr>
          <p:cNvPr id="80" name="Oval 57"/>
          <p:cNvSpPr>
            <a:spLocks noChangeArrowheads="1"/>
          </p:cNvSpPr>
          <p:nvPr/>
        </p:nvSpPr>
        <p:spPr bwMode="auto">
          <a:xfrm>
            <a:off x="3337038" y="1923361"/>
            <a:ext cx="208015" cy="207765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/>
            <a:r>
              <a:rPr lang="en-US" sz="1000" dirty="0" smtClean="0">
                <a:latin typeface="Calibri" pitchFamily="34" charset="0"/>
              </a:rPr>
              <a:t>N</a:t>
            </a:r>
            <a:endParaRPr lang="en-US" sz="1000" dirty="0">
              <a:latin typeface="Calibri" pitchFamily="34" charset="0"/>
            </a:endParaRPr>
          </a:p>
        </p:txBody>
      </p:sp>
      <p:sp>
        <p:nvSpPr>
          <p:cNvPr id="81" name="Oval 57"/>
          <p:cNvSpPr>
            <a:spLocks noChangeArrowheads="1"/>
          </p:cNvSpPr>
          <p:nvPr/>
        </p:nvSpPr>
        <p:spPr bwMode="auto">
          <a:xfrm>
            <a:off x="726618" y="3014337"/>
            <a:ext cx="208015" cy="207765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/>
            <a:r>
              <a:rPr lang="en-US" sz="1000" dirty="0" smtClean="0">
                <a:latin typeface="Calibri" pitchFamily="34" charset="0"/>
              </a:rPr>
              <a:t>A</a:t>
            </a:r>
            <a:endParaRPr lang="en-US" sz="1000" dirty="0">
              <a:latin typeface="Calibri" pitchFamily="34" charset="0"/>
            </a:endParaRPr>
          </a:p>
        </p:txBody>
      </p:sp>
      <p:sp>
        <p:nvSpPr>
          <p:cNvPr id="87" name="Oval 57"/>
          <p:cNvSpPr>
            <a:spLocks noChangeArrowheads="1"/>
          </p:cNvSpPr>
          <p:nvPr/>
        </p:nvSpPr>
        <p:spPr bwMode="auto">
          <a:xfrm>
            <a:off x="1442259" y="2716966"/>
            <a:ext cx="208015" cy="207765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/>
            <a:r>
              <a:rPr lang="en-US" sz="1000" dirty="0" smtClean="0">
                <a:latin typeface="Calibri" pitchFamily="34" charset="0"/>
              </a:rPr>
              <a:t>B</a:t>
            </a:r>
            <a:endParaRPr lang="en-US" sz="1000" dirty="0">
              <a:latin typeface="Calibri" pitchFamily="34" charset="0"/>
            </a:endParaRPr>
          </a:p>
        </p:txBody>
      </p:sp>
      <p:sp>
        <p:nvSpPr>
          <p:cNvPr id="88" name="Oval 57"/>
          <p:cNvSpPr>
            <a:spLocks noChangeArrowheads="1"/>
          </p:cNvSpPr>
          <p:nvPr/>
        </p:nvSpPr>
        <p:spPr bwMode="auto">
          <a:xfrm>
            <a:off x="2394757" y="1832782"/>
            <a:ext cx="191508" cy="191278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/>
            <a:r>
              <a:rPr lang="en-US" sz="1000" dirty="0" smtClean="0">
                <a:latin typeface="Calibri" pitchFamily="34" charset="0"/>
              </a:rPr>
              <a:t>I</a:t>
            </a:r>
            <a:endParaRPr lang="en-US" sz="1000" dirty="0">
              <a:latin typeface="Calibri" pitchFamily="34" charset="0"/>
            </a:endParaRPr>
          </a:p>
        </p:txBody>
      </p:sp>
      <p:sp>
        <p:nvSpPr>
          <p:cNvPr id="89" name="Oval 57"/>
          <p:cNvSpPr>
            <a:spLocks noChangeArrowheads="1"/>
          </p:cNvSpPr>
          <p:nvPr/>
        </p:nvSpPr>
        <p:spPr bwMode="auto">
          <a:xfrm>
            <a:off x="1414992" y="1941539"/>
            <a:ext cx="208015" cy="207765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/>
            <a:r>
              <a:rPr lang="en-US" sz="1000" dirty="0" smtClean="0">
                <a:latin typeface="Calibri" pitchFamily="34" charset="0"/>
              </a:rPr>
              <a:t>E</a:t>
            </a:r>
            <a:endParaRPr lang="en-US" sz="1000" dirty="0">
              <a:latin typeface="Calibri" pitchFamily="34" charset="0"/>
            </a:endParaRPr>
          </a:p>
        </p:txBody>
      </p:sp>
      <p:sp>
        <p:nvSpPr>
          <p:cNvPr id="95" name="Oval 57"/>
          <p:cNvSpPr>
            <a:spLocks noChangeArrowheads="1"/>
          </p:cNvSpPr>
          <p:nvPr/>
        </p:nvSpPr>
        <p:spPr bwMode="auto">
          <a:xfrm>
            <a:off x="2857170" y="2338311"/>
            <a:ext cx="191508" cy="191278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/>
            <a:r>
              <a:rPr lang="en-US" sz="1000" dirty="0" smtClean="0">
                <a:latin typeface="Calibri" pitchFamily="34" charset="0"/>
              </a:rPr>
              <a:t>K</a:t>
            </a:r>
            <a:endParaRPr lang="en-US" sz="1000" dirty="0">
              <a:latin typeface="Calibri" pitchFamily="34" charset="0"/>
            </a:endParaRPr>
          </a:p>
        </p:txBody>
      </p:sp>
      <p:sp>
        <p:nvSpPr>
          <p:cNvPr id="96" name="Oval 57"/>
          <p:cNvSpPr>
            <a:spLocks noChangeArrowheads="1"/>
          </p:cNvSpPr>
          <p:nvPr/>
        </p:nvSpPr>
        <p:spPr bwMode="auto">
          <a:xfrm>
            <a:off x="1935111" y="3462385"/>
            <a:ext cx="191508" cy="191278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/>
            <a:r>
              <a:rPr lang="en-US" sz="1000" dirty="0" smtClean="0">
                <a:latin typeface="Calibri" pitchFamily="34" charset="0"/>
              </a:rPr>
              <a:t>F</a:t>
            </a:r>
            <a:endParaRPr lang="en-US" sz="1000" dirty="0">
              <a:latin typeface="Calibri" pitchFamily="34" charset="0"/>
            </a:endParaRPr>
          </a:p>
        </p:txBody>
      </p:sp>
      <p:sp>
        <p:nvSpPr>
          <p:cNvPr id="97" name="Oval 57"/>
          <p:cNvSpPr>
            <a:spLocks noChangeArrowheads="1"/>
          </p:cNvSpPr>
          <p:nvPr/>
        </p:nvSpPr>
        <p:spPr bwMode="auto">
          <a:xfrm>
            <a:off x="2989941" y="3005687"/>
            <a:ext cx="191508" cy="191278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/>
            <a:r>
              <a:rPr lang="en-US" sz="1000" dirty="0" smtClean="0">
                <a:latin typeface="Calibri" pitchFamily="34" charset="0"/>
              </a:rPr>
              <a:t>L</a:t>
            </a:r>
            <a:endParaRPr lang="en-US" sz="1000" dirty="0">
              <a:latin typeface="Calibri" pitchFamily="34" charset="0"/>
            </a:endParaRPr>
          </a:p>
        </p:txBody>
      </p:sp>
      <p:sp>
        <p:nvSpPr>
          <p:cNvPr id="98" name="Oval 57"/>
          <p:cNvSpPr>
            <a:spLocks noChangeArrowheads="1"/>
          </p:cNvSpPr>
          <p:nvPr/>
        </p:nvSpPr>
        <p:spPr bwMode="auto">
          <a:xfrm>
            <a:off x="2331474" y="2859117"/>
            <a:ext cx="208015" cy="207765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/>
            <a:r>
              <a:rPr lang="en-US" sz="1000" dirty="0" smtClean="0">
                <a:latin typeface="Calibri" pitchFamily="34" charset="0"/>
              </a:rPr>
              <a:t>H</a:t>
            </a:r>
            <a:endParaRPr lang="en-US" sz="1000" dirty="0">
              <a:latin typeface="Calibri" pitchFamily="34" charset="0"/>
            </a:endParaRPr>
          </a:p>
        </p:txBody>
      </p:sp>
      <p:sp>
        <p:nvSpPr>
          <p:cNvPr id="99" name="Oval 57"/>
          <p:cNvSpPr>
            <a:spLocks noChangeArrowheads="1"/>
          </p:cNvSpPr>
          <p:nvPr/>
        </p:nvSpPr>
        <p:spPr bwMode="auto">
          <a:xfrm>
            <a:off x="1991152" y="2399658"/>
            <a:ext cx="191508" cy="191278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/>
            <a:r>
              <a:rPr lang="en-US" sz="1000" dirty="0" smtClean="0">
                <a:latin typeface="Calibri" pitchFamily="34" charset="0"/>
              </a:rPr>
              <a:t>G</a:t>
            </a:r>
            <a:endParaRPr lang="en-US" sz="1000" dirty="0">
              <a:latin typeface="Calibri" pitchFamily="34" charset="0"/>
            </a:endParaRPr>
          </a:p>
        </p:txBody>
      </p:sp>
      <p:sp>
        <p:nvSpPr>
          <p:cNvPr id="82" name="Slide Number Placeholder 6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C16BA1-1602-4B61-B216-6973942DB700}" type="slidenum">
              <a:rPr kumimoji="0" lang="fr-CH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fr-CH" sz="1200" b="0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0" name="Text Box 12"/>
          <p:cNvSpPr txBox="1">
            <a:spLocks noChangeArrowheads="1"/>
          </p:cNvSpPr>
          <p:nvPr/>
        </p:nvSpPr>
        <p:spPr bwMode="auto">
          <a:xfrm>
            <a:off x="4805363" y="1046163"/>
            <a:ext cx="43386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Re-Weighted Random Walk (</a:t>
            </a:r>
            <a:r>
              <a:rPr lang="en-US" sz="1600" b="1"/>
              <a:t>RWRW</a:t>
            </a:r>
            <a:r>
              <a:rPr lang="en-US" sz="1600"/>
              <a:t>):</a:t>
            </a:r>
          </a:p>
        </p:txBody>
      </p:sp>
      <p:sp>
        <p:nvSpPr>
          <p:cNvPr id="101" name="Text Box 97"/>
          <p:cNvSpPr txBox="1">
            <a:spLocks noChangeArrowheads="1"/>
          </p:cNvSpPr>
          <p:nvPr/>
        </p:nvSpPr>
        <p:spPr bwMode="auto">
          <a:xfrm>
            <a:off x="4543450" y="3992119"/>
            <a:ext cx="436502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latin typeface="+mn-lt"/>
              </a:rPr>
              <a:t>Introduced in [</a:t>
            </a:r>
            <a:r>
              <a:rPr lang="en-US" dirty="0" err="1" smtClean="0">
                <a:latin typeface="+mn-lt"/>
              </a:rPr>
              <a:t>Volz</a:t>
            </a:r>
            <a:r>
              <a:rPr lang="en-US" dirty="0" smtClean="0">
                <a:latin typeface="+mn-lt"/>
              </a:rPr>
              <a:t> and </a:t>
            </a:r>
            <a:r>
              <a:rPr lang="en-US" dirty="0" err="1" smtClean="0">
                <a:latin typeface="+mn-lt"/>
              </a:rPr>
              <a:t>Heckathorn</a:t>
            </a:r>
            <a:r>
              <a:rPr lang="en-US" dirty="0" smtClean="0">
                <a:latin typeface="+mn-lt"/>
              </a:rPr>
              <a:t> 2008] in the context of Respondent Driven Sampling</a:t>
            </a:r>
            <a:endParaRPr lang="en-US" dirty="0">
              <a:latin typeface="+mn-lt"/>
            </a:endParaRPr>
          </a:p>
        </p:txBody>
      </p:sp>
      <p:grpSp>
        <p:nvGrpSpPr>
          <p:cNvPr id="102" name="Group 118"/>
          <p:cNvGrpSpPr>
            <a:grpSpLocks/>
          </p:cNvGrpSpPr>
          <p:nvPr/>
        </p:nvGrpSpPr>
        <p:grpSpPr bwMode="auto">
          <a:xfrm>
            <a:off x="4539633" y="5408210"/>
            <a:ext cx="4410075" cy="1258888"/>
            <a:chOff x="2894" y="2676"/>
            <a:chExt cx="2778" cy="793"/>
          </a:xfrm>
        </p:grpSpPr>
        <p:graphicFrame>
          <p:nvGraphicFramePr>
            <p:cNvPr id="103" name="Object 117"/>
            <p:cNvGraphicFramePr>
              <a:graphicFrameLocks noChangeAspect="1"/>
            </p:cNvGraphicFramePr>
            <p:nvPr/>
          </p:nvGraphicFramePr>
          <p:xfrm>
            <a:off x="2928" y="2904"/>
            <a:ext cx="2728" cy="565"/>
          </p:xfrm>
          <a:graphic>
            <a:graphicData uri="http://schemas.openxmlformats.org/presentationml/2006/ole">
              <p:oleObj spid="_x0000_s26627" r:id="rId10" imgW="8749206" imgH="1815873" progId="">
                <p:embed/>
              </p:oleObj>
            </a:graphicData>
          </a:graphic>
        </p:graphicFrame>
        <p:sp>
          <p:nvSpPr>
            <p:cNvPr id="104" name="Text Box 99"/>
            <p:cNvSpPr txBox="1">
              <a:spLocks noChangeArrowheads="1"/>
            </p:cNvSpPr>
            <p:nvPr/>
          </p:nvSpPr>
          <p:spPr bwMode="auto">
            <a:xfrm>
              <a:off x="2894" y="2676"/>
              <a:ext cx="277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CH" dirty="0" err="1">
                  <a:latin typeface="+mn-lt"/>
                </a:rPr>
                <a:t>Now</a:t>
              </a:r>
              <a:r>
                <a:rPr lang="fr-CH" dirty="0">
                  <a:latin typeface="+mn-lt"/>
                </a:rPr>
                <a:t> </a:t>
              </a:r>
              <a:r>
                <a:rPr lang="fr-CH" dirty="0" err="1">
                  <a:latin typeface="+mn-lt"/>
                </a:rPr>
                <a:t>apply</a:t>
              </a:r>
              <a:r>
                <a:rPr lang="fr-CH" dirty="0">
                  <a:latin typeface="+mn-lt"/>
                </a:rPr>
                <a:t> the Hansen-</a:t>
              </a:r>
              <a:r>
                <a:rPr lang="fr-CH" dirty="0" err="1">
                  <a:latin typeface="+mn-lt"/>
                </a:rPr>
                <a:t>Hurwitz</a:t>
              </a:r>
              <a:r>
                <a:rPr lang="fr-CH" dirty="0">
                  <a:latin typeface="+mn-lt"/>
                </a:rPr>
                <a:t> </a:t>
              </a:r>
              <a:r>
                <a:rPr lang="fr-CH" dirty="0" err="1">
                  <a:latin typeface="+mn-lt"/>
                </a:rPr>
                <a:t>estimator</a:t>
              </a:r>
              <a:r>
                <a:rPr lang="fr-CH" dirty="0">
                  <a:latin typeface="+mn-lt"/>
                </a:rPr>
                <a:t>: </a:t>
              </a:r>
              <a:endParaRPr lang="en-US" dirty="0">
                <a:latin typeface="+mn-lt"/>
              </a:endParaRPr>
            </a:p>
          </p:txBody>
        </p:sp>
      </p:grpSp>
      <p:sp>
        <p:nvSpPr>
          <p:cNvPr id="105" name="Freeform 107"/>
          <p:cNvSpPr>
            <a:spLocks/>
          </p:cNvSpPr>
          <p:nvPr/>
        </p:nvSpPr>
        <p:spPr bwMode="auto">
          <a:xfrm flipH="1">
            <a:off x="8614746" y="5792385"/>
            <a:ext cx="436562" cy="347663"/>
          </a:xfrm>
          <a:custGeom>
            <a:avLst/>
            <a:gdLst>
              <a:gd name="T0" fmla="*/ 0 w 145"/>
              <a:gd name="T1" fmla="*/ 2147483647 h 187"/>
              <a:gd name="T2" fmla="*/ 2147483647 w 145"/>
              <a:gd name="T3" fmla="*/ 2147483647 h 187"/>
              <a:gd name="T4" fmla="*/ 2147483647 w 145"/>
              <a:gd name="T5" fmla="*/ 2147483647 h 187"/>
              <a:gd name="T6" fmla="*/ 2147483647 w 145"/>
              <a:gd name="T7" fmla="*/ 2147483647 h 187"/>
              <a:gd name="T8" fmla="*/ 2147483647 w 145"/>
              <a:gd name="T9" fmla="*/ 2147483647 h 18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5"/>
              <a:gd name="T16" fmla="*/ 0 h 187"/>
              <a:gd name="T17" fmla="*/ 145 w 145"/>
              <a:gd name="T18" fmla="*/ 187 h 18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5" h="187">
                <a:moveTo>
                  <a:pt x="0" y="104"/>
                </a:moveTo>
                <a:cubicBezTo>
                  <a:pt x="59" y="165"/>
                  <a:pt x="95" y="158"/>
                  <a:pt x="120" y="148"/>
                </a:cubicBezTo>
                <a:cubicBezTo>
                  <a:pt x="145" y="138"/>
                  <a:pt x="142" y="51"/>
                  <a:pt x="130" y="27"/>
                </a:cubicBezTo>
                <a:cubicBezTo>
                  <a:pt x="118" y="3"/>
                  <a:pt x="64" y="0"/>
                  <a:pt x="46" y="19"/>
                </a:cubicBezTo>
                <a:cubicBezTo>
                  <a:pt x="28" y="38"/>
                  <a:pt x="29" y="104"/>
                  <a:pt x="54" y="187"/>
                </a:cubicBezTo>
              </a:path>
            </a:pathLst>
          </a:custGeom>
          <a:noFill/>
          <a:ln w="15875" cmpd="sng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" name="Freeform 106"/>
          <p:cNvSpPr>
            <a:spLocks/>
          </p:cNvSpPr>
          <p:nvPr/>
        </p:nvSpPr>
        <p:spPr bwMode="auto">
          <a:xfrm flipH="1">
            <a:off x="8106746" y="6252760"/>
            <a:ext cx="369887" cy="322263"/>
          </a:xfrm>
          <a:custGeom>
            <a:avLst/>
            <a:gdLst>
              <a:gd name="T0" fmla="*/ 0 w 145"/>
              <a:gd name="T1" fmla="*/ 2147483647 h 187"/>
              <a:gd name="T2" fmla="*/ 2147483647 w 145"/>
              <a:gd name="T3" fmla="*/ 2147483647 h 187"/>
              <a:gd name="T4" fmla="*/ 2147483647 w 145"/>
              <a:gd name="T5" fmla="*/ 2147483647 h 187"/>
              <a:gd name="T6" fmla="*/ 2147483647 w 145"/>
              <a:gd name="T7" fmla="*/ 2147483647 h 187"/>
              <a:gd name="T8" fmla="*/ 2147483647 w 145"/>
              <a:gd name="T9" fmla="*/ 2147483647 h 18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5"/>
              <a:gd name="T16" fmla="*/ 0 h 187"/>
              <a:gd name="T17" fmla="*/ 145 w 145"/>
              <a:gd name="T18" fmla="*/ 187 h 18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5" h="187">
                <a:moveTo>
                  <a:pt x="0" y="104"/>
                </a:moveTo>
                <a:cubicBezTo>
                  <a:pt x="59" y="165"/>
                  <a:pt x="95" y="158"/>
                  <a:pt x="120" y="148"/>
                </a:cubicBezTo>
                <a:cubicBezTo>
                  <a:pt x="145" y="138"/>
                  <a:pt x="142" y="51"/>
                  <a:pt x="130" y="27"/>
                </a:cubicBezTo>
                <a:cubicBezTo>
                  <a:pt x="118" y="3"/>
                  <a:pt x="64" y="0"/>
                  <a:pt x="46" y="19"/>
                </a:cubicBezTo>
                <a:cubicBezTo>
                  <a:pt x="28" y="38"/>
                  <a:pt x="29" y="104"/>
                  <a:pt x="54" y="187"/>
                </a:cubicBezTo>
              </a:path>
            </a:pathLst>
          </a:custGeom>
          <a:noFill/>
          <a:ln w="15875" cmpd="sng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cxnSp>
        <p:nvCxnSpPr>
          <p:cNvPr id="107" name="Straight Connector 106"/>
          <p:cNvCxnSpPr/>
          <p:nvPr/>
        </p:nvCxnSpPr>
        <p:spPr bwMode="auto">
          <a:xfrm rot="16200000" flipV="1">
            <a:off x="7380557" y="2701252"/>
            <a:ext cx="476099" cy="1327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>
            <a:stCxn id="128" idx="4"/>
            <a:endCxn id="126" idx="0"/>
          </p:cNvCxnSpPr>
          <p:nvPr/>
        </p:nvCxnSpPr>
        <p:spPr bwMode="auto">
          <a:xfrm rot="16200000" flipH="1">
            <a:off x="7885560" y="2285907"/>
            <a:ext cx="470210" cy="16064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>
            <a:endCxn id="128" idx="2"/>
          </p:cNvCxnSpPr>
          <p:nvPr/>
        </p:nvCxnSpPr>
        <p:spPr bwMode="auto">
          <a:xfrm>
            <a:off x="7185561" y="1928421"/>
            <a:ext cx="750773" cy="9882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>
            <a:stCxn id="126" idx="3"/>
          </p:cNvCxnSpPr>
          <p:nvPr/>
        </p:nvCxnSpPr>
        <p:spPr bwMode="auto">
          <a:xfrm rot="5400000">
            <a:off x="7812559" y="2718815"/>
            <a:ext cx="255025" cy="3747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>
            <a:endCxn id="127" idx="7"/>
          </p:cNvCxnSpPr>
          <p:nvPr/>
        </p:nvCxnSpPr>
        <p:spPr bwMode="auto">
          <a:xfrm rot="5400000">
            <a:off x="7349464" y="3152732"/>
            <a:ext cx="251599" cy="28404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>
            <a:endCxn id="124" idx="0"/>
          </p:cNvCxnSpPr>
          <p:nvPr/>
        </p:nvCxnSpPr>
        <p:spPr bwMode="auto">
          <a:xfrm rot="5400000">
            <a:off x="5923589" y="3065769"/>
            <a:ext cx="363013" cy="809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>
            <a:stCxn id="125" idx="5"/>
          </p:cNvCxnSpPr>
          <p:nvPr/>
        </p:nvCxnSpPr>
        <p:spPr bwMode="auto">
          <a:xfrm rot="16200000" flipH="1">
            <a:off x="5692969" y="2472264"/>
            <a:ext cx="212663" cy="48450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>
            <a:stCxn id="125" idx="4"/>
            <a:endCxn id="129" idx="0"/>
          </p:cNvCxnSpPr>
          <p:nvPr/>
        </p:nvCxnSpPr>
        <p:spPr bwMode="auto">
          <a:xfrm rot="5400000">
            <a:off x="5270562" y="2795561"/>
            <a:ext cx="378137" cy="5941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>
            <a:stCxn id="129" idx="5"/>
            <a:endCxn id="124" idx="2"/>
          </p:cNvCxnSpPr>
          <p:nvPr/>
        </p:nvCxnSpPr>
        <p:spPr bwMode="auto">
          <a:xfrm rot="16200000" flipH="1">
            <a:off x="5640316" y="3054826"/>
            <a:ext cx="191707" cy="4654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>
            <a:stCxn id="124" idx="5"/>
          </p:cNvCxnSpPr>
          <p:nvPr/>
        </p:nvCxnSpPr>
        <p:spPr bwMode="auto">
          <a:xfrm rot="16200000" flipH="1">
            <a:off x="6279863" y="3303480"/>
            <a:ext cx="107014" cy="4020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>
            <a:endCxn id="127" idx="2"/>
          </p:cNvCxnSpPr>
          <p:nvPr/>
        </p:nvCxnSpPr>
        <p:spPr bwMode="auto">
          <a:xfrm flipV="1">
            <a:off x="6725915" y="3494009"/>
            <a:ext cx="429775" cy="6401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 bwMode="auto">
          <a:xfrm flipV="1">
            <a:off x="6222303" y="1928421"/>
            <a:ext cx="771750" cy="1170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>
            <a:stCxn id="125" idx="7"/>
          </p:cNvCxnSpPr>
          <p:nvPr/>
        </p:nvCxnSpPr>
        <p:spPr bwMode="auto">
          <a:xfrm rot="5400000" flipH="1" flipV="1">
            <a:off x="5623870" y="2052053"/>
            <a:ext cx="354056" cy="4877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 bwMode="auto">
          <a:xfrm rot="16200000" flipH="1">
            <a:off x="5848098" y="2419501"/>
            <a:ext cx="567662" cy="272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 bwMode="auto">
          <a:xfrm rot="16200000" flipH="1">
            <a:off x="7135876" y="2017686"/>
            <a:ext cx="370275" cy="32699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Oval 57"/>
          <p:cNvSpPr>
            <a:spLocks noChangeArrowheads="1"/>
          </p:cNvSpPr>
          <p:nvPr/>
        </p:nvSpPr>
        <p:spPr bwMode="auto">
          <a:xfrm>
            <a:off x="5968872" y="3287744"/>
            <a:ext cx="191508" cy="191278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5" name="Oval 57"/>
          <p:cNvSpPr>
            <a:spLocks noChangeArrowheads="1"/>
          </p:cNvSpPr>
          <p:nvPr/>
        </p:nvSpPr>
        <p:spPr bwMode="auto">
          <a:xfrm>
            <a:off x="5393583" y="2444922"/>
            <a:ext cx="191508" cy="191278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6" name="Oval 57"/>
          <p:cNvSpPr>
            <a:spLocks noChangeArrowheads="1"/>
          </p:cNvSpPr>
          <p:nvPr/>
        </p:nvSpPr>
        <p:spPr bwMode="auto">
          <a:xfrm>
            <a:off x="8096981" y="2601336"/>
            <a:ext cx="208015" cy="207765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7" name="Oval 57"/>
          <p:cNvSpPr>
            <a:spLocks noChangeArrowheads="1"/>
          </p:cNvSpPr>
          <p:nvPr/>
        </p:nvSpPr>
        <p:spPr bwMode="auto">
          <a:xfrm>
            <a:off x="7155690" y="3390126"/>
            <a:ext cx="208015" cy="207765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8" name="Oval 57"/>
          <p:cNvSpPr>
            <a:spLocks noChangeArrowheads="1"/>
          </p:cNvSpPr>
          <p:nvPr/>
        </p:nvSpPr>
        <p:spPr bwMode="auto">
          <a:xfrm>
            <a:off x="7936334" y="1923361"/>
            <a:ext cx="208015" cy="207765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9" name="Oval 57"/>
          <p:cNvSpPr>
            <a:spLocks noChangeArrowheads="1"/>
          </p:cNvSpPr>
          <p:nvPr/>
        </p:nvSpPr>
        <p:spPr bwMode="auto">
          <a:xfrm>
            <a:off x="5325914" y="3014337"/>
            <a:ext cx="208015" cy="207765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grpSp>
        <p:nvGrpSpPr>
          <p:cNvPr id="130" name="Group 42"/>
          <p:cNvGrpSpPr/>
          <p:nvPr/>
        </p:nvGrpSpPr>
        <p:grpSpPr>
          <a:xfrm>
            <a:off x="6014288" y="1832782"/>
            <a:ext cx="1442178" cy="1091949"/>
            <a:chOff x="3803351" y="2092090"/>
            <a:chExt cx="1442178" cy="1091949"/>
          </a:xfrm>
        </p:grpSpPr>
        <p:cxnSp>
          <p:nvCxnSpPr>
            <p:cNvPr id="131" name="Straight Connector 130"/>
            <p:cNvCxnSpPr>
              <a:stCxn id="147" idx="7"/>
              <a:endCxn id="136" idx="3"/>
            </p:cNvCxnSpPr>
            <p:nvPr/>
          </p:nvCxnSpPr>
          <p:spPr bwMode="auto">
            <a:xfrm rot="5400000" flipH="1" flipV="1">
              <a:off x="4461256" y="2337073"/>
              <a:ext cx="431622" cy="268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>
              <a:stCxn id="135" idx="7"/>
              <a:endCxn id="147" idx="3"/>
            </p:cNvCxnSpPr>
            <p:nvPr/>
          </p:nvCxnSpPr>
          <p:spPr bwMode="auto">
            <a:xfrm rot="5400000" flipH="1" flipV="1">
              <a:off x="4115629" y="2714773"/>
              <a:ext cx="184468" cy="3993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>
              <a:stCxn id="137" idx="5"/>
              <a:endCxn id="147" idx="1"/>
            </p:cNvCxnSpPr>
            <p:nvPr/>
          </p:nvCxnSpPr>
          <p:spPr bwMode="auto">
            <a:xfrm rot="16200000" flipH="1">
              <a:off x="4039834" y="2319255"/>
              <a:ext cx="308792" cy="42665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>
              <a:stCxn id="147" idx="6"/>
              <a:endCxn id="143" idx="2"/>
            </p:cNvCxnSpPr>
            <p:nvPr/>
          </p:nvCxnSpPr>
          <p:spPr bwMode="auto">
            <a:xfrm flipV="1">
              <a:off x="4571019" y="2693258"/>
              <a:ext cx="674510" cy="6134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5" name="Oval 57"/>
            <p:cNvSpPr>
              <a:spLocks noChangeArrowheads="1"/>
            </p:cNvSpPr>
            <p:nvPr/>
          </p:nvSpPr>
          <p:spPr bwMode="auto">
            <a:xfrm>
              <a:off x="3830618" y="2976274"/>
              <a:ext cx="208015" cy="207765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36" name="Oval 57"/>
            <p:cNvSpPr>
              <a:spLocks noChangeArrowheads="1"/>
            </p:cNvSpPr>
            <p:nvPr/>
          </p:nvSpPr>
          <p:spPr bwMode="auto">
            <a:xfrm>
              <a:off x="4783116" y="2092090"/>
              <a:ext cx="191508" cy="191278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37" name="Oval 57"/>
            <p:cNvSpPr>
              <a:spLocks noChangeArrowheads="1"/>
            </p:cNvSpPr>
            <p:nvPr/>
          </p:nvSpPr>
          <p:spPr bwMode="auto">
            <a:xfrm>
              <a:off x="3803351" y="2200847"/>
              <a:ext cx="208015" cy="207765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</p:grpSp>
      <p:cxnSp>
        <p:nvCxnSpPr>
          <p:cNvPr id="139" name="Straight Connector 138"/>
          <p:cNvCxnSpPr>
            <a:stCxn id="147" idx="5"/>
            <a:endCxn id="146" idx="1"/>
          </p:cNvCxnSpPr>
          <p:nvPr/>
        </p:nvCxnSpPr>
        <p:spPr bwMode="auto">
          <a:xfrm rot="16200000" flipH="1">
            <a:off x="6694262" y="2622571"/>
            <a:ext cx="326619" cy="20732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>
            <a:stCxn id="143" idx="3"/>
            <a:endCxn id="146" idx="7"/>
          </p:cNvCxnSpPr>
          <p:nvPr/>
        </p:nvCxnSpPr>
        <p:spPr bwMode="auto">
          <a:xfrm rot="5400000">
            <a:off x="7102434" y="2507465"/>
            <a:ext cx="387966" cy="37619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>
            <a:stCxn id="146" idx="3"/>
            <a:endCxn id="144" idx="7"/>
          </p:cNvCxnSpPr>
          <p:nvPr/>
        </p:nvCxnSpPr>
        <p:spPr bwMode="auto">
          <a:xfrm rot="5400000">
            <a:off x="6602581" y="3131744"/>
            <a:ext cx="453941" cy="26336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>
            <a:stCxn id="146" idx="6"/>
            <a:endCxn id="145" idx="2"/>
          </p:cNvCxnSpPr>
          <p:nvPr/>
        </p:nvCxnSpPr>
        <p:spPr bwMode="auto">
          <a:xfrm>
            <a:off x="7138785" y="2963000"/>
            <a:ext cx="450452" cy="1383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Oval 57"/>
          <p:cNvSpPr>
            <a:spLocks noChangeArrowheads="1"/>
          </p:cNvSpPr>
          <p:nvPr/>
        </p:nvSpPr>
        <p:spPr bwMode="auto">
          <a:xfrm>
            <a:off x="7456466" y="2338311"/>
            <a:ext cx="191508" cy="191278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44" name="Oval 57"/>
          <p:cNvSpPr>
            <a:spLocks noChangeArrowheads="1"/>
          </p:cNvSpPr>
          <p:nvPr/>
        </p:nvSpPr>
        <p:spPr bwMode="auto">
          <a:xfrm>
            <a:off x="6534407" y="3462385"/>
            <a:ext cx="191508" cy="191278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45" name="Oval 57"/>
          <p:cNvSpPr>
            <a:spLocks noChangeArrowheads="1"/>
          </p:cNvSpPr>
          <p:nvPr/>
        </p:nvSpPr>
        <p:spPr bwMode="auto">
          <a:xfrm>
            <a:off x="7589237" y="3005687"/>
            <a:ext cx="191508" cy="191278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46" name="Oval 57"/>
          <p:cNvSpPr>
            <a:spLocks noChangeArrowheads="1"/>
          </p:cNvSpPr>
          <p:nvPr/>
        </p:nvSpPr>
        <p:spPr bwMode="auto">
          <a:xfrm>
            <a:off x="6930770" y="2859117"/>
            <a:ext cx="208015" cy="207765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47" name="Oval 57"/>
          <p:cNvSpPr>
            <a:spLocks noChangeArrowheads="1"/>
          </p:cNvSpPr>
          <p:nvPr/>
        </p:nvSpPr>
        <p:spPr bwMode="auto">
          <a:xfrm>
            <a:off x="6590448" y="2399658"/>
            <a:ext cx="191508" cy="191278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48" name="Oval 57"/>
          <p:cNvSpPr>
            <a:spLocks noChangeArrowheads="1"/>
          </p:cNvSpPr>
          <p:nvPr/>
        </p:nvSpPr>
        <p:spPr bwMode="auto">
          <a:xfrm>
            <a:off x="6530730" y="2345593"/>
            <a:ext cx="303622" cy="303256"/>
          </a:xfrm>
          <a:prstGeom prst="ellipse">
            <a:avLst/>
          </a:prstGeom>
          <a:noFill/>
          <a:ln w="63500">
            <a:solidFill>
              <a:schemeClr val="accent4"/>
            </a:solidFill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49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fr-CH" dirty="0" smtClean="0"/>
              <a:t>How to </a:t>
            </a:r>
            <a:r>
              <a:rPr lang="fr-CH" dirty="0" err="1" smtClean="0"/>
              <a:t>get</a:t>
            </a:r>
            <a:r>
              <a:rPr lang="fr-CH" dirty="0" smtClean="0"/>
              <a:t> an </a:t>
            </a:r>
            <a:r>
              <a:rPr lang="fr-CH" dirty="0" err="1" smtClean="0"/>
              <a:t>unbiased</a:t>
            </a:r>
            <a:r>
              <a:rPr lang="fr-CH" dirty="0" smtClean="0"/>
              <a:t> </a:t>
            </a:r>
            <a:r>
              <a:rPr lang="fr-CH" dirty="0" err="1" smtClean="0"/>
              <a:t>sample</a:t>
            </a:r>
            <a:r>
              <a:rPr lang="fr-CH" dirty="0" smtClean="0"/>
              <a:t>?</a:t>
            </a:r>
            <a:endParaRPr lang="en-US" dirty="0"/>
          </a:p>
        </p:txBody>
      </p:sp>
      <p:sp>
        <p:nvSpPr>
          <p:cNvPr id="108" name="Oval 57"/>
          <p:cNvSpPr>
            <a:spLocks noChangeArrowheads="1"/>
          </p:cNvSpPr>
          <p:nvPr/>
        </p:nvSpPr>
        <p:spPr bwMode="auto">
          <a:xfrm>
            <a:off x="1314596" y="3233220"/>
            <a:ext cx="298536" cy="298174"/>
          </a:xfrm>
          <a:prstGeom prst="ellipse">
            <a:avLst/>
          </a:prstGeom>
          <a:noFill/>
          <a:ln w="63500">
            <a:solidFill>
              <a:schemeClr val="accent4"/>
            </a:solidFill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441499" y="3830899"/>
            <a:ext cx="900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S = 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0.00139 L 0.09375 -0.00972 L 0.04375 -0.08333 L 0.00104 0.00255 L 0.09323 -0.01042 L 0.10972 0.08866 L 0.06198 0.14514 L 0.10937 0.08843 L 0.16615 0.03125 L 0.14687 -0.06806 L 0.04427 -0.08356 L -0.00052 0.00116 L -0.06302 -0.0669 L -0.05938 0.05046 L 8.33333E-7 -0.00069 L -0.06042 0.04907 L -0.06875 0.13241 L -0.00625 0.15741 L 0.03698 0.06597 L 0.10972 0.08912 " pathEditMode="relative" rAng="0" ptsTypes="AAAAAAAAAAAAAAAAAAAA">
                                      <p:cBhvr>
                                        <p:cTn id="6" dur="5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" y="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/>
      <p:bldP spid="105" grpId="0" animBg="1"/>
      <p:bldP spid="106" grpId="0" animBg="1"/>
      <p:bldP spid="14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1CFF6F1-F277-4E7E-9F2A-2232476D9597}" type="slidenum">
              <a:rPr lang="fr-CH" smtClean="0"/>
              <a:pPr/>
              <a:t>11</a:t>
            </a:fld>
            <a:endParaRPr lang="fr-CH" smtClean="0"/>
          </a:p>
        </p:txBody>
      </p:sp>
      <p:sp>
        <p:nvSpPr>
          <p:cNvPr id="26627" name="Text Box 2"/>
          <p:cNvSpPr txBox="1">
            <a:spLocks noChangeArrowheads="1"/>
          </p:cNvSpPr>
          <p:nvPr/>
        </p:nvSpPr>
        <p:spPr bwMode="auto">
          <a:xfrm>
            <a:off x="131763" y="1046163"/>
            <a:ext cx="43386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Metropolis-Hastings Random Walk (</a:t>
            </a:r>
            <a:r>
              <a:rPr lang="en-US" sz="1600" b="1"/>
              <a:t>MHRW</a:t>
            </a:r>
            <a:r>
              <a:rPr lang="en-US" sz="1600"/>
              <a:t>):</a:t>
            </a:r>
          </a:p>
        </p:txBody>
      </p:sp>
      <p:sp>
        <p:nvSpPr>
          <p:cNvPr id="26628" name="Line 3"/>
          <p:cNvSpPr>
            <a:spLocks noChangeShapeType="1"/>
          </p:cNvSpPr>
          <p:nvPr/>
        </p:nvSpPr>
        <p:spPr bwMode="auto">
          <a:xfrm flipV="1">
            <a:off x="4505325" y="1127125"/>
            <a:ext cx="0" cy="57308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29" name="Text Box 4"/>
          <p:cNvSpPr txBox="1">
            <a:spLocks noChangeArrowheads="1"/>
          </p:cNvSpPr>
          <p:nvPr/>
        </p:nvSpPr>
        <p:spPr bwMode="auto">
          <a:xfrm>
            <a:off x="4805363" y="1046163"/>
            <a:ext cx="43386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Re-Weighted Random Walk (</a:t>
            </a:r>
            <a:r>
              <a:rPr lang="en-US" sz="1600" b="1"/>
              <a:t>RWRW</a:t>
            </a:r>
            <a:r>
              <a:rPr lang="en-US" sz="1600"/>
              <a:t>):</a:t>
            </a:r>
          </a:p>
        </p:txBody>
      </p:sp>
      <p:sp>
        <p:nvSpPr>
          <p:cNvPr id="26630" name="Rectangle 95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69963"/>
          </a:xfrm>
          <a:noFill/>
        </p:spPr>
        <p:txBody>
          <a:bodyPr/>
          <a:lstStyle/>
          <a:p>
            <a:pPr eaLnBrk="1" hangingPunct="1"/>
            <a:r>
              <a:rPr lang="en-US" dirty="0" smtClean="0"/>
              <a:t>Facebook results</a:t>
            </a:r>
          </a:p>
        </p:txBody>
      </p:sp>
      <p:pic>
        <p:nvPicPr>
          <p:cNvPr id="26631" name="Picture 9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5900" y="1525588"/>
            <a:ext cx="3925888" cy="239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2" name="Picture 1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94263" y="1508125"/>
            <a:ext cx="3816350" cy="240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6294" name="Picture 10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60913" y="4138613"/>
            <a:ext cx="4179887" cy="108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6295" name="Picture 10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2725" y="4138613"/>
            <a:ext cx="4179888" cy="110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6296" name="Picture 10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13000" y="5588000"/>
            <a:ext cx="4162425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Freeform 107"/>
          <p:cNvSpPr>
            <a:spLocks/>
          </p:cNvSpPr>
          <p:nvPr/>
        </p:nvSpPr>
        <p:spPr bwMode="auto">
          <a:xfrm flipH="1">
            <a:off x="2878138" y="5838825"/>
            <a:ext cx="436562" cy="455613"/>
          </a:xfrm>
          <a:custGeom>
            <a:avLst/>
            <a:gdLst>
              <a:gd name="T0" fmla="*/ 0 w 145"/>
              <a:gd name="T1" fmla="*/ 2147483647 h 187"/>
              <a:gd name="T2" fmla="*/ 2147483647 w 145"/>
              <a:gd name="T3" fmla="*/ 2147483647 h 187"/>
              <a:gd name="T4" fmla="*/ 2147483647 w 145"/>
              <a:gd name="T5" fmla="*/ 2147483647 h 187"/>
              <a:gd name="T6" fmla="*/ 2147483647 w 145"/>
              <a:gd name="T7" fmla="*/ 2147483647 h 187"/>
              <a:gd name="T8" fmla="*/ 2147483647 w 145"/>
              <a:gd name="T9" fmla="*/ 2147483647 h 18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5"/>
              <a:gd name="T16" fmla="*/ 0 h 187"/>
              <a:gd name="T17" fmla="*/ 145 w 145"/>
              <a:gd name="T18" fmla="*/ 187 h 18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5" h="187">
                <a:moveTo>
                  <a:pt x="0" y="104"/>
                </a:moveTo>
                <a:cubicBezTo>
                  <a:pt x="59" y="165"/>
                  <a:pt x="95" y="158"/>
                  <a:pt x="120" y="148"/>
                </a:cubicBezTo>
                <a:cubicBezTo>
                  <a:pt x="145" y="138"/>
                  <a:pt x="142" y="51"/>
                  <a:pt x="130" y="27"/>
                </a:cubicBezTo>
                <a:cubicBezTo>
                  <a:pt x="118" y="3"/>
                  <a:pt x="64" y="0"/>
                  <a:pt x="46" y="19"/>
                </a:cubicBezTo>
                <a:cubicBezTo>
                  <a:pt x="28" y="38"/>
                  <a:pt x="29" y="104"/>
                  <a:pt x="54" y="187"/>
                </a:cubicBezTo>
              </a:path>
            </a:pathLst>
          </a:custGeom>
          <a:noFill/>
          <a:ln w="22225" cmpd="sng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" name="Freeform 107"/>
          <p:cNvSpPr>
            <a:spLocks/>
          </p:cNvSpPr>
          <p:nvPr/>
        </p:nvSpPr>
        <p:spPr bwMode="auto">
          <a:xfrm flipH="1">
            <a:off x="3765550" y="6037263"/>
            <a:ext cx="436563" cy="455612"/>
          </a:xfrm>
          <a:custGeom>
            <a:avLst/>
            <a:gdLst>
              <a:gd name="T0" fmla="*/ 0 w 145"/>
              <a:gd name="T1" fmla="*/ 2147483647 h 187"/>
              <a:gd name="T2" fmla="*/ 2147483647 w 145"/>
              <a:gd name="T3" fmla="*/ 2147483647 h 187"/>
              <a:gd name="T4" fmla="*/ 2147483647 w 145"/>
              <a:gd name="T5" fmla="*/ 2147483647 h 187"/>
              <a:gd name="T6" fmla="*/ 2147483647 w 145"/>
              <a:gd name="T7" fmla="*/ 2147483647 h 187"/>
              <a:gd name="T8" fmla="*/ 2147483647 w 145"/>
              <a:gd name="T9" fmla="*/ 2147483647 h 18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5"/>
              <a:gd name="T16" fmla="*/ 0 h 187"/>
              <a:gd name="T17" fmla="*/ 145 w 145"/>
              <a:gd name="T18" fmla="*/ 187 h 18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5" h="187">
                <a:moveTo>
                  <a:pt x="0" y="104"/>
                </a:moveTo>
                <a:cubicBezTo>
                  <a:pt x="59" y="165"/>
                  <a:pt x="95" y="158"/>
                  <a:pt x="120" y="148"/>
                </a:cubicBezTo>
                <a:cubicBezTo>
                  <a:pt x="145" y="138"/>
                  <a:pt x="142" y="51"/>
                  <a:pt x="130" y="27"/>
                </a:cubicBezTo>
                <a:cubicBezTo>
                  <a:pt x="118" y="3"/>
                  <a:pt x="64" y="0"/>
                  <a:pt x="46" y="19"/>
                </a:cubicBezTo>
                <a:cubicBezTo>
                  <a:pt x="28" y="38"/>
                  <a:pt x="29" y="104"/>
                  <a:pt x="54" y="187"/>
                </a:cubicBezTo>
              </a:path>
            </a:pathLst>
          </a:custGeom>
          <a:noFill/>
          <a:ln w="22225" cmpd="sng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" name="Freeform 107"/>
          <p:cNvSpPr>
            <a:spLocks/>
          </p:cNvSpPr>
          <p:nvPr/>
        </p:nvSpPr>
        <p:spPr bwMode="auto">
          <a:xfrm flipH="1">
            <a:off x="4667250" y="6269038"/>
            <a:ext cx="436563" cy="423862"/>
          </a:xfrm>
          <a:custGeom>
            <a:avLst/>
            <a:gdLst>
              <a:gd name="T0" fmla="*/ 0 w 145"/>
              <a:gd name="T1" fmla="*/ 2147483647 h 187"/>
              <a:gd name="T2" fmla="*/ 2147483647 w 145"/>
              <a:gd name="T3" fmla="*/ 2147483647 h 187"/>
              <a:gd name="T4" fmla="*/ 2147483647 w 145"/>
              <a:gd name="T5" fmla="*/ 2147483647 h 187"/>
              <a:gd name="T6" fmla="*/ 2147483647 w 145"/>
              <a:gd name="T7" fmla="*/ 2147483647 h 187"/>
              <a:gd name="T8" fmla="*/ 2147483647 w 145"/>
              <a:gd name="T9" fmla="*/ 2147483647 h 18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5"/>
              <a:gd name="T16" fmla="*/ 0 h 187"/>
              <a:gd name="T17" fmla="*/ 145 w 145"/>
              <a:gd name="T18" fmla="*/ 187 h 18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5" h="187">
                <a:moveTo>
                  <a:pt x="0" y="104"/>
                </a:moveTo>
                <a:cubicBezTo>
                  <a:pt x="59" y="165"/>
                  <a:pt x="95" y="158"/>
                  <a:pt x="120" y="148"/>
                </a:cubicBezTo>
                <a:cubicBezTo>
                  <a:pt x="145" y="138"/>
                  <a:pt x="142" y="51"/>
                  <a:pt x="130" y="27"/>
                </a:cubicBezTo>
                <a:cubicBezTo>
                  <a:pt x="118" y="3"/>
                  <a:pt x="64" y="0"/>
                  <a:pt x="46" y="19"/>
                </a:cubicBezTo>
                <a:cubicBezTo>
                  <a:pt x="28" y="38"/>
                  <a:pt x="29" y="104"/>
                  <a:pt x="54" y="187"/>
                </a:cubicBezTo>
              </a:path>
            </a:pathLst>
          </a:custGeom>
          <a:noFill/>
          <a:ln w="22225" cmpd="sng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6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6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36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DE768B9-F7FC-4E9A-8EBD-EC75AD043EE4}" type="slidenum">
              <a:rPr lang="fr-CH" smtClean="0"/>
              <a:pPr/>
              <a:t>12</a:t>
            </a:fld>
            <a:endParaRPr lang="fr-CH" smtClean="0"/>
          </a:p>
        </p:txBody>
      </p:sp>
      <p:pic>
        <p:nvPicPr>
          <p:cNvPr id="28675" name="Picture 2" descr="2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4675" y="985838"/>
            <a:ext cx="8008938" cy="568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3779" name="Freeform 3"/>
          <p:cNvSpPr>
            <a:spLocks/>
          </p:cNvSpPr>
          <p:nvPr/>
        </p:nvSpPr>
        <p:spPr bwMode="auto">
          <a:xfrm rot="5400000">
            <a:off x="-1734343" y="3580606"/>
            <a:ext cx="5029200" cy="611187"/>
          </a:xfrm>
          <a:custGeom>
            <a:avLst/>
            <a:gdLst>
              <a:gd name="T0" fmla="*/ 2147483647 w 5888"/>
              <a:gd name="T1" fmla="*/ 2147483647 h 1825"/>
              <a:gd name="T2" fmla="*/ 2147483647 w 5888"/>
              <a:gd name="T3" fmla="*/ 2147483647 h 1825"/>
              <a:gd name="T4" fmla="*/ 2147483647 w 5888"/>
              <a:gd name="T5" fmla="*/ 2147483647 h 1825"/>
              <a:gd name="T6" fmla="*/ 2147483647 w 5888"/>
              <a:gd name="T7" fmla="*/ 2147483647 h 1825"/>
              <a:gd name="T8" fmla="*/ 2147483647 w 5888"/>
              <a:gd name="T9" fmla="*/ 2147483647 h 18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888"/>
              <a:gd name="T16" fmla="*/ 0 h 1825"/>
              <a:gd name="T17" fmla="*/ 5888 w 5888"/>
              <a:gd name="T18" fmla="*/ 1825 h 182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888" h="1825">
                <a:moveTo>
                  <a:pt x="5830" y="1152"/>
                </a:moveTo>
                <a:cubicBezTo>
                  <a:pt x="5148" y="1676"/>
                  <a:pt x="2176" y="1825"/>
                  <a:pt x="1144" y="1657"/>
                </a:cubicBezTo>
                <a:cubicBezTo>
                  <a:pt x="112" y="1489"/>
                  <a:pt x="0" y="561"/>
                  <a:pt x="521" y="280"/>
                </a:cubicBezTo>
                <a:cubicBezTo>
                  <a:pt x="1041" y="0"/>
                  <a:pt x="4184" y="17"/>
                  <a:pt x="5036" y="193"/>
                </a:cubicBezTo>
                <a:cubicBezTo>
                  <a:pt x="5888" y="369"/>
                  <a:pt x="5821" y="959"/>
                  <a:pt x="5262" y="1796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3780" name="Freeform 4"/>
          <p:cNvSpPr>
            <a:spLocks/>
          </p:cNvSpPr>
          <p:nvPr/>
        </p:nvSpPr>
        <p:spPr bwMode="auto">
          <a:xfrm>
            <a:off x="2305050" y="938213"/>
            <a:ext cx="6464300" cy="611187"/>
          </a:xfrm>
          <a:custGeom>
            <a:avLst/>
            <a:gdLst>
              <a:gd name="T0" fmla="*/ 2147483647 w 5888"/>
              <a:gd name="T1" fmla="*/ 2147483647 h 1825"/>
              <a:gd name="T2" fmla="*/ 2147483647 w 5888"/>
              <a:gd name="T3" fmla="*/ 2147483647 h 1825"/>
              <a:gd name="T4" fmla="*/ 2147483647 w 5888"/>
              <a:gd name="T5" fmla="*/ 2147483647 h 1825"/>
              <a:gd name="T6" fmla="*/ 2147483647 w 5888"/>
              <a:gd name="T7" fmla="*/ 2147483647 h 1825"/>
              <a:gd name="T8" fmla="*/ 2147483647 w 5888"/>
              <a:gd name="T9" fmla="*/ 2147483647 h 18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888"/>
              <a:gd name="T16" fmla="*/ 0 h 1825"/>
              <a:gd name="T17" fmla="*/ 5888 w 5888"/>
              <a:gd name="T18" fmla="*/ 1825 h 182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888" h="1825">
                <a:moveTo>
                  <a:pt x="5830" y="1152"/>
                </a:moveTo>
                <a:cubicBezTo>
                  <a:pt x="5148" y="1676"/>
                  <a:pt x="2176" y="1825"/>
                  <a:pt x="1144" y="1657"/>
                </a:cubicBezTo>
                <a:cubicBezTo>
                  <a:pt x="112" y="1489"/>
                  <a:pt x="0" y="561"/>
                  <a:pt x="521" y="280"/>
                </a:cubicBezTo>
                <a:cubicBezTo>
                  <a:pt x="1041" y="0"/>
                  <a:pt x="4184" y="17"/>
                  <a:pt x="5036" y="193"/>
                </a:cubicBezTo>
                <a:cubicBezTo>
                  <a:pt x="5888" y="369"/>
                  <a:pt x="5821" y="959"/>
                  <a:pt x="5262" y="1796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622550" y="1916113"/>
            <a:ext cx="5105400" cy="4344987"/>
            <a:chOff x="1652" y="1207"/>
            <a:chExt cx="3216" cy="2737"/>
          </a:xfrm>
        </p:grpSpPr>
        <p:sp>
          <p:nvSpPr>
            <p:cNvPr id="28684" name="Freeform 6"/>
            <p:cNvSpPr>
              <a:spLocks/>
            </p:cNvSpPr>
            <p:nvPr/>
          </p:nvSpPr>
          <p:spPr bwMode="auto">
            <a:xfrm>
              <a:off x="1652" y="1207"/>
              <a:ext cx="304" cy="193"/>
            </a:xfrm>
            <a:custGeom>
              <a:avLst/>
              <a:gdLst>
                <a:gd name="T0" fmla="*/ 1 w 5888"/>
                <a:gd name="T1" fmla="*/ 1 h 1825"/>
                <a:gd name="T2" fmla="*/ 0 w 5888"/>
                <a:gd name="T3" fmla="*/ 2 h 1825"/>
                <a:gd name="T4" fmla="*/ 0 w 5888"/>
                <a:gd name="T5" fmla="*/ 0 h 1825"/>
                <a:gd name="T6" fmla="*/ 1 w 5888"/>
                <a:gd name="T7" fmla="*/ 0 h 1825"/>
                <a:gd name="T8" fmla="*/ 1 w 5888"/>
                <a:gd name="T9" fmla="*/ 2 h 18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88"/>
                <a:gd name="T16" fmla="*/ 0 h 1825"/>
                <a:gd name="T17" fmla="*/ 5888 w 5888"/>
                <a:gd name="T18" fmla="*/ 1825 h 18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88" h="1825">
                  <a:moveTo>
                    <a:pt x="5830" y="1152"/>
                  </a:moveTo>
                  <a:cubicBezTo>
                    <a:pt x="5148" y="1676"/>
                    <a:pt x="2176" y="1825"/>
                    <a:pt x="1144" y="1657"/>
                  </a:cubicBezTo>
                  <a:cubicBezTo>
                    <a:pt x="112" y="1489"/>
                    <a:pt x="0" y="561"/>
                    <a:pt x="521" y="280"/>
                  </a:cubicBezTo>
                  <a:cubicBezTo>
                    <a:pt x="1041" y="0"/>
                    <a:pt x="4184" y="17"/>
                    <a:pt x="5036" y="193"/>
                  </a:cubicBezTo>
                  <a:cubicBezTo>
                    <a:pt x="5888" y="369"/>
                    <a:pt x="5821" y="959"/>
                    <a:pt x="5262" y="1796"/>
                  </a:cubicBez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85" name="Freeform 7"/>
            <p:cNvSpPr>
              <a:spLocks/>
            </p:cNvSpPr>
            <p:nvPr/>
          </p:nvSpPr>
          <p:spPr bwMode="auto">
            <a:xfrm>
              <a:off x="2588" y="1207"/>
              <a:ext cx="304" cy="193"/>
            </a:xfrm>
            <a:custGeom>
              <a:avLst/>
              <a:gdLst>
                <a:gd name="T0" fmla="*/ 1 w 5888"/>
                <a:gd name="T1" fmla="*/ 1 h 1825"/>
                <a:gd name="T2" fmla="*/ 0 w 5888"/>
                <a:gd name="T3" fmla="*/ 2 h 1825"/>
                <a:gd name="T4" fmla="*/ 0 w 5888"/>
                <a:gd name="T5" fmla="*/ 0 h 1825"/>
                <a:gd name="T6" fmla="*/ 1 w 5888"/>
                <a:gd name="T7" fmla="*/ 0 h 1825"/>
                <a:gd name="T8" fmla="*/ 1 w 5888"/>
                <a:gd name="T9" fmla="*/ 2 h 18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88"/>
                <a:gd name="T16" fmla="*/ 0 h 1825"/>
                <a:gd name="T17" fmla="*/ 5888 w 5888"/>
                <a:gd name="T18" fmla="*/ 1825 h 18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88" h="1825">
                  <a:moveTo>
                    <a:pt x="5830" y="1152"/>
                  </a:moveTo>
                  <a:cubicBezTo>
                    <a:pt x="5148" y="1676"/>
                    <a:pt x="2176" y="1825"/>
                    <a:pt x="1144" y="1657"/>
                  </a:cubicBezTo>
                  <a:cubicBezTo>
                    <a:pt x="112" y="1489"/>
                    <a:pt x="0" y="561"/>
                    <a:pt x="521" y="280"/>
                  </a:cubicBezTo>
                  <a:cubicBezTo>
                    <a:pt x="1041" y="0"/>
                    <a:pt x="4184" y="17"/>
                    <a:pt x="5036" y="193"/>
                  </a:cubicBezTo>
                  <a:cubicBezTo>
                    <a:pt x="5888" y="369"/>
                    <a:pt x="5821" y="959"/>
                    <a:pt x="5262" y="1796"/>
                  </a:cubicBez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86" name="Freeform 8"/>
            <p:cNvSpPr>
              <a:spLocks/>
            </p:cNvSpPr>
            <p:nvPr/>
          </p:nvSpPr>
          <p:spPr bwMode="auto">
            <a:xfrm>
              <a:off x="3612" y="1207"/>
              <a:ext cx="304" cy="193"/>
            </a:xfrm>
            <a:custGeom>
              <a:avLst/>
              <a:gdLst>
                <a:gd name="T0" fmla="*/ 1 w 5888"/>
                <a:gd name="T1" fmla="*/ 1 h 1825"/>
                <a:gd name="T2" fmla="*/ 0 w 5888"/>
                <a:gd name="T3" fmla="*/ 2 h 1825"/>
                <a:gd name="T4" fmla="*/ 0 w 5888"/>
                <a:gd name="T5" fmla="*/ 0 h 1825"/>
                <a:gd name="T6" fmla="*/ 1 w 5888"/>
                <a:gd name="T7" fmla="*/ 0 h 1825"/>
                <a:gd name="T8" fmla="*/ 1 w 5888"/>
                <a:gd name="T9" fmla="*/ 2 h 18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88"/>
                <a:gd name="T16" fmla="*/ 0 h 1825"/>
                <a:gd name="T17" fmla="*/ 5888 w 5888"/>
                <a:gd name="T18" fmla="*/ 1825 h 18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88" h="1825">
                  <a:moveTo>
                    <a:pt x="5830" y="1152"/>
                  </a:moveTo>
                  <a:cubicBezTo>
                    <a:pt x="5148" y="1676"/>
                    <a:pt x="2176" y="1825"/>
                    <a:pt x="1144" y="1657"/>
                  </a:cubicBezTo>
                  <a:cubicBezTo>
                    <a:pt x="112" y="1489"/>
                    <a:pt x="0" y="561"/>
                    <a:pt x="521" y="280"/>
                  </a:cubicBezTo>
                  <a:cubicBezTo>
                    <a:pt x="1041" y="0"/>
                    <a:pt x="4184" y="17"/>
                    <a:pt x="5036" y="193"/>
                  </a:cubicBezTo>
                  <a:cubicBezTo>
                    <a:pt x="5888" y="369"/>
                    <a:pt x="5821" y="959"/>
                    <a:pt x="5262" y="1796"/>
                  </a:cubicBez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87" name="Freeform 9"/>
            <p:cNvSpPr>
              <a:spLocks/>
            </p:cNvSpPr>
            <p:nvPr/>
          </p:nvSpPr>
          <p:spPr bwMode="auto">
            <a:xfrm>
              <a:off x="4564" y="1207"/>
              <a:ext cx="304" cy="193"/>
            </a:xfrm>
            <a:custGeom>
              <a:avLst/>
              <a:gdLst>
                <a:gd name="T0" fmla="*/ 1 w 5888"/>
                <a:gd name="T1" fmla="*/ 1 h 1825"/>
                <a:gd name="T2" fmla="*/ 0 w 5888"/>
                <a:gd name="T3" fmla="*/ 2 h 1825"/>
                <a:gd name="T4" fmla="*/ 0 w 5888"/>
                <a:gd name="T5" fmla="*/ 0 h 1825"/>
                <a:gd name="T6" fmla="*/ 1 w 5888"/>
                <a:gd name="T7" fmla="*/ 0 h 1825"/>
                <a:gd name="T8" fmla="*/ 1 w 5888"/>
                <a:gd name="T9" fmla="*/ 2 h 18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88"/>
                <a:gd name="T16" fmla="*/ 0 h 1825"/>
                <a:gd name="T17" fmla="*/ 5888 w 5888"/>
                <a:gd name="T18" fmla="*/ 1825 h 18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88" h="1825">
                  <a:moveTo>
                    <a:pt x="5830" y="1152"/>
                  </a:moveTo>
                  <a:cubicBezTo>
                    <a:pt x="5148" y="1676"/>
                    <a:pt x="2176" y="1825"/>
                    <a:pt x="1144" y="1657"/>
                  </a:cubicBezTo>
                  <a:cubicBezTo>
                    <a:pt x="112" y="1489"/>
                    <a:pt x="0" y="561"/>
                    <a:pt x="521" y="280"/>
                  </a:cubicBezTo>
                  <a:cubicBezTo>
                    <a:pt x="1041" y="0"/>
                    <a:pt x="4184" y="17"/>
                    <a:pt x="5036" y="193"/>
                  </a:cubicBezTo>
                  <a:cubicBezTo>
                    <a:pt x="5888" y="369"/>
                    <a:pt x="5821" y="959"/>
                    <a:pt x="5262" y="1796"/>
                  </a:cubicBez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88" name="Freeform 10"/>
            <p:cNvSpPr>
              <a:spLocks/>
            </p:cNvSpPr>
            <p:nvPr/>
          </p:nvSpPr>
          <p:spPr bwMode="auto">
            <a:xfrm>
              <a:off x="1652" y="1831"/>
              <a:ext cx="304" cy="193"/>
            </a:xfrm>
            <a:custGeom>
              <a:avLst/>
              <a:gdLst>
                <a:gd name="T0" fmla="*/ 1 w 5888"/>
                <a:gd name="T1" fmla="*/ 1 h 1825"/>
                <a:gd name="T2" fmla="*/ 0 w 5888"/>
                <a:gd name="T3" fmla="*/ 2 h 1825"/>
                <a:gd name="T4" fmla="*/ 0 w 5888"/>
                <a:gd name="T5" fmla="*/ 0 h 1825"/>
                <a:gd name="T6" fmla="*/ 1 w 5888"/>
                <a:gd name="T7" fmla="*/ 0 h 1825"/>
                <a:gd name="T8" fmla="*/ 1 w 5888"/>
                <a:gd name="T9" fmla="*/ 2 h 18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88"/>
                <a:gd name="T16" fmla="*/ 0 h 1825"/>
                <a:gd name="T17" fmla="*/ 5888 w 5888"/>
                <a:gd name="T18" fmla="*/ 1825 h 18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88" h="1825">
                  <a:moveTo>
                    <a:pt x="5830" y="1152"/>
                  </a:moveTo>
                  <a:cubicBezTo>
                    <a:pt x="5148" y="1676"/>
                    <a:pt x="2176" y="1825"/>
                    <a:pt x="1144" y="1657"/>
                  </a:cubicBezTo>
                  <a:cubicBezTo>
                    <a:pt x="112" y="1489"/>
                    <a:pt x="0" y="561"/>
                    <a:pt x="521" y="280"/>
                  </a:cubicBezTo>
                  <a:cubicBezTo>
                    <a:pt x="1041" y="0"/>
                    <a:pt x="4184" y="17"/>
                    <a:pt x="5036" y="193"/>
                  </a:cubicBezTo>
                  <a:cubicBezTo>
                    <a:pt x="5888" y="369"/>
                    <a:pt x="5821" y="959"/>
                    <a:pt x="5262" y="1796"/>
                  </a:cubicBez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89" name="Freeform 11"/>
            <p:cNvSpPr>
              <a:spLocks/>
            </p:cNvSpPr>
            <p:nvPr/>
          </p:nvSpPr>
          <p:spPr bwMode="auto">
            <a:xfrm>
              <a:off x="2588" y="1831"/>
              <a:ext cx="304" cy="193"/>
            </a:xfrm>
            <a:custGeom>
              <a:avLst/>
              <a:gdLst>
                <a:gd name="T0" fmla="*/ 1 w 5888"/>
                <a:gd name="T1" fmla="*/ 1 h 1825"/>
                <a:gd name="T2" fmla="*/ 0 w 5888"/>
                <a:gd name="T3" fmla="*/ 2 h 1825"/>
                <a:gd name="T4" fmla="*/ 0 w 5888"/>
                <a:gd name="T5" fmla="*/ 0 h 1825"/>
                <a:gd name="T6" fmla="*/ 1 w 5888"/>
                <a:gd name="T7" fmla="*/ 0 h 1825"/>
                <a:gd name="T8" fmla="*/ 1 w 5888"/>
                <a:gd name="T9" fmla="*/ 2 h 18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88"/>
                <a:gd name="T16" fmla="*/ 0 h 1825"/>
                <a:gd name="T17" fmla="*/ 5888 w 5888"/>
                <a:gd name="T18" fmla="*/ 1825 h 18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88" h="1825">
                  <a:moveTo>
                    <a:pt x="5830" y="1152"/>
                  </a:moveTo>
                  <a:cubicBezTo>
                    <a:pt x="5148" y="1676"/>
                    <a:pt x="2176" y="1825"/>
                    <a:pt x="1144" y="1657"/>
                  </a:cubicBezTo>
                  <a:cubicBezTo>
                    <a:pt x="112" y="1489"/>
                    <a:pt x="0" y="561"/>
                    <a:pt x="521" y="280"/>
                  </a:cubicBezTo>
                  <a:cubicBezTo>
                    <a:pt x="1041" y="0"/>
                    <a:pt x="4184" y="17"/>
                    <a:pt x="5036" y="193"/>
                  </a:cubicBezTo>
                  <a:cubicBezTo>
                    <a:pt x="5888" y="369"/>
                    <a:pt x="5821" y="959"/>
                    <a:pt x="5262" y="1796"/>
                  </a:cubicBez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90" name="Freeform 12"/>
            <p:cNvSpPr>
              <a:spLocks/>
            </p:cNvSpPr>
            <p:nvPr/>
          </p:nvSpPr>
          <p:spPr bwMode="auto">
            <a:xfrm>
              <a:off x="3612" y="1831"/>
              <a:ext cx="304" cy="193"/>
            </a:xfrm>
            <a:custGeom>
              <a:avLst/>
              <a:gdLst>
                <a:gd name="T0" fmla="*/ 1 w 5888"/>
                <a:gd name="T1" fmla="*/ 1 h 1825"/>
                <a:gd name="T2" fmla="*/ 0 w 5888"/>
                <a:gd name="T3" fmla="*/ 2 h 1825"/>
                <a:gd name="T4" fmla="*/ 0 w 5888"/>
                <a:gd name="T5" fmla="*/ 0 h 1825"/>
                <a:gd name="T6" fmla="*/ 1 w 5888"/>
                <a:gd name="T7" fmla="*/ 0 h 1825"/>
                <a:gd name="T8" fmla="*/ 1 w 5888"/>
                <a:gd name="T9" fmla="*/ 2 h 18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88"/>
                <a:gd name="T16" fmla="*/ 0 h 1825"/>
                <a:gd name="T17" fmla="*/ 5888 w 5888"/>
                <a:gd name="T18" fmla="*/ 1825 h 18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88" h="1825">
                  <a:moveTo>
                    <a:pt x="5830" y="1152"/>
                  </a:moveTo>
                  <a:cubicBezTo>
                    <a:pt x="5148" y="1676"/>
                    <a:pt x="2176" y="1825"/>
                    <a:pt x="1144" y="1657"/>
                  </a:cubicBezTo>
                  <a:cubicBezTo>
                    <a:pt x="112" y="1489"/>
                    <a:pt x="0" y="561"/>
                    <a:pt x="521" y="280"/>
                  </a:cubicBezTo>
                  <a:cubicBezTo>
                    <a:pt x="1041" y="0"/>
                    <a:pt x="4184" y="17"/>
                    <a:pt x="5036" y="193"/>
                  </a:cubicBezTo>
                  <a:cubicBezTo>
                    <a:pt x="5888" y="369"/>
                    <a:pt x="5821" y="959"/>
                    <a:pt x="5262" y="1796"/>
                  </a:cubicBez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91" name="Freeform 13"/>
            <p:cNvSpPr>
              <a:spLocks/>
            </p:cNvSpPr>
            <p:nvPr/>
          </p:nvSpPr>
          <p:spPr bwMode="auto">
            <a:xfrm>
              <a:off x="4564" y="1831"/>
              <a:ext cx="304" cy="193"/>
            </a:xfrm>
            <a:custGeom>
              <a:avLst/>
              <a:gdLst>
                <a:gd name="T0" fmla="*/ 1 w 5888"/>
                <a:gd name="T1" fmla="*/ 1 h 1825"/>
                <a:gd name="T2" fmla="*/ 0 w 5888"/>
                <a:gd name="T3" fmla="*/ 2 h 1825"/>
                <a:gd name="T4" fmla="*/ 0 w 5888"/>
                <a:gd name="T5" fmla="*/ 0 h 1825"/>
                <a:gd name="T6" fmla="*/ 1 w 5888"/>
                <a:gd name="T7" fmla="*/ 0 h 1825"/>
                <a:gd name="T8" fmla="*/ 1 w 5888"/>
                <a:gd name="T9" fmla="*/ 2 h 18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88"/>
                <a:gd name="T16" fmla="*/ 0 h 1825"/>
                <a:gd name="T17" fmla="*/ 5888 w 5888"/>
                <a:gd name="T18" fmla="*/ 1825 h 18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88" h="1825">
                  <a:moveTo>
                    <a:pt x="5830" y="1152"/>
                  </a:moveTo>
                  <a:cubicBezTo>
                    <a:pt x="5148" y="1676"/>
                    <a:pt x="2176" y="1825"/>
                    <a:pt x="1144" y="1657"/>
                  </a:cubicBezTo>
                  <a:cubicBezTo>
                    <a:pt x="112" y="1489"/>
                    <a:pt x="0" y="561"/>
                    <a:pt x="521" y="280"/>
                  </a:cubicBezTo>
                  <a:cubicBezTo>
                    <a:pt x="1041" y="0"/>
                    <a:pt x="4184" y="17"/>
                    <a:pt x="5036" y="193"/>
                  </a:cubicBezTo>
                  <a:cubicBezTo>
                    <a:pt x="5888" y="369"/>
                    <a:pt x="5821" y="959"/>
                    <a:pt x="5262" y="1796"/>
                  </a:cubicBez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92" name="Freeform 14"/>
            <p:cNvSpPr>
              <a:spLocks/>
            </p:cNvSpPr>
            <p:nvPr/>
          </p:nvSpPr>
          <p:spPr bwMode="auto">
            <a:xfrm>
              <a:off x="1652" y="2463"/>
              <a:ext cx="304" cy="193"/>
            </a:xfrm>
            <a:custGeom>
              <a:avLst/>
              <a:gdLst>
                <a:gd name="T0" fmla="*/ 1 w 5888"/>
                <a:gd name="T1" fmla="*/ 1 h 1825"/>
                <a:gd name="T2" fmla="*/ 0 w 5888"/>
                <a:gd name="T3" fmla="*/ 2 h 1825"/>
                <a:gd name="T4" fmla="*/ 0 w 5888"/>
                <a:gd name="T5" fmla="*/ 0 h 1825"/>
                <a:gd name="T6" fmla="*/ 1 w 5888"/>
                <a:gd name="T7" fmla="*/ 0 h 1825"/>
                <a:gd name="T8" fmla="*/ 1 w 5888"/>
                <a:gd name="T9" fmla="*/ 2 h 18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88"/>
                <a:gd name="T16" fmla="*/ 0 h 1825"/>
                <a:gd name="T17" fmla="*/ 5888 w 5888"/>
                <a:gd name="T18" fmla="*/ 1825 h 18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88" h="1825">
                  <a:moveTo>
                    <a:pt x="5830" y="1152"/>
                  </a:moveTo>
                  <a:cubicBezTo>
                    <a:pt x="5148" y="1676"/>
                    <a:pt x="2176" y="1825"/>
                    <a:pt x="1144" y="1657"/>
                  </a:cubicBezTo>
                  <a:cubicBezTo>
                    <a:pt x="112" y="1489"/>
                    <a:pt x="0" y="561"/>
                    <a:pt x="521" y="280"/>
                  </a:cubicBezTo>
                  <a:cubicBezTo>
                    <a:pt x="1041" y="0"/>
                    <a:pt x="4184" y="17"/>
                    <a:pt x="5036" y="193"/>
                  </a:cubicBezTo>
                  <a:cubicBezTo>
                    <a:pt x="5888" y="369"/>
                    <a:pt x="5821" y="959"/>
                    <a:pt x="5262" y="1796"/>
                  </a:cubicBez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93" name="Freeform 15"/>
            <p:cNvSpPr>
              <a:spLocks/>
            </p:cNvSpPr>
            <p:nvPr/>
          </p:nvSpPr>
          <p:spPr bwMode="auto">
            <a:xfrm>
              <a:off x="2588" y="2463"/>
              <a:ext cx="304" cy="193"/>
            </a:xfrm>
            <a:custGeom>
              <a:avLst/>
              <a:gdLst>
                <a:gd name="T0" fmla="*/ 1 w 5888"/>
                <a:gd name="T1" fmla="*/ 1 h 1825"/>
                <a:gd name="T2" fmla="*/ 0 w 5888"/>
                <a:gd name="T3" fmla="*/ 2 h 1825"/>
                <a:gd name="T4" fmla="*/ 0 w 5888"/>
                <a:gd name="T5" fmla="*/ 0 h 1825"/>
                <a:gd name="T6" fmla="*/ 1 w 5888"/>
                <a:gd name="T7" fmla="*/ 0 h 1825"/>
                <a:gd name="T8" fmla="*/ 1 w 5888"/>
                <a:gd name="T9" fmla="*/ 2 h 18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88"/>
                <a:gd name="T16" fmla="*/ 0 h 1825"/>
                <a:gd name="T17" fmla="*/ 5888 w 5888"/>
                <a:gd name="T18" fmla="*/ 1825 h 18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88" h="1825">
                  <a:moveTo>
                    <a:pt x="5830" y="1152"/>
                  </a:moveTo>
                  <a:cubicBezTo>
                    <a:pt x="5148" y="1676"/>
                    <a:pt x="2176" y="1825"/>
                    <a:pt x="1144" y="1657"/>
                  </a:cubicBezTo>
                  <a:cubicBezTo>
                    <a:pt x="112" y="1489"/>
                    <a:pt x="0" y="561"/>
                    <a:pt x="521" y="280"/>
                  </a:cubicBezTo>
                  <a:cubicBezTo>
                    <a:pt x="1041" y="0"/>
                    <a:pt x="4184" y="17"/>
                    <a:pt x="5036" y="193"/>
                  </a:cubicBezTo>
                  <a:cubicBezTo>
                    <a:pt x="5888" y="369"/>
                    <a:pt x="5821" y="959"/>
                    <a:pt x="5262" y="1796"/>
                  </a:cubicBez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94" name="Freeform 16"/>
            <p:cNvSpPr>
              <a:spLocks/>
            </p:cNvSpPr>
            <p:nvPr/>
          </p:nvSpPr>
          <p:spPr bwMode="auto">
            <a:xfrm>
              <a:off x="3612" y="2463"/>
              <a:ext cx="304" cy="193"/>
            </a:xfrm>
            <a:custGeom>
              <a:avLst/>
              <a:gdLst>
                <a:gd name="T0" fmla="*/ 1 w 5888"/>
                <a:gd name="T1" fmla="*/ 1 h 1825"/>
                <a:gd name="T2" fmla="*/ 0 w 5888"/>
                <a:gd name="T3" fmla="*/ 2 h 1825"/>
                <a:gd name="T4" fmla="*/ 0 w 5888"/>
                <a:gd name="T5" fmla="*/ 0 h 1825"/>
                <a:gd name="T6" fmla="*/ 1 w 5888"/>
                <a:gd name="T7" fmla="*/ 0 h 1825"/>
                <a:gd name="T8" fmla="*/ 1 w 5888"/>
                <a:gd name="T9" fmla="*/ 2 h 18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88"/>
                <a:gd name="T16" fmla="*/ 0 h 1825"/>
                <a:gd name="T17" fmla="*/ 5888 w 5888"/>
                <a:gd name="T18" fmla="*/ 1825 h 18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88" h="1825">
                  <a:moveTo>
                    <a:pt x="5830" y="1152"/>
                  </a:moveTo>
                  <a:cubicBezTo>
                    <a:pt x="5148" y="1676"/>
                    <a:pt x="2176" y="1825"/>
                    <a:pt x="1144" y="1657"/>
                  </a:cubicBezTo>
                  <a:cubicBezTo>
                    <a:pt x="112" y="1489"/>
                    <a:pt x="0" y="561"/>
                    <a:pt x="521" y="280"/>
                  </a:cubicBezTo>
                  <a:cubicBezTo>
                    <a:pt x="1041" y="0"/>
                    <a:pt x="4184" y="17"/>
                    <a:pt x="5036" y="193"/>
                  </a:cubicBezTo>
                  <a:cubicBezTo>
                    <a:pt x="5888" y="369"/>
                    <a:pt x="5821" y="959"/>
                    <a:pt x="5262" y="1796"/>
                  </a:cubicBez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95" name="Freeform 17"/>
            <p:cNvSpPr>
              <a:spLocks/>
            </p:cNvSpPr>
            <p:nvPr/>
          </p:nvSpPr>
          <p:spPr bwMode="auto">
            <a:xfrm>
              <a:off x="4564" y="2463"/>
              <a:ext cx="304" cy="193"/>
            </a:xfrm>
            <a:custGeom>
              <a:avLst/>
              <a:gdLst>
                <a:gd name="T0" fmla="*/ 1 w 5888"/>
                <a:gd name="T1" fmla="*/ 1 h 1825"/>
                <a:gd name="T2" fmla="*/ 0 w 5888"/>
                <a:gd name="T3" fmla="*/ 2 h 1825"/>
                <a:gd name="T4" fmla="*/ 0 w 5888"/>
                <a:gd name="T5" fmla="*/ 0 h 1825"/>
                <a:gd name="T6" fmla="*/ 1 w 5888"/>
                <a:gd name="T7" fmla="*/ 0 h 1825"/>
                <a:gd name="T8" fmla="*/ 1 w 5888"/>
                <a:gd name="T9" fmla="*/ 2 h 18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88"/>
                <a:gd name="T16" fmla="*/ 0 h 1825"/>
                <a:gd name="T17" fmla="*/ 5888 w 5888"/>
                <a:gd name="T18" fmla="*/ 1825 h 18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88" h="1825">
                  <a:moveTo>
                    <a:pt x="5830" y="1152"/>
                  </a:moveTo>
                  <a:cubicBezTo>
                    <a:pt x="5148" y="1676"/>
                    <a:pt x="2176" y="1825"/>
                    <a:pt x="1144" y="1657"/>
                  </a:cubicBezTo>
                  <a:cubicBezTo>
                    <a:pt x="112" y="1489"/>
                    <a:pt x="0" y="561"/>
                    <a:pt x="521" y="280"/>
                  </a:cubicBezTo>
                  <a:cubicBezTo>
                    <a:pt x="1041" y="0"/>
                    <a:pt x="4184" y="17"/>
                    <a:pt x="5036" y="193"/>
                  </a:cubicBezTo>
                  <a:cubicBezTo>
                    <a:pt x="5888" y="369"/>
                    <a:pt x="5821" y="959"/>
                    <a:pt x="5262" y="1796"/>
                  </a:cubicBez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96" name="Freeform 18"/>
            <p:cNvSpPr>
              <a:spLocks/>
            </p:cNvSpPr>
            <p:nvPr/>
          </p:nvSpPr>
          <p:spPr bwMode="auto">
            <a:xfrm>
              <a:off x="1652" y="3111"/>
              <a:ext cx="304" cy="193"/>
            </a:xfrm>
            <a:custGeom>
              <a:avLst/>
              <a:gdLst>
                <a:gd name="T0" fmla="*/ 1 w 5888"/>
                <a:gd name="T1" fmla="*/ 1 h 1825"/>
                <a:gd name="T2" fmla="*/ 0 w 5888"/>
                <a:gd name="T3" fmla="*/ 2 h 1825"/>
                <a:gd name="T4" fmla="*/ 0 w 5888"/>
                <a:gd name="T5" fmla="*/ 0 h 1825"/>
                <a:gd name="T6" fmla="*/ 1 w 5888"/>
                <a:gd name="T7" fmla="*/ 0 h 1825"/>
                <a:gd name="T8" fmla="*/ 1 w 5888"/>
                <a:gd name="T9" fmla="*/ 2 h 18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88"/>
                <a:gd name="T16" fmla="*/ 0 h 1825"/>
                <a:gd name="T17" fmla="*/ 5888 w 5888"/>
                <a:gd name="T18" fmla="*/ 1825 h 18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88" h="1825">
                  <a:moveTo>
                    <a:pt x="5830" y="1152"/>
                  </a:moveTo>
                  <a:cubicBezTo>
                    <a:pt x="5148" y="1676"/>
                    <a:pt x="2176" y="1825"/>
                    <a:pt x="1144" y="1657"/>
                  </a:cubicBezTo>
                  <a:cubicBezTo>
                    <a:pt x="112" y="1489"/>
                    <a:pt x="0" y="561"/>
                    <a:pt x="521" y="280"/>
                  </a:cubicBezTo>
                  <a:cubicBezTo>
                    <a:pt x="1041" y="0"/>
                    <a:pt x="4184" y="17"/>
                    <a:pt x="5036" y="193"/>
                  </a:cubicBezTo>
                  <a:cubicBezTo>
                    <a:pt x="5888" y="369"/>
                    <a:pt x="5821" y="959"/>
                    <a:pt x="5262" y="1796"/>
                  </a:cubicBez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97" name="Freeform 19"/>
            <p:cNvSpPr>
              <a:spLocks/>
            </p:cNvSpPr>
            <p:nvPr/>
          </p:nvSpPr>
          <p:spPr bwMode="auto">
            <a:xfrm>
              <a:off x="2588" y="3111"/>
              <a:ext cx="304" cy="193"/>
            </a:xfrm>
            <a:custGeom>
              <a:avLst/>
              <a:gdLst>
                <a:gd name="T0" fmla="*/ 1 w 5888"/>
                <a:gd name="T1" fmla="*/ 1 h 1825"/>
                <a:gd name="T2" fmla="*/ 0 w 5888"/>
                <a:gd name="T3" fmla="*/ 2 h 1825"/>
                <a:gd name="T4" fmla="*/ 0 w 5888"/>
                <a:gd name="T5" fmla="*/ 0 h 1825"/>
                <a:gd name="T6" fmla="*/ 1 w 5888"/>
                <a:gd name="T7" fmla="*/ 0 h 1825"/>
                <a:gd name="T8" fmla="*/ 1 w 5888"/>
                <a:gd name="T9" fmla="*/ 2 h 18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88"/>
                <a:gd name="T16" fmla="*/ 0 h 1825"/>
                <a:gd name="T17" fmla="*/ 5888 w 5888"/>
                <a:gd name="T18" fmla="*/ 1825 h 18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88" h="1825">
                  <a:moveTo>
                    <a:pt x="5830" y="1152"/>
                  </a:moveTo>
                  <a:cubicBezTo>
                    <a:pt x="5148" y="1676"/>
                    <a:pt x="2176" y="1825"/>
                    <a:pt x="1144" y="1657"/>
                  </a:cubicBezTo>
                  <a:cubicBezTo>
                    <a:pt x="112" y="1489"/>
                    <a:pt x="0" y="561"/>
                    <a:pt x="521" y="280"/>
                  </a:cubicBezTo>
                  <a:cubicBezTo>
                    <a:pt x="1041" y="0"/>
                    <a:pt x="4184" y="17"/>
                    <a:pt x="5036" y="193"/>
                  </a:cubicBezTo>
                  <a:cubicBezTo>
                    <a:pt x="5888" y="369"/>
                    <a:pt x="5821" y="959"/>
                    <a:pt x="5262" y="1796"/>
                  </a:cubicBez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98" name="Freeform 20"/>
            <p:cNvSpPr>
              <a:spLocks/>
            </p:cNvSpPr>
            <p:nvPr/>
          </p:nvSpPr>
          <p:spPr bwMode="auto">
            <a:xfrm>
              <a:off x="3612" y="3111"/>
              <a:ext cx="304" cy="193"/>
            </a:xfrm>
            <a:custGeom>
              <a:avLst/>
              <a:gdLst>
                <a:gd name="T0" fmla="*/ 1 w 5888"/>
                <a:gd name="T1" fmla="*/ 1 h 1825"/>
                <a:gd name="T2" fmla="*/ 0 w 5888"/>
                <a:gd name="T3" fmla="*/ 2 h 1825"/>
                <a:gd name="T4" fmla="*/ 0 w 5888"/>
                <a:gd name="T5" fmla="*/ 0 h 1825"/>
                <a:gd name="T6" fmla="*/ 1 w 5888"/>
                <a:gd name="T7" fmla="*/ 0 h 1825"/>
                <a:gd name="T8" fmla="*/ 1 w 5888"/>
                <a:gd name="T9" fmla="*/ 2 h 18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88"/>
                <a:gd name="T16" fmla="*/ 0 h 1825"/>
                <a:gd name="T17" fmla="*/ 5888 w 5888"/>
                <a:gd name="T18" fmla="*/ 1825 h 18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88" h="1825">
                  <a:moveTo>
                    <a:pt x="5830" y="1152"/>
                  </a:moveTo>
                  <a:cubicBezTo>
                    <a:pt x="5148" y="1676"/>
                    <a:pt x="2176" y="1825"/>
                    <a:pt x="1144" y="1657"/>
                  </a:cubicBezTo>
                  <a:cubicBezTo>
                    <a:pt x="112" y="1489"/>
                    <a:pt x="0" y="561"/>
                    <a:pt x="521" y="280"/>
                  </a:cubicBezTo>
                  <a:cubicBezTo>
                    <a:pt x="1041" y="0"/>
                    <a:pt x="4184" y="17"/>
                    <a:pt x="5036" y="193"/>
                  </a:cubicBezTo>
                  <a:cubicBezTo>
                    <a:pt x="5888" y="369"/>
                    <a:pt x="5821" y="959"/>
                    <a:pt x="5262" y="1796"/>
                  </a:cubicBez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99" name="Freeform 21"/>
            <p:cNvSpPr>
              <a:spLocks/>
            </p:cNvSpPr>
            <p:nvPr/>
          </p:nvSpPr>
          <p:spPr bwMode="auto">
            <a:xfrm>
              <a:off x="4564" y="3111"/>
              <a:ext cx="304" cy="193"/>
            </a:xfrm>
            <a:custGeom>
              <a:avLst/>
              <a:gdLst>
                <a:gd name="T0" fmla="*/ 1 w 5888"/>
                <a:gd name="T1" fmla="*/ 1 h 1825"/>
                <a:gd name="T2" fmla="*/ 0 w 5888"/>
                <a:gd name="T3" fmla="*/ 2 h 1825"/>
                <a:gd name="T4" fmla="*/ 0 w 5888"/>
                <a:gd name="T5" fmla="*/ 0 h 1825"/>
                <a:gd name="T6" fmla="*/ 1 w 5888"/>
                <a:gd name="T7" fmla="*/ 0 h 1825"/>
                <a:gd name="T8" fmla="*/ 1 w 5888"/>
                <a:gd name="T9" fmla="*/ 2 h 18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88"/>
                <a:gd name="T16" fmla="*/ 0 h 1825"/>
                <a:gd name="T17" fmla="*/ 5888 w 5888"/>
                <a:gd name="T18" fmla="*/ 1825 h 18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88" h="1825">
                  <a:moveTo>
                    <a:pt x="5830" y="1152"/>
                  </a:moveTo>
                  <a:cubicBezTo>
                    <a:pt x="5148" y="1676"/>
                    <a:pt x="2176" y="1825"/>
                    <a:pt x="1144" y="1657"/>
                  </a:cubicBezTo>
                  <a:cubicBezTo>
                    <a:pt x="112" y="1489"/>
                    <a:pt x="0" y="561"/>
                    <a:pt x="521" y="280"/>
                  </a:cubicBezTo>
                  <a:cubicBezTo>
                    <a:pt x="1041" y="0"/>
                    <a:pt x="4184" y="17"/>
                    <a:pt x="5036" y="193"/>
                  </a:cubicBezTo>
                  <a:cubicBezTo>
                    <a:pt x="5888" y="369"/>
                    <a:pt x="5821" y="959"/>
                    <a:pt x="5262" y="1796"/>
                  </a:cubicBez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00" name="Freeform 22"/>
            <p:cNvSpPr>
              <a:spLocks/>
            </p:cNvSpPr>
            <p:nvPr/>
          </p:nvSpPr>
          <p:spPr bwMode="auto">
            <a:xfrm>
              <a:off x="1652" y="3751"/>
              <a:ext cx="304" cy="193"/>
            </a:xfrm>
            <a:custGeom>
              <a:avLst/>
              <a:gdLst>
                <a:gd name="T0" fmla="*/ 1 w 5888"/>
                <a:gd name="T1" fmla="*/ 1 h 1825"/>
                <a:gd name="T2" fmla="*/ 0 w 5888"/>
                <a:gd name="T3" fmla="*/ 2 h 1825"/>
                <a:gd name="T4" fmla="*/ 0 w 5888"/>
                <a:gd name="T5" fmla="*/ 0 h 1825"/>
                <a:gd name="T6" fmla="*/ 1 w 5888"/>
                <a:gd name="T7" fmla="*/ 0 h 1825"/>
                <a:gd name="T8" fmla="*/ 1 w 5888"/>
                <a:gd name="T9" fmla="*/ 2 h 18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88"/>
                <a:gd name="T16" fmla="*/ 0 h 1825"/>
                <a:gd name="T17" fmla="*/ 5888 w 5888"/>
                <a:gd name="T18" fmla="*/ 1825 h 18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88" h="1825">
                  <a:moveTo>
                    <a:pt x="5830" y="1152"/>
                  </a:moveTo>
                  <a:cubicBezTo>
                    <a:pt x="5148" y="1676"/>
                    <a:pt x="2176" y="1825"/>
                    <a:pt x="1144" y="1657"/>
                  </a:cubicBezTo>
                  <a:cubicBezTo>
                    <a:pt x="112" y="1489"/>
                    <a:pt x="0" y="561"/>
                    <a:pt x="521" y="280"/>
                  </a:cubicBezTo>
                  <a:cubicBezTo>
                    <a:pt x="1041" y="0"/>
                    <a:pt x="4184" y="17"/>
                    <a:pt x="5036" y="193"/>
                  </a:cubicBezTo>
                  <a:cubicBezTo>
                    <a:pt x="5888" y="369"/>
                    <a:pt x="5821" y="959"/>
                    <a:pt x="5262" y="1796"/>
                  </a:cubicBez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01" name="Freeform 23"/>
            <p:cNvSpPr>
              <a:spLocks/>
            </p:cNvSpPr>
            <p:nvPr/>
          </p:nvSpPr>
          <p:spPr bwMode="auto">
            <a:xfrm>
              <a:off x="2588" y="3751"/>
              <a:ext cx="304" cy="193"/>
            </a:xfrm>
            <a:custGeom>
              <a:avLst/>
              <a:gdLst>
                <a:gd name="T0" fmla="*/ 1 w 5888"/>
                <a:gd name="T1" fmla="*/ 1 h 1825"/>
                <a:gd name="T2" fmla="*/ 0 w 5888"/>
                <a:gd name="T3" fmla="*/ 2 h 1825"/>
                <a:gd name="T4" fmla="*/ 0 w 5888"/>
                <a:gd name="T5" fmla="*/ 0 h 1825"/>
                <a:gd name="T6" fmla="*/ 1 w 5888"/>
                <a:gd name="T7" fmla="*/ 0 h 1825"/>
                <a:gd name="T8" fmla="*/ 1 w 5888"/>
                <a:gd name="T9" fmla="*/ 2 h 18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88"/>
                <a:gd name="T16" fmla="*/ 0 h 1825"/>
                <a:gd name="T17" fmla="*/ 5888 w 5888"/>
                <a:gd name="T18" fmla="*/ 1825 h 18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88" h="1825">
                  <a:moveTo>
                    <a:pt x="5830" y="1152"/>
                  </a:moveTo>
                  <a:cubicBezTo>
                    <a:pt x="5148" y="1676"/>
                    <a:pt x="2176" y="1825"/>
                    <a:pt x="1144" y="1657"/>
                  </a:cubicBezTo>
                  <a:cubicBezTo>
                    <a:pt x="112" y="1489"/>
                    <a:pt x="0" y="561"/>
                    <a:pt x="521" y="280"/>
                  </a:cubicBezTo>
                  <a:cubicBezTo>
                    <a:pt x="1041" y="0"/>
                    <a:pt x="4184" y="17"/>
                    <a:pt x="5036" y="193"/>
                  </a:cubicBezTo>
                  <a:cubicBezTo>
                    <a:pt x="5888" y="369"/>
                    <a:pt x="5821" y="959"/>
                    <a:pt x="5262" y="1796"/>
                  </a:cubicBez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02" name="Freeform 24"/>
            <p:cNvSpPr>
              <a:spLocks/>
            </p:cNvSpPr>
            <p:nvPr/>
          </p:nvSpPr>
          <p:spPr bwMode="auto">
            <a:xfrm>
              <a:off x="3612" y="3751"/>
              <a:ext cx="304" cy="193"/>
            </a:xfrm>
            <a:custGeom>
              <a:avLst/>
              <a:gdLst>
                <a:gd name="T0" fmla="*/ 1 w 5888"/>
                <a:gd name="T1" fmla="*/ 1 h 1825"/>
                <a:gd name="T2" fmla="*/ 0 w 5888"/>
                <a:gd name="T3" fmla="*/ 2 h 1825"/>
                <a:gd name="T4" fmla="*/ 0 w 5888"/>
                <a:gd name="T5" fmla="*/ 0 h 1825"/>
                <a:gd name="T6" fmla="*/ 1 w 5888"/>
                <a:gd name="T7" fmla="*/ 0 h 1825"/>
                <a:gd name="T8" fmla="*/ 1 w 5888"/>
                <a:gd name="T9" fmla="*/ 2 h 18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88"/>
                <a:gd name="T16" fmla="*/ 0 h 1825"/>
                <a:gd name="T17" fmla="*/ 5888 w 5888"/>
                <a:gd name="T18" fmla="*/ 1825 h 18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88" h="1825">
                  <a:moveTo>
                    <a:pt x="5830" y="1152"/>
                  </a:moveTo>
                  <a:cubicBezTo>
                    <a:pt x="5148" y="1676"/>
                    <a:pt x="2176" y="1825"/>
                    <a:pt x="1144" y="1657"/>
                  </a:cubicBezTo>
                  <a:cubicBezTo>
                    <a:pt x="112" y="1489"/>
                    <a:pt x="0" y="561"/>
                    <a:pt x="521" y="280"/>
                  </a:cubicBezTo>
                  <a:cubicBezTo>
                    <a:pt x="1041" y="0"/>
                    <a:pt x="4184" y="17"/>
                    <a:pt x="5036" y="193"/>
                  </a:cubicBezTo>
                  <a:cubicBezTo>
                    <a:pt x="5888" y="369"/>
                    <a:pt x="5821" y="959"/>
                    <a:pt x="5262" y="1796"/>
                  </a:cubicBez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03" name="Freeform 25"/>
            <p:cNvSpPr>
              <a:spLocks/>
            </p:cNvSpPr>
            <p:nvPr/>
          </p:nvSpPr>
          <p:spPr bwMode="auto">
            <a:xfrm>
              <a:off x="4564" y="3751"/>
              <a:ext cx="304" cy="193"/>
            </a:xfrm>
            <a:custGeom>
              <a:avLst/>
              <a:gdLst>
                <a:gd name="T0" fmla="*/ 1 w 5888"/>
                <a:gd name="T1" fmla="*/ 1 h 1825"/>
                <a:gd name="T2" fmla="*/ 0 w 5888"/>
                <a:gd name="T3" fmla="*/ 2 h 1825"/>
                <a:gd name="T4" fmla="*/ 0 w 5888"/>
                <a:gd name="T5" fmla="*/ 0 h 1825"/>
                <a:gd name="T6" fmla="*/ 1 w 5888"/>
                <a:gd name="T7" fmla="*/ 0 h 1825"/>
                <a:gd name="T8" fmla="*/ 1 w 5888"/>
                <a:gd name="T9" fmla="*/ 2 h 18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88"/>
                <a:gd name="T16" fmla="*/ 0 h 1825"/>
                <a:gd name="T17" fmla="*/ 5888 w 5888"/>
                <a:gd name="T18" fmla="*/ 1825 h 18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88" h="1825">
                  <a:moveTo>
                    <a:pt x="5830" y="1152"/>
                  </a:moveTo>
                  <a:cubicBezTo>
                    <a:pt x="5148" y="1676"/>
                    <a:pt x="2176" y="1825"/>
                    <a:pt x="1144" y="1657"/>
                  </a:cubicBezTo>
                  <a:cubicBezTo>
                    <a:pt x="112" y="1489"/>
                    <a:pt x="0" y="561"/>
                    <a:pt x="521" y="280"/>
                  </a:cubicBezTo>
                  <a:cubicBezTo>
                    <a:pt x="1041" y="0"/>
                    <a:pt x="4184" y="17"/>
                    <a:pt x="5036" y="193"/>
                  </a:cubicBezTo>
                  <a:cubicBezTo>
                    <a:pt x="5888" y="369"/>
                    <a:pt x="5821" y="959"/>
                    <a:pt x="5262" y="1796"/>
                  </a:cubicBez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679" name="Rectangle 26"/>
          <p:cNvSpPr>
            <a:spLocks noChangeArrowheads="1"/>
          </p:cNvSpPr>
          <p:nvPr/>
        </p:nvSpPr>
        <p:spPr bwMode="auto">
          <a:xfrm>
            <a:off x="417512" y="63064"/>
            <a:ext cx="8419059" cy="96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fr-CH" sz="4400" dirty="0">
                <a:latin typeface="+mn-lt"/>
              </a:rPr>
              <a:t>MHRW  or  RWRW ?</a:t>
            </a:r>
            <a:endParaRPr lang="en-US" sz="4400" dirty="0">
              <a:latin typeface="+mn-lt"/>
            </a:endParaRPr>
          </a:p>
        </p:txBody>
      </p:sp>
      <p:grpSp>
        <p:nvGrpSpPr>
          <p:cNvPr id="3" name="Group 31"/>
          <p:cNvGrpSpPr>
            <a:grpSpLocks/>
          </p:cNvGrpSpPr>
          <p:nvPr/>
        </p:nvGrpSpPr>
        <p:grpSpPr bwMode="auto">
          <a:xfrm>
            <a:off x="3257574" y="2911144"/>
            <a:ext cx="3086100" cy="825500"/>
            <a:chOff x="2098" y="2150"/>
            <a:chExt cx="1944" cy="520"/>
          </a:xfrm>
        </p:grpSpPr>
        <p:sp>
          <p:nvSpPr>
            <p:cNvPr id="28681" name="Rectangle 28"/>
            <p:cNvSpPr>
              <a:spLocks noChangeArrowheads="1"/>
            </p:cNvSpPr>
            <p:nvPr/>
          </p:nvSpPr>
          <p:spPr bwMode="auto">
            <a:xfrm>
              <a:off x="2098" y="2150"/>
              <a:ext cx="1848" cy="52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8682" name="Picture 2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5400000">
              <a:off x="2530" y="1724"/>
              <a:ext cx="517" cy="1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683" name="Text Box 29"/>
            <p:cNvSpPr txBox="1">
              <a:spLocks noChangeArrowheads="1"/>
            </p:cNvSpPr>
            <p:nvPr/>
          </p:nvSpPr>
          <p:spPr bwMode="auto">
            <a:xfrm>
              <a:off x="3442" y="2286"/>
              <a:ext cx="60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2400"/>
                <a:t>~3.0</a:t>
              </a:r>
              <a:endParaRPr lang="en-US" sz="24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203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500"/>
                                        <p:tgtEl>
                                          <p:spTgt spid="203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779" grpId="0" animBg="1"/>
      <p:bldP spid="20378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6C11571-EA53-4F6F-918F-9F64A1087247}" type="slidenum">
              <a:rPr lang="fr-CH" smtClean="0"/>
              <a:pPr/>
              <a:t>13</a:t>
            </a:fld>
            <a:endParaRPr lang="fr-CH" smtClean="0"/>
          </a:p>
        </p:txBody>
      </p:sp>
      <p:sp>
        <p:nvSpPr>
          <p:cNvPr id="29700" name="Text Box 9"/>
          <p:cNvSpPr txBox="1">
            <a:spLocks noChangeArrowheads="1"/>
          </p:cNvSpPr>
          <p:nvPr/>
        </p:nvSpPr>
        <p:spPr bwMode="auto">
          <a:xfrm>
            <a:off x="942975" y="2325688"/>
            <a:ext cx="7485063" cy="128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sz="4800" b="1"/>
              <a:t>RWRW &gt; MHRW</a:t>
            </a:r>
            <a:r>
              <a:rPr lang="fr-CH" sz="3200" b="1"/>
              <a:t>  </a:t>
            </a:r>
          </a:p>
          <a:p>
            <a:pPr algn="ctr">
              <a:spcBef>
                <a:spcPct val="50000"/>
              </a:spcBef>
            </a:pPr>
            <a:r>
              <a:rPr lang="fr-CH" sz="2000"/>
              <a:t>(RWRW converges 1.5 to 6 times faster)</a:t>
            </a:r>
          </a:p>
        </p:txBody>
      </p:sp>
      <p:sp>
        <p:nvSpPr>
          <p:cNvPr id="137241" name="Text Box 25"/>
          <p:cNvSpPr txBox="1">
            <a:spLocks noChangeArrowheads="1"/>
          </p:cNvSpPr>
          <p:nvPr/>
        </p:nvSpPr>
        <p:spPr bwMode="auto">
          <a:xfrm>
            <a:off x="2365375" y="3748088"/>
            <a:ext cx="4741863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fr-CH" sz="2000"/>
          </a:p>
          <a:p>
            <a:pPr algn="ctr">
              <a:spcBef>
                <a:spcPct val="50000"/>
              </a:spcBef>
            </a:pPr>
            <a:endParaRPr lang="fr-CH" sz="2000"/>
          </a:p>
          <a:p>
            <a:pPr algn="ctr">
              <a:spcBef>
                <a:spcPct val="50000"/>
              </a:spcBef>
            </a:pPr>
            <a:r>
              <a:rPr lang="fr-CH" sz="2000" b="1"/>
              <a:t>But</a:t>
            </a:r>
            <a:r>
              <a:rPr lang="fr-CH" sz="2000"/>
              <a:t> MHRW is easier to use, because it does not require reweighting.</a:t>
            </a:r>
          </a:p>
        </p:txBody>
      </p:sp>
      <p:sp>
        <p:nvSpPr>
          <p:cNvPr id="8" name="Rectangle 26"/>
          <p:cNvSpPr>
            <a:spLocks noChangeArrowheads="1"/>
          </p:cNvSpPr>
          <p:nvPr/>
        </p:nvSpPr>
        <p:spPr bwMode="auto">
          <a:xfrm>
            <a:off x="417512" y="63064"/>
            <a:ext cx="8419059" cy="96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fr-CH" sz="4400" dirty="0">
                <a:latin typeface="+mn-lt"/>
              </a:rPr>
              <a:t>MHRW  or  RWRW ?</a:t>
            </a:r>
            <a:endParaRPr lang="en-US" sz="4400" dirty="0">
              <a:latin typeface="+mn-lt"/>
            </a:endParaRPr>
          </a:p>
        </p:txBody>
      </p:sp>
      <p:sp>
        <p:nvSpPr>
          <p:cNvPr id="7" name="Rectangle 3"/>
          <p:cNvSpPr txBox="1">
            <a:spLocks/>
          </p:cNvSpPr>
          <p:nvPr/>
        </p:nvSpPr>
        <p:spPr bwMode="auto">
          <a:xfrm>
            <a:off x="323528" y="5909481"/>
            <a:ext cx="8352928" cy="903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[1]  Minas Gjoka, Maciej Kurant, Carter T. Butts and Athina Markopoulou,  “Walking in Facebook: A Case Study of Unbiased Sampling of OSNs”,  </a:t>
            </a:r>
            <a:r>
              <a:rPr kumimoji="0" lang="en-US" sz="1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INFOCOM 2010.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7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4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8483"/>
            <a:ext cx="8229600" cy="1143000"/>
          </a:xfrm>
        </p:spPr>
        <p:txBody>
          <a:bodyPr/>
          <a:lstStyle/>
          <a:p>
            <a:r>
              <a:rPr lang="en-US" dirty="0" smtClean="0"/>
              <a:t>RW extensions</a:t>
            </a:r>
            <a:br>
              <a:rPr lang="en-US" dirty="0" smtClean="0"/>
            </a:br>
            <a:r>
              <a:rPr lang="en-US" dirty="0" smtClean="0"/>
              <a:t>1) Multigraph sampling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3"/>
          <p:cNvGrpSpPr/>
          <p:nvPr/>
        </p:nvGrpSpPr>
        <p:grpSpPr>
          <a:xfrm>
            <a:off x="726618" y="222346"/>
            <a:ext cx="6156782" cy="1820881"/>
            <a:chOff x="726618" y="222346"/>
            <a:chExt cx="6156782" cy="1820881"/>
          </a:xfrm>
        </p:grpSpPr>
        <p:grpSp>
          <p:nvGrpSpPr>
            <p:cNvPr id="4" name="Group 147"/>
            <p:cNvGrpSpPr/>
            <p:nvPr/>
          </p:nvGrpSpPr>
          <p:grpSpPr>
            <a:xfrm>
              <a:off x="726618" y="222346"/>
              <a:ext cx="2979082" cy="1820881"/>
              <a:chOff x="726618" y="222346"/>
              <a:chExt cx="2979082" cy="1820881"/>
            </a:xfrm>
          </p:grpSpPr>
          <p:cxnSp>
            <p:nvCxnSpPr>
              <p:cNvPr id="52" name="Straight Connector 51"/>
              <p:cNvCxnSpPr/>
              <p:nvPr/>
            </p:nvCxnSpPr>
            <p:spPr bwMode="auto">
              <a:xfrm rot="5400000">
                <a:off x="2474562" y="868454"/>
                <a:ext cx="387966" cy="376190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 bwMode="auto">
              <a:xfrm rot="16200000" flipV="1">
                <a:off x="2781261" y="1090816"/>
                <a:ext cx="476099" cy="132771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>
                <a:endCxn id="81" idx="2"/>
              </p:cNvCxnSpPr>
              <p:nvPr/>
            </p:nvCxnSpPr>
            <p:spPr bwMode="auto">
              <a:xfrm>
                <a:off x="2586265" y="317985"/>
                <a:ext cx="750773" cy="98823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>
                <a:endCxn id="77" idx="0"/>
              </p:cNvCxnSpPr>
              <p:nvPr/>
            </p:nvCxnSpPr>
            <p:spPr bwMode="auto">
              <a:xfrm rot="5400000">
                <a:off x="1324293" y="1455333"/>
                <a:ext cx="363013" cy="80937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>
                <a:stCxn id="77" idx="5"/>
              </p:cNvCxnSpPr>
              <p:nvPr/>
            </p:nvCxnSpPr>
            <p:spPr bwMode="auto">
              <a:xfrm rot="16200000" flipH="1">
                <a:off x="1680567" y="1693044"/>
                <a:ext cx="107014" cy="402073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 bwMode="auto">
              <a:xfrm rot="16200000" flipH="1">
                <a:off x="2536580" y="407250"/>
                <a:ext cx="370275" cy="326997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>
                <a:stCxn id="90" idx="7"/>
                <a:endCxn id="84" idx="3"/>
              </p:cNvCxnSpPr>
              <p:nvPr/>
            </p:nvCxnSpPr>
            <p:spPr bwMode="auto">
              <a:xfrm rot="5400000" flipH="1" flipV="1">
                <a:off x="2072897" y="467329"/>
                <a:ext cx="431622" cy="268189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>
                <a:stCxn id="85" idx="5"/>
                <a:endCxn id="90" idx="1"/>
              </p:cNvCxnSpPr>
              <p:nvPr/>
            </p:nvCxnSpPr>
            <p:spPr bwMode="auto">
              <a:xfrm rot="16200000" flipH="1">
                <a:off x="1651475" y="449511"/>
                <a:ext cx="308792" cy="426654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>
                <a:stCxn id="90" idx="5"/>
                <a:endCxn id="89" idx="1"/>
              </p:cNvCxnSpPr>
              <p:nvPr/>
            </p:nvCxnSpPr>
            <p:spPr bwMode="auto">
              <a:xfrm rot="16200000" flipH="1">
                <a:off x="2094966" y="1012135"/>
                <a:ext cx="326619" cy="207323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" name="Group 75"/>
              <p:cNvGrpSpPr/>
              <p:nvPr/>
            </p:nvGrpSpPr>
            <p:grpSpPr>
              <a:xfrm>
                <a:off x="726618" y="222346"/>
                <a:ext cx="2979082" cy="1820881"/>
                <a:chOff x="726618" y="2269511"/>
                <a:chExt cx="2979082" cy="1820881"/>
              </a:xfrm>
            </p:grpSpPr>
            <p:sp>
              <p:nvSpPr>
                <p:cNvPr id="77" name="Oval 57"/>
                <p:cNvSpPr>
                  <a:spLocks noChangeArrowheads="1"/>
                </p:cNvSpPr>
                <p:nvPr/>
              </p:nvSpPr>
              <p:spPr bwMode="auto">
                <a:xfrm>
                  <a:off x="1369576" y="3724473"/>
                  <a:ext cx="191508" cy="191278"/>
                </a:xfrm>
                <a:prstGeom prst="ellipse">
                  <a:avLst/>
                </a:prstGeom>
                <a:ln>
                  <a:headEnd/>
                  <a:tailEnd/>
                </a:ln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anchor="ctr"/>
                <a:lstStyle/>
                <a:p>
                  <a:pPr algn="ctr"/>
                  <a:r>
                    <a:rPr lang="en-US" sz="1000" dirty="0" smtClean="0">
                      <a:latin typeface="Calibri" pitchFamily="34" charset="0"/>
                    </a:rPr>
                    <a:t>C</a:t>
                  </a:r>
                  <a:endParaRPr lang="en-US" sz="1000" dirty="0">
                    <a:latin typeface="Calibri" pitchFamily="34" charset="0"/>
                  </a:endParaRPr>
                </a:p>
              </p:txBody>
            </p:sp>
            <p:sp>
              <p:nvSpPr>
                <p:cNvPr id="78" name="Oval 57"/>
                <p:cNvSpPr>
                  <a:spLocks noChangeArrowheads="1"/>
                </p:cNvSpPr>
                <p:nvPr/>
              </p:nvSpPr>
              <p:spPr bwMode="auto">
                <a:xfrm>
                  <a:off x="794287" y="2881651"/>
                  <a:ext cx="191508" cy="191278"/>
                </a:xfrm>
                <a:prstGeom prst="ellipse">
                  <a:avLst/>
                </a:prstGeom>
                <a:ln>
                  <a:headEnd/>
                  <a:tailEnd/>
                </a:ln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anchor="ctr"/>
                <a:lstStyle/>
                <a:p>
                  <a:pPr algn="ctr"/>
                  <a:r>
                    <a:rPr lang="en-US" sz="1000" dirty="0" smtClean="0">
                      <a:latin typeface="Calibri" pitchFamily="34" charset="0"/>
                    </a:rPr>
                    <a:t>D</a:t>
                  </a:r>
                  <a:endParaRPr lang="en-US" sz="1000" dirty="0">
                    <a:latin typeface="Calibri" pitchFamily="34" charset="0"/>
                  </a:endParaRPr>
                </a:p>
              </p:txBody>
            </p:sp>
            <p:sp>
              <p:nvSpPr>
                <p:cNvPr id="79" name="Oval 57"/>
                <p:cNvSpPr>
                  <a:spLocks noChangeArrowheads="1"/>
                </p:cNvSpPr>
                <p:nvPr/>
              </p:nvSpPr>
              <p:spPr bwMode="auto">
                <a:xfrm>
                  <a:off x="3497685" y="3038065"/>
                  <a:ext cx="208015" cy="207765"/>
                </a:xfrm>
                <a:prstGeom prst="ellipse">
                  <a:avLst/>
                </a:prstGeom>
                <a:ln>
                  <a:headEnd/>
                  <a:tailEnd/>
                </a:ln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anchor="ctr"/>
                <a:lstStyle/>
                <a:p>
                  <a:pPr algn="ctr"/>
                  <a:r>
                    <a:rPr lang="en-US" sz="1000" dirty="0" smtClean="0">
                      <a:latin typeface="Calibri" pitchFamily="34" charset="0"/>
                    </a:rPr>
                    <a:t>M</a:t>
                  </a:r>
                  <a:endParaRPr lang="en-US" sz="1000" dirty="0">
                    <a:latin typeface="Calibri" pitchFamily="34" charset="0"/>
                  </a:endParaRPr>
                </a:p>
              </p:txBody>
            </p:sp>
            <p:sp>
              <p:nvSpPr>
                <p:cNvPr id="80" name="Oval 57"/>
                <p:cNvSpPr>
                  <a:spLocks noChangeArrowheads="1"/>
                </p:cNvSpPr>
                <p:nvPr/>
              </p:nvSpPr>
              <p:spPr bwMode="auto">
                <a:xfrm>
                  <a:off x="2556394" y="3826855"/>
                  <a:ext cx="208015" cy="207765"/>
                </a:xfrm>
                <a:prstGeom prst="ellipse">
                  <a:avLst/>
                </a:prstGeom>
                <a:ln>
                  <a:headEnd/>
                  <a:tailEnd/>
                </a:ln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anchor="ctr"/>
                <a:lstStyle/>
                <a:p>
                  <a:pPr algn="ctr"/>
                  <a:r>
                    <a:rPr lang="en-US" sz="1000" dirty="0" smtClean="0">
                      <a:latin typeface="Calibri" pitchFamily="34" charset="0"/>
                    </a:rPr>
                    <a:t>J</a:t>
                  </a:r>
                  <a:endParaRPr lang="en-US" sz="1000" dirty="0">
                    <a:latin typeface="Calibri" pitchFamily="34" charset="0"/>
                  </a:endParaRPr>
                </a:p>
              </p:txBody>
            </p:sp>
            <p:sp>
              <p:nvSpPr>
                <p:cNvPr id="81" name="Oval 57"/>
                <p:cNvSpPr>
                  <a:spLocks noChangeArrowheads="1"/>
                </p:cNvSpPr>
                <p:nvPr/>
              </p:nvSpPr>
              <p:spPr bwMode="auto">
                <a:xfrm>
                  <a:off x="3337038" y="2360090"/>
                  <a:ext cx="208015" cy="207765"/>
                </a:xfrm>
                <a:prstGeom prst="ellipse">
                  <a:avLst/>
                </a:prstGeom>
                <a:ln>
                  <a:headEnd/>
                  <a:tailEnd/>
                </a:ln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anchor="ctr"/>
                <a:lstStyle/>
                <a:p>
                  <a:pPr algn="ctr"/>
                  <a:r>
                    <a:rPr lang="en-US" sz="1000" dirty="0" smtClean="0">
                      <a:latin typeface="Calibri" pitchFamily="34" charset="0"/>
                    </a:rPr>
                    <a:t>N</a:t>
                  </a:r>
                  <a:endParaRPr lang="en-US" sz="1000" dirty="0">
                    <a:latin typeface="Calibri" pitchFamily="34" charset="0"/>
                  </a:endParaRPr>
                </a:p>
              </p:txBody>
            </p:sp>
            <p:sp>
              <p:nvSpPr>
                <p:cNvPr id="82" name="Oval 57"/>
                <p:cNvSpPr>
                  <a:spLocks noChangeArrowheads="1"/>
                </p:cNvSpPr>
                <p:nvPr/>
              </p:nvSpPr>
              <p:spPr bwMode="auto">
                <a:xfrm>
                  <a:off x="726618" y="3451066"/>
                  <a:ext cx="208015" cy="207765"/>
                </a:xfrm>
                <a:prstGeom prst="ellipse">
                  <a:avLst/>
                </a:prstGeom>
                <a:ln>
                  <a:headEnd/>
                  <a:tailEnd/>
                </a:ln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anchor="ctr"/>
                <a:lstStyle/>
                <a:p>
                  <a:pPr algn="ctr"/>
                  <a:r>
                    <a:rPr lang="en-US" sz="1000" dirty="0" smtClean="0">
                      <a:latin typeface="Calibri" pitchFamily="34" charset="0"/>
                    </a:rPr>
                    <a:t>A</a:t>
                  </a:r>
                  <a:endParaRPr lang="en-US" sz="1000" dirty="0">
                    <a:latin typeface="Calibri" pitchFamily="34" charset="0"/>
                  </a:endParaRPr>
                </a:p>
              </p:txBody>
            </p:sp>
            <p:sp>
              <p:nvSpPr>
                <p:cNvPr id="83" name="Oval 57"/>
                <p:cNvSpPr>
                  <a:spLocks noChangeArrowheads="1"/>
                </p:cNvSpPr>
                <p:nvPr/>
              </p:nvSpPr>
              <p:spPr bwMode="auto">
                <a:xfrm>
                  <a:off x="1442259" y="3153695"/>
                  <a:ext cx="208015" cy="207765"/>
                </a:xfrm>
                <a:prstGeom prst="ellipse">
                  <a:avLst/>
                </a:prstGeom>
                <a:ln>
                  <a:headEnd/>
                  <a:tailEnd/>
                </a:ln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anchor="ctr"/>
                <a:lstStyle/>
                <a:p>
                  <a:pPr algn="ctr"/>
                  <a:r>
                    <a:rPr lang="en-US" sz="1000" dirty="0" smtClean="0">
                      <a:latin typeface="Calibri" pitchFamily="34" charset="0"/>
                    </a:rPr>
                    <a:t>B</a:t>
                  </a:r>
                  <a:endParaRPr lang="en-US" sz="1000" dirty="0">
                    <a:latin typeface="Calibri" pitchFamily="34" charset="0"/>
                  </a:endParaRPr>
                </a:p>
              </p:txBody>
            </p:sp>
            <p:sp>
              <p:nvSpPr>
                <p:cNvPr id="84" name="Oval 57"/>
                <p:cNvSpPr>
                  <a:spLocks noChangeArrowheads="1"/>
                </p:cNvSpPr>
                <p:nvPr/>
              </p:nvSpPr>
              <p:spPr bwMode="auto">
                <a:xfrm>
                  <a:off x="2394757" y="2269511"/>
                  <a:ext cx="191508" cy="191278"/>
                </a:xfrm>
                <a:prstGeom prst="ellipse">
                  <a:avLst/>
                </a:prstGeom>
                <a:ln>
                  <a:headEnd/>
                  <a:tailEnd/>
                </a:ln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anchor="ctr"/>
                <a:lstStyle/>
                <a:p>
                  <a:pPr algn="ctr"/>
                  <a:r>
                    <a:rPr lang="en-US" sz="1000" dirty="0" smtClean="0">
                      <a:latin typeface="Calibri" pitchFamily="34" charset="0"/>
                    </a:rPr>
                    <a:t>I</a:t>
                  </a:r>
                  <a:endParaRPr lang="en-US" sz="1000" dirty="0">
                    <a:latin typeface="Calibri" pitchFamily="34" charset="0"/>
                  </a:endParaRPr>
                </a:p>
              </p:txBody>
            </p:sp>
            <p:sp>
              <p:nvSpPr>
                <p:cNvPr id="85" name="Oval 57"/>
                <p:cNvSpPr>
                  <a:spLocks noChangeArrowheads="1"/>
                </p:cNvSpPr>
                <p:nvPr/>
              </p:nvSpPr>
              <p:spPr bwMode="auto">
                <a:xfrm>
                  <a:off x="1414992" y="2378268"/>
                  <a:ext cx="208015" cy="207765"/>
                </a:xfrm>
                <a:prstGeom prst="ellipse">
                  <a:avLst/>
                </a:prstGeom>
                <a:ln>
                  <a:headEnd/>
                  <a:tailEnd/>
                </a:ln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anchor="ctr"/>
                <a:lstStyle/>
                <a:p>
                  <a:pPr algn="ctr"/>
                  <a:r>
                    <a:rPr lang="en-US" sz="1000" dirty="0" smtClean="0">
                      <a:latin typeface="Calibri" pitchFamily="34" charset="0"/>
                    </a:rPr>
                    <a:t>E</a:t>
                  </a:r>
                  <a:endParaRPr lang="en-US" sz="1000" dirty="0">
                    <a:latin typeface="Calibri" pitchFamily="34" charset="0"/>
                  </a:endParaRPr>
                </a:p>
              </p:txBody>
            </p:sp>
            <p:sp>
              <p:nvSpPr>
                <p:cNvPr id="86" name="Oval 57"/>
                <p:cNvSpPr>
                  <a:spLocks noChangeArrowheads="1"/>
                </p:cNvSpPr>
                <p:nvPr/>
              </p:nvSpPr>
              <p:spPr bwMode="auto">
                <a:xfrm>
                  <a:off x="2857170" y="2775040"/>
                  <a:ext cx="191508" cy="191278"/>
                </a:xfrm>
                <a:prstGeom prst="ellipse">
                  <a:avLst/>
                </a:prstGeom>
                <a:ln>
                  <a:headEnd/>
                  <a:tailEnd/>
                </a:ln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anchor="ctr"/>
                <a:lstStyle/>
                <a:p>
                  <a:pPr algn="ctr"/>
                  <a:r>
                    <a:rPr lang="en-US" sz="1000" dirty="0" smtClean="0">
                      <a:latin typeface="Calibri" pitchFamily="34" charset="0"/>
                    </a:rPr>
                    <a:t>K</a:t>
                  </a:r>
                  <a:endParaRPr lang="en-US" sz="1000" dirty="0">
                    <a:latin typeface="Calibri" pitchFamily="34" charset="0"/>
                  </a:endParaRPr>
                </a:p>
              </p:txBody>
            </p:sp>
            <p:sp>
              <p:nvSpPr>
                <p:cNvPr id="87" name="Oval 57"/>
                <p:cNvSpPr>
                  <a:spLocks noChangeArrowheads="1"/>
                </p:cNvSpPr>
                <p:nvPr/>
              </p:nvSpPr>
              <p:spPr bwMode="auto">
                <a:xfrm>
                  <a:off x="1935111" y="3899114"/>
                  <a:ext cx="191508" cy="191278"/>
                </a:xfrm>
                <a:prstGeom prst="ellipse">
                  <a:avLst/>
                </a:prstGeom>
                <a:ln>
                  <a:headEnd/>
                  <a:tailEnd/>
                </a:ln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anchor="ctr"/>
                <a:lstStyle/>
                <a:p>
                  <a:pPr algn="ctr"/>
                  <a:r>
                    <a:rPr lang="en-US" sz="1000" dirty="0" smtClean="0">
                      <a:latin typeface="Calibri" pitchFamily="34" charset="0"/>
                    </a:rPr>
                    <a:t>F</a:t>
                  </a:r>
                  <a:endParaRPr lang="en-US" sz="1000" dirty="0">
                    <a:latin typeface="Calibri" pitchFamily="34" charset="0"/>
                  </a:endParaRPr>
                </a:p>
              </p:txBody>
            </p:sp>
            <p:sp>
              <p:nvSpPr>
                <p:cNvPr id="88" name="Oval 57"/>
                <p:cNvSpPr>
                  <a:spLocks noChangeArrowheads="1"/>
                </p:cNvSpPr>
                <p:nvPr/>
              </p:nvSpPr>
              <p:spPr bwMode="auto">
                <a:xfrm>
                  <a:off x="2989941" y="3442416"/>
                  <a:ext cx="191508" cy="191278"/>
                </a:xfrm>
                <a:prstGeom prst="ellipse">
                  <a:avLst/>
                </a:prstGeom>
                <a:ln>
                  <a:headEnd/>
                  <a:tailEnd/>
                </a:ln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anchor="ctr"/>
                <a:lstStyle/>
                <a:p>
                  <a:pPr algn="ctr"/>
                  <a:r>
                    <a:rPr lang="en-US" sz="1000" dirty="0" smtClean="0">
                      <a:latin typeface="Calibri" pitchFamily="34" charset="0"/>
                    </a:rPr>
                    <a:t>L</a:t>
                  </a:r>
                  <a:endParaRPr lang="en-US" sz="1000" dirty="0">
                    <a:latin typeface="Calibri" pitchFamily="34" charset="0"/>
                  </a:endParaRPr>
                </a:p>
              </p:txBody>
            </p:sp>
            <p:sp>
              <p:nvSpPr>
                <p:cNvPr id="89" name="Oval 57"/>
                <p:cNvSpPr>
                  <a:spLocks noChangeArrowheads="1"/>
                </p:cNvSpPr>
                <p:nvPr/>
              </p:nvSpPr>
              <p:spPr bwMode="auto">
                <a:xfrm>
                  <a:off x="2331474" y="3295846"/>
                  <a:ext cx="208015" cy="207765"/>
                </a:xfrm>
                <a:prstGeom prst="ellipse">
                  <a:avLst/>
                </a:prstGeom>
                <a:ln>
                  <a:headEnd/>
                  <a:tailEnd/>
                </a:ln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anchor="ctr"/>
                <a:lstStyle/>
                <a:p>
                  <a:pPr algn="ctr"/>
                  <a:r>
                    <a:rPr lang="en-US" sz="1000" dirty="0" smtClean="0">
                      <a:latin typeface="Calibri" pitchFamily="34" charset="0"/>
                    </a:rPr>
                    <a:t>H</a:t>
                  </a:r>
                  <a:endParaRPr lang="en-US" sz="1000" dirty="0">
                    <a:latin typeface="Calibri" pitchFamily="34" charset="0"/>
                  </a:endParaRPr>
                </a:p>
              </p:txBody>
            </p:sp>
            <p:sp>
              <p:nvSpPr>
                <p:cNvPr id="90" name="Oval 57"/>
                <p:cNvSpPr>
                  <a:spLocks noChangeArrowheads="1"/>
                </p:cNvSpPr>
                <p:nvPr/>
              </p:nvSpPr>
              <p:spPr bwMode="auto">
                <a:xfrm>
                  <a:off x="1991152" y="2836387"/>
                  <a:ext cx="191508" cy="191278"/>
                </a:xfrm>
                <a:prstGeom prst="ellipse">
                  <a:avLst/>
                </a:prstGeom>
                <a:ln>
                  <a:headEnd/>
                  <a:tailEnd/>
                </a:ln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anchor="ctr"/>
                <a:lstStyle/>
                <a:p>
                  <a:pPr algn="ctr"/>
                  <a:r>
                    <a:rPr lang="en-US" sz="1000" dirty="0" smtClean="0">
                      <a:latin typeface="Calibri" pitchFamily="34" charset="0"/>
                    </a:rPr>
                    <a:t>G</a:t>
                  </a:r>
                  <a:endParaRPr lang="en-US" sz="1000" dirty="0">
                    <a:latin typeface="Calibri" pitchFamily="34" charset="0"/>
                  </a:endParaRPr>
                </a:p>
              </p:txBody>
            </p:sp>
          </p:grpSp>
          <p:cxnSp>
            <p:nvCxnSpPr>
              <p:cNvPr id="93" name="Straight Connector 92"/>
              <p:cNvCxnSpPr/>
              <p:nvPr/>
            </p:nvCxnSpPr>
            <p:spPr bwMode="auto">
              <a:xfrm flipV="1">
                <a:off x="1613482" y="279885"/>
                <a:ext cx="771750" cy="117001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/>
              <p:cNvCxnSpPr/>
              <p:nvPr/>
            </p:nvCxnSpPr>
            <p:spPr bwMode="auto">
              <a:xfrm rot="16200000" flipH="1">
                <a:off x="1069597" y="1368195"/>
                <a:ext cx="191707" cy="465406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9" name="Text Box 168"/>
            <p:cNvSpPr txBox="1">
              <a:spLocks noChangeArrowheads="1"/>
            </p:cNvSpPr>
            <p:nvPr/>
          </p:nvSpPr>
          <p:spPr bwMode="auto">
            <a:xfrm>
              <a:off x="4521200" y="647700"/>
              <a:ext cx="23622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2400" dirty="0"/>
                <a:t>Friends</a:t>
              </a:r>
              <a:endParaRPr lang="en-US" sz="2400" dirty="0"/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726619" y="2433285"/>
            <a:ext cx="6156781" cy="4072762"/>
            <a:chOff x="726619" y="2433285"/>
            <a:chExt cx="6156781" cy="4072762"/>
          </a:xfrm>
        </p:grpSpPr>
        <p:grpSp>
          <p:nvGrpSpPr>
            <p:cNvPr id="9" name="Group 152"/>
            <p:cNvGrpSpPr/>
            <p:nvPr/>
          </p:nvGrpSpPr>
          <p:grpSpPr>
            <a:xfrm>
              <a:off x="726619" y="2433285"/>
              <a:ext cx="6156781" cy="1820881"/>
              <a:chOff x="726619" y="2433285"/>
              <a:chExt cx="6156781" cy="1820881"/>
            </a:xfrm>
          </p:grpSpPr>
          <p:grpSp>
            <p:nvGrpSpPr>
              <p:cNvPr id="11" name="Group 146"/>
              <p:cNvGrpSpPr/>
              <p:nvPr/>
            </p:nvGrpSpPr>
            <p:grpSpPr>
              <a:xfrm>
                <a:off x="726619" y="2433285"/>
                <a:ext cx="2979082" cy="1820881"/>
                <a:chOff x="726619" y="2433285"/>
                <a:chExt cx="2979082" cy="1820881"/>
              </a:xfrm>
            </p:grpSpPr>
            <p:cxnSp>
              <p:nvCxnSpPr>
                <p:cNvPr id="3" name="Straight Connector 2"/>
                <p:cNvCxnSpPr/>
                <p:nvPr/>
              </p:nvCxnSpPr>
              <p:spPr bwMode="auto">
                <a:xfrm rot="16200000" flipH="1">
                  <a:off x="3286265" y="2886410"/>
                  <a:ext cx="470210" cy="160647"/>
                </a:xfrm>
                <a:prstGeom prst="line">
                  <a:avLst/>
                </a:prstGeom>
                <a:ln w="25400"/>
              </p:spPr>
              <p:style>
                <a:lnRef idx="1">
                  <a:schemeClr val="accent6"/>
                </a:lnRef>
                <a:fillRef idx="0">
                  <a:schemeClr val="accent6"/>
                </a:fillRef>
                <a:effectRef idx="0">
                  <a:schemeClr val="accent6"/>
                </a:effectRef>
                <a:fontRef idx="minor">
                  <a:schemeClr val="tx1"/>
                </a:fontRef>
              </p:style>
            </p:cxnSp>
            <p:cxnSp>
              <p:nvCxnSpPr>
                <p:cNvPr id="5" name="Straight Connector 4"/>
                <p:cNvCxnSpPr/>
                <p:nvPr/>
              </p:nvCxnSpPr>
              <p:spPr bwMode="auto">
                <a:xfrm rot="5400000">
                  <a:off x="3213264" y="3319318"/>
                  <a:ext cx="255025" cy="374745"/>
                </a:xfrm>
                <a:prstGeom prst="line">
                  <a:avLst/>
                </a:prstGeom>
                <a:ln w="25400"/>
              </p:spPr>
              <p:style>
                <a:lnRef idx="1">
                  <a:schemeClr val="accent6"/>
                </a:lnRef>
                <a:fillRef idx="0">
                  <a:schemeClr val="accent6"/>
                </a:fillRef>
                <a:effectRef idx="0">
                  <a:schemeClr val="accent6"/>
                </a:effectRef>
                <a:fontRef idx="minor">
                  <a:schemeClr val="tx1"/>
                </a:fontRef>
              </p:style>
            </p:cxnSp>
            <p:cxnSp>
              <p:nvCxnSpPr>
                <p:cNvPr id="6" name="Straight Connector 5"/>
                <p:cNvCxnSpPr/>
                <p:nvPr/>
              </p:nvCxnSpPr>
              <p:spPr bwMode="auto">
                <a:xfrm rot="5400000">
                  <a:off x="2750169" y="3753235"/>
                  <a:ext cx="251599" cy="284041"/>
                </a:xfrm>
                <a:prstGeom prst="line">
                  <a:avLst/>
                </a:prstGeom>
                <a:ln w="25400"/>
              </p:spPr>
              <p:style>
                <a:lnRef idx="1">
                  <a:schemeClr val="accent6"/>
                </a:lnRef>
                <a:fillRef idx="0">
                  <a:schemeClr val="accent6"/>
                </a:fillRef>
                <a:effectRef idx="0">
                  <a:schemeClr val="accent6"/>
                </a:effectRef>
                <a:fontRef idx="minor">
                  <a:schemeClr val="tx1"/>
                </a:fontRef>
              </p:style>
            </p:cxnSp>
            <p:cxnSp>
              <p:nvCxnSpPr>
                <p:cNvPr id="8" name="Straight Connector 7"/>
                <p:cNvCxnSpPr/>
                <p:nvPr/>
              </p:nvCxnSpPr>
              <p:spPr bwMode="auto">
                <a:xfrm rot="16200000" flipH="1">
                  <a:off x="1079387" y="3077530"/>
                  <a:ext cx="212663" cy="484509"/>
                </a:xfrm>
                <a:prstGeom prst="line">
                  <a:avLst/>
                </a:prstGeom>
                <a:ln w="25400"/>
              </p:spPr>
              <p:style>
                <a:lnRef idx="1">
                  <a:schemeClr val="accent6"/>
                </a:lnRef>
                <a:fillRef idx="0">
                  <a:schemeClr val="accent6"/>
                </a:fillRef>
                <a:effectRef idx="0">
                  <a:schemeClr val="accent6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Straight Connector 9"/>
                <p:cNvCxnSpPr/>
                <p:nvPr/>
              </p:nvCxnSpPr>
              <p:spPr bwMode="auto">
                <a:xfrm rot="16200000" flipH="1">
                  <a:off x="1041021" y="3655329"/>
                  <a:ext cx="191707" cy="465406"/>
                </a:xfrm>
                <a:prstGeom prst="line">
                  <a:avLst/>
                </a:prstGeom>
                <a:ln w="25400"/>
              </p:spPr>
              <p:style>
                <a:lnRef idx="1">
                  <a:schemeClr val="accent6"/>
                </a:lnRef>
                <a:fillRef idx="0">
                  <a:schemeClr val="accent6"/>
                </a:fillRef>
                <a:effectRef idx="0">
                  <a:schemeClr val="accent6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11"/>
                <p:cNvCxnSpPr/>
                <p:nvPr/>
              </p:nvCxnSpPr>
              <p:spPr bwMode="auto">
                <a:xfrm flipV="1">
                  <a:off x="2126620" y="4094512"/>
                  <a:ext cx="429775" cy="64015"/>
                </a:xfrm>
                <a:prstGeom prst="line">
                  <a:avLst/>
                </a:prstGeom>
                <a:ln w="25400"/>
              </p:spPr>
              <p:style>
                <a:lnRef idx="1">
                  <a:schemeClr val="accent6"/>
                </a:lnRef>
                <a:fillRef idx="0">
                  <a:schemeClr val="accent6"/>
                </a:fillRef>
                <a:effectRef idx="0">
                  <a:schemeClr val="accent6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/>
                <p:cNvCxnSpPr/>
                <p:nvPr/>
              </p:nvCxnSpPr>
              <p:spPr bwMode="auto">
                <a:xfrm rot="5400000" flipH="1" flipV="1">
                  <a:off x="1727271" y="3055968"/>
                  <a:ext cx="184468" cy="399387"/>
                </a:xfrm>
                <a:prstGeom prst="line">
                  <a:avLst/>
                </a:prstGeom>
                <a:ln w="25400"/>
              </p:spPr>
              <p:style>
                <a:lnRef idx="1">
                  <a:schemeClr val="accent6"/>
                </a:lnRef>
                <a:fillRef idx="0">
                  <a:schemeClr val="accent6"/>
                </a:fillRef>
                <a:effectRef idx="0">
                  <a:schemeClr val="accent6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/>
                <p:cNvCxnSpPr/>
                <p:nvPr/>
              </p:nvCxnSpPr>
              <p:spPr bwMode="auto">
                <a:xfrm rot="5400000">
                  <a:off x="2503139" y="3107968"/>
                  <a:ext cx="387966" cy="376190"/>
                </a:xfrm>
                <a:prstGeom prst="line">
                  <a:avLst/>
                </a:prstGeom>
                <a:ln w="25400"/>
              </p:spPr>
              <p:style>
                <a:lnRef idx="1">
                  <a:schemeClr val="accent6"/>
                </a:lnRef>
                <a:fillRef idx="0">
                  <a:schemeClr val="accent6"/>
                </a:fillRef>
                <a:effectRef idx="0">
                  <a:schemeClr val="accent6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/>
                <p:cNvCxnSpPr/>
                <p:nvPr/>
              </p:nvCxnSpPr>
              <p:spPr bwMode="auto">
                <a:xfrm>
                  <a:off x="2539490" y="3563503"/>
                  <a:ext cx="450452" cy="138326"/>
                </a:xfrm>
                <a:prstGeom prst="line">
                  <a:avLst/>
                </a:prstGeom>
                <a:ln w="25400"/>
              </p:spPr>
              <p:style>
                <a:lnRef idx="1">
                  <a:schemeClr val="accent6"/>
                </a:lnRef>
                <a:fillRef idx="0">
                  <a:schemeClr val="accent6"/>
                </a:fillRef>
                <a:effectRef idx="0">
                  <a:schemeClr val="accent6"/>
                </a:effectRef>
                <a:fontRef idx="minor">
                  <a:schemeClr val="tx1"/>
                </a:fontRef>
              </p:style>
            </p:cxnSp>
            <p:grpSp>
              <p:nvGrpSpPr>
                <p:cNvPr id="13" name="Group 50"/>
                <p:cNvGrpSpPr/>
                <p:nvPr/>
              </p:nvGrpSpPr>
              <p:grpSpPr>
                <a:xfrm>
                  <a:off x="726619" y="2433285"/>
                  <a:ext cx="2979082" cy="1820881"/>
                  <a:chOff x="726618" y="2269511"/>
                  <a:chExt cx="2979082" cy="1820881"/>
                </a:xfrm>
              </p:grpSpPr>
              <p:sp>
                <p:nvSpPr>
                  <p:cNvPr id="25" name="Oval 57"/>
                  <p:cNvSpPr>
                    <a:spLocks noChangeArrowheads="1"/>
                  </p:cNvSpPr>
                  <p:nvPr/>
                </p:nvSpPr>
                <p:spPr bwMode="auto">
                  <a:xfrm>
                    <a:off x="1369576" y="3724473"/>
                    <a:ext cx="191508" cy="191278"/>
                  </a:xfrm>
                  <a:prstGeom prst="ellipse">
                    <a:avLst/>
                  </a:prstGeom>
                  <a:ln>
                    <a:headEnd/>
                    <a:tailEnd/>
                  </a:ln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lIns="0" tIns="0" rIns="0" bIns="0" anchor="ctr"/>
                  <a:lstStyle/>
                  <a:p>
                    <a:pPr algn="ctr"/>
                    <a:r>
                      <a:rPr lang="en-US" sz="1000" dirty="0" smtClean="0">
                        <a:latin typeface="Calibri" pitchFamily="34" charset="0"/>
                      </a:rPr>
                      <a:t>C</a:t>
                    </a:r>
                    <a:endParaRPr lang="en-US" sz="1000" dirty="0">
                      <a:latin typeface="Calibri" pitchFamily="34" charset="0"/>
                    </a:endParaRPr>
                  </a:p>
                </p:txBody>
              </p:sp>
              <p:sp>
                <p:nvSpPr>
                  <p:cNvPr id="26" name="Oval 57"/>
                  <p:cNvSpPr>
                    <a:spLocks noChangeArrowheads="1"/>
                  </p:cNvSpPr>
                  <p:nvPr/>
                </p:nvSpPr>
                <p:spPr bwMode="auto">
                  <a:xfrm>
                    <a:off x="794287" y="2881651"/>
                    <a:ext cx="191508" cy="191278"/>
                  </a:xfrm>
                  <a:prstGeom prst="ellipse">
                    <a:avLst/>
                  </a:prstGeom>
                  <a:ln>
                    <a:headEnd/>
                    <a:tailEnd/>
                  </a:ln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lIns="0" tIns="0" rIns="0" bIns="0" anchor="ctr"/>
                  <a:lstStyle/>
                  <a:p>
                    <a:pPr algn="ctr"/>
                    <a:r>
                      <a:rPr lang="en-US" sz="1000" dirty="0" smtClean="0">
                        <a:latin typeface="Calibri" pitchFamily="34" charset="0"/>
                      </a:rPr>
                      <a:t>D</a:t>
                    </a:r>
                    <a:endParaRPr lang="en-US" sz="1000" dirty="0">
                      <a:latin typeface="Calibri" pitchFamily="34" charset="0"/>
                    </a:endParaRPr>
                  </a:p>
                </p:txBody>
              </p:sp>
              <p:sp>
                <p:nvSpPr>
                  <p:cNvPr id="27" name="Oval 57"/>
                  <p:cNvSpPr>
                    <a:spLocks noChangeArrowheads="1"/>
                  </p:cNvSpPr>
                  <p:nvPr/>
                </p:nvSpPr>
                <p:spPr bwMode="auto">
                  <a:xfrm>
                    <a:off x="3497685" y="3038065"/>
                    <a:ext cx="208015" cy="207765"/>
                  </a:xfrm>
                  <a:prstGeom prst="ellipse">
                    <a:avLst/>
                  </a:prstGeom>
                  <a:ln>
                    <a:headEnd/>
                    <a:tailEnd/>
                  </a:ln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lIns="0" tIns="0" rIns="0" bIns="0" anchor="ctr"/>
                  <a:lstStyle/>
                  <a:p>
                    <a:pPr algn="ctr"/>
                    <a:r>
                      <a:rPr lang="en-US" sz="1000" dirty="0" smtClean="0">
                        <a:latin typeface="Calibri" pitchFamily="34" charset="0"/>
                      </a:rPr>
                      <a:t>M</a:t>
                    </a:r>
                    <a:endParaRPr lang="en-US" sz="1000" dirty="0">
                      <a:latin typeface="Calibri" pitchFamily="34" charset="0"/>
                    </a:endParaRPr>
                  </a:p>
                </p:txBody>
              </p:sp>
              <p:sp>
                <p:nvSpPr>
                  <p:cNvPr id="28" name="Oval 57"/>
                  <p:cNvSpPr>
                    <a:spLocks noChangeArrowheads="1"/>
                  </p:cNvSpPr>
                  <p:nvPr/>
                </p:nvSpPr>
                <p:spPr bwMode="auto">
                  <a:xfrm>
                    <a:off x="2556394" y="3826855"/>
                    <a:ext cx="208015" cy="207765"/>
                  </a:xfrm>
                  <a:prstGeom prst="ellipse">
                    <a:avLst/>
                  </a:prstGeom>
                  <a:ln>
                    <a:headEnd/>
                    <a:tailEnd/>
                  </a:ln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lIns="0" tIns="0" rIns="0" bIns="0" anchor="ctr"/>
                  <a:lstStyle/>
                  <a:p>
                    <a:pPr algn="ctr"/>
                    <a:r>
                      <a:rPr lang="en-US" sz="1000" dirty="0" smtClean="0">
                        <a:latin typeface="Calibri" pitchFamily="34" charset="0"/>
                      </a:rPr>
                      <a:t>J</a:t>
                    </a:r>
                    <a:endParaRPr lang="en-US" sz="1000" dirty="0">
                      <a:latin typeface="Calibri" pitchFamily="34" charset="0"/>
                    </a:endParaRPr>
                  </a:p>
                </p:txBody>
              </p:sp>
              <p:sp>
                <p:nvSpPr>
                  <p:cNvPr id="29" name="Oval 57"/>
                  <p:cNvSpPr>
                    <a:spLocks noChangeArrowheads="1"/>
                  </p:cNvSpPr>
                  <p:nvPr/>
                </p:nvSpPr>
                <p:spPr bwMode="auto">
                  <a:xfrm>
                    <a:off x="3337038" y="2360090"/>
                    <a:ext cx="208015" cy="207765"/>
                  </a:xfrm>
                  <a:prstGeom prst="ellipse">
                    <a:avLst/>
                  </a:prstGeom>
                  <a:ln>
                    <a:headEnd/>
                    <a:tailEnd/>
                  </a:ln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lIns="0" tIns="0" rIns="0" bIns="0" anchor="ctr"/>
                  <a:lstStyle/>
                  <a:p>
                    <a:pPr algn="ctr"/>
                    <a:r>
                      <a:rPr lang="en-US" sz="1000" dirty="0" smtClean="0">
                        <a:latin typeface="Calibri" pitchFamily="34" charset="0"/>
                      </a:rPr>
                      <a:t>N</a:t>
                    </a:r>
                    <a:endParaRPr lang="en-US" sz="1000" dirty="0">
                      <a:latin typeface="Calibri" pitchFamily="34" charset="0"/>
                    </a:endParaRPr>
                  </a:p>
                </p:txBody>
              </p:sp>
              <p:sp>
                <p:nvSpPr>
                  <p:cNvPr id="30" name="Oval 57"/>
                  <p:cNvSpPr>
                    <a:spLocks noChangeArrowheads="1"/>
                  </p:cNvSpPr>
                  <p:nvPr/>
                </p:nvSpPr>
                <p:spPr bwMode="auto">
                  <a:xfrm>
                    <a:off x="726618" y="3451066"/>
                    <a:ext cx="208015" cy="207765"/>
                  </a:xfrm>
                  <a:prstGeom prst="ellipse">
                    <a:avLst/>
                  </a:prstGeom>
                  <a:ln>
                    <a:headEnd/>
                    <a:tailEnd/>
                  </a:ln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lIns="0" tIns="0" rIns="0" bIns="0" anchor="ctr"/>
                  <a:lstStyle/>
                  <a:p>
                    <a:pPr algn="ctr"/>
                    <a:r>
                      <a:rPr lang="en-US" sz="1000" dirty="0" smtClean="0">
                        <a:latin typeface="Calibri" pitchFamily="34" charset="0"/>
                      </a:rPr>
                      <a:t>A</a:t>
                    </a:r>
                    <a:endParaRPr lang="en-US" sz="1000" dirty="0">
                      <a:latin typeface="Calibri" pitchFamily="34" charset="0"/>
                    </a:endParaRPr>
                  </a:p>
                </p:txBody>
              </p:sp>
              <p:sp>
                <p:nvSpPr>
                  <p:cNvPr id="31" name="Oval 57"/>
                  <p:cNvSpPr>
                    <a:spLocks noChangeArrowheads="1"/>
                  </p:cNvSpPr>
                  <p:nvPr/>
                </p:nvSpPr>
                <p:spPr bwMode="auto">
                  <a:xfrm>
                    <a:off x="1442259" y="3153695"/>
                    <a:ext cx="208015" cy="207765"/>
                  </a:xfrm>
                  <a:prstGeom prst="ellipse">
                    <a:avLst/>
                  </a:prstGeom>
                  <a:ln>
                    <a:headEnd/>
                    <a:tailEnd/>
                  </a:ln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lIns="0" tIns="0" rIns="0" bIns="0" anchor="ctr"/>
                  <a:lstStyle/>
                  <a:p>
                    <a:pPr algn="ctr"/>
                    <a:r>
                      <a:rPr lang="en-US" sz="1000" dirty="0" smtClean="0">
                        <a:latin typeface="Calibri" pitchFamily="34" charset="0"/>
                      </a:rPr>
                      <a:t>B</a:t>
                    </a:r>
                    <a:endParaRPr lang="en-US" sz="1000" dirty="0">
                      <a:latin typeface="Calibri" pitchFamily="34" charset="0"/>
                    </a:endParaRPr>
                  </a:p>
                </p:txBody>
              </p:sp>
              <p:sp>
                <p:nvSpPr>
                  <p:cNvPr id="32" name="Oval 57"/>
                  <p:cNvSpPr>
                    <a:spLocks noChangeArrowheads="1"/>
                  </p:cNvSpPr>
                  <p:nvPr/>
                </p:nvSpPr>
                <p:spPr bwMode="auto">
                  <a:xfrm>
                    <a:off x="2394757" y="2269511"/>
                    <a:ext cx="191508" cy="191278"/>
                  </a:xfrm>
                  <a:prstGeom prst="ellipse">
                    <a:avLst/>
                  </a:prstGeom>
                  <a:ln>
                    <a:headEnd/>
                    <a:tailEnd/>
                  </a:ln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lIns="0" tIns="0" rIns="0" bIns="0" anchor="ctr"/>
                  <a:lstStyle/>
                  <a:p>
                    <a:pPr algn="ctr"/>
                    <a:r>
                      <a:rPr lang="en-US" sz="1000" dirty="0" smtClean="0">
                        <a:latin typeface="Calibri" pitchFamily="34" charset="0"/>
                      </a:rPr>
                      <a:t>I</a:t>
                    </a:r>
                    <a:endParaRPr lang="en-US" sz="1000" dirty="0">
                      <a:latin typeface="Calibri" pitchFamily="34" charset="0"/>
                    </a:endParaRPr>
                  </a:p>
                </p:txBody>
              </p:sp>
              <p:sp>
                <p:nvSpPr>
                  <p:cNvPr id="33" name="Oval 57"/>
                  <p:cNvSpPr>
                    <a:spLocks noChangeArrowheads="1"/>
                  </p:cNvSpPr>
                  <p:nvPr/>
                </p:nvSpPr>
                <p:spPr bwMode="auto">
                  <a:xfrm>
                    <a:off x="1414992" y="2378268"/>
                    <a:ext cx="208015" cy="207765"/>
                  </a:xfrm>
                  <a:prstGeom prst="ellipse">
                    <a:avLst/>
                  </a:prstGeom>
                  <a:ln>
                    <a:headEnd/>
                    <a:tailEnd/>
                  </a:ln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lIns="0" tIns="0" rIns="0" bIns="0" anchor="ctr"/>
                  <a:lstStyle/>
                  <a:p>
                    <a:pPr algn="ctr"/>
                    <a:r>
                      <a:rPr lang="en-US" sz="1000" dirty="0" smtClean="0">
                        <a:latin typeface="Calibri" pitchFamily="34" charset="0"/>
                      </a:rPr>
                      <a:t>E</a:t>
                    </a:r>
                    <a:endParaRPr lang="en-US" sz="1000" dirty="0">
                      <a:latin typeface="Calibri" pitchFamily="34" charset="0"/>
                    </a:endParaRPr>
                  </a:p>
                </p:txBody>
              </p:sp>
              <p:sp>
                <p:nvSpPr>
                  <p:cNvPr id="34" name="Oval 57"/>
                  <p:cNvSpPr>
                    <a:spLocks noChangeArrowheads="1"/>
                  </p:cNvSpPr>
                  <p:nvPr/>
                </p:nvSpPr>
                <p:spPr bwMode="auto">
                  <a:xfrm>
                    <a:off x="2857170" y="2775040"/>
                    <a:ext cx="191508" cy="191278"/>
                  </a:xfrm>
                  <a:prstGeom prst="ellipse">
                    <a:avLst/>
                  </a:prstGeom>
                  <a:ln>
                    <a:headEnd/>
                    <a:tailEnd/>
                  </a:ln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lIns="0" tIns="0" rIns="0" bIns="0" anchor="ctr"/>
                  <a:lstStyle/>
                  <a:p>
                    <a:pPr algn="ctr"/>
                    <a:r>
                      <a:rPr lang="en-US" sz="1000" dirty="0" smtClean="0">
                        <a:latin typeface="Calibri" pitchFamily="34" charset="0"/>
                      </a:rPr>
                      <a:t>K</a:t>
                    </a:r>
                    <a:endParaRPr lang="en-US" sz="1000" dirty="0">
                      <a:latin typeface="Calibri" pitchFamily="34" charset="0"/>
                    </a:endParaRPr>
                  </a:p>
                </p:txBody>
              </p:sp>
              <p:sp>
                <p:nvSpPr>
                  <p:cNvPr id="35" name="Oval 57"/>
                  <p:cNvSpPr>
                    <a:spLocks noChangeArrowheads="1"/>
                  </p:cNvSpPr>
                  <p:nvPr/>
                </p:nvSpPr>
                <p:spPr bwMode="auto">
                  <a:xfrm>
                    <a:off x="1935111" y="3899114"/>
                    <a:ext cx="191508" cy="191278"/>
                  </a:xfrm>
                  <a:prstGeom prst="ellipse">
                    <a:avLst/>
                  </a:prstGeom>
                  <a:ln>
                    <a:headEnd/>
                    <a:tailEnd/>
                  </a:ln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lIns="0" tIns="0" rIns="0" bIns="0" anchor="ctr"/>
                  <a:lstStyle/>
                  <a:p>
                    <a:pPr algn="ctr"/>
                    <a:r>
                      <a:rPr lang="en-US" sz="1000" dirty="0" smtClean="0">
                        <a:latin typeface="Calibri" pitchFamily="34" charset="0"/>
                      </a:rPr>
                      <a:t>F</a:t>
                    </a:r>
                    <a:endParaRPr lang="en-US" sz="1000" dirty="0">
                      <a:latin typeface="Calibri" pitchFamily="34" charset="0"/>
                    </a:endParaRPr>
                  </a:p>
                </p:txBody>
              </p:sp>
              <p:sp>
                <p:nvSpPr>
                  <p:cNvPr id="36" name="Oval 57"/>
                  <p:cNvSpPr>
                    <a:spLocks noChangeArrowheads="1"/>
                  </p:cNvSpPr>
                  <p:nvPr/>
                </p:nvSpPr>
                <p:spPr bwMode="auto">
                  <a:xfrm>
                    <a:off x="2989941" y="3442416"/>
                    <a:ext cx="191508" cy="191278"/>
                  </a:xfrm>
                  <a:prstGeom prst="ellipse">
                    <a:avLst/>
                  </a:prstGeom>
                  <a:ln>
                    <a:headEnd/>
                    <a:tailEnd/>
                  </a:ln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lIns="0" tIns="0" rIns="0" bIns="0" anchor="ctr"/>
                  <a:lstStyle/>
                  <a:p>
                    <a:pPr algn="ctr"/>
                    <a:r>
                      <a:rPr lang="en-US" sz="1000" dirty="0" smtClean="0">
                        <a:latin typeface="Calibri" pitchFamily="34" charset="0"/>
                      </a:rPr>
                      <a:t>L</a:t>
                    </a:r>
                    <a:endParaRPr lang="en-US" sz="1000" dirty="0">
                      <a:latin typeface="Calibri" pitchFamily="34" charset="0"/>
                    </a:endParaRPr>
                  </a:p>
                </p:txBody>
              </p:sp>
              <p:sp>
                <p:nvSpPr>
                  <p:cNvPr id="37" name="Oval 57"/>
                  <p:cNvSpPr>
                    <a:spLocks noChangeArrowheads="1"/>
                  </p:cNvSpPr>
                  <p:nvPr/>
                </p:nvSpPr>
                <p:spPr bwMode="auto">
                  <a:xfrm>
                    <a:off x="2331474" y="3295846"/>
                    <a:ext cx="208015" cy="207765"/>
                  </a:xfrm>
                  <a:prstGeom prst="ellipse">
                    <a:avLst/>
                  </a:prstGeom>
                  <a:ln>
                    <a:headEnd/>
                    <a:tailEnd/>
                  </a:ln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lIns="0" tIns="0" rIns="0" bIns="0" anchor="ctr"/>
                  <a:lstStyle/>
                  <a:p>
                    <a:pPr algn="ctr"/>
                    <a:r>
                      <a:rPr lang="en-US" sz="1000" dirty="0" smtClean="0">
                        <a:latin typeface="Calibri" pitchFamily="34" charset="0"/>
                      </a:rPr>
                      <a:t>H</a:t>
                    </a:r>
                    <a:endParaRPr lang="en-US" sz="1000" dirty="0">
                      <a:latin typeface="Calibri" pitchFamily="34" charset="0"/>
                    </a:endParaRPr>
                  </a:p>
                </p:txBody>
              </p:sp>
              <p:sp>
                <p:nvSpPr>
                  <p:cNvPr id="38" name="Oval 57"/>
                  <p:cNvSpPr>
                    <a:spLocks noChangeArrowheads="1"/>
                  </p:cNvSpPr>
                  <p:nvPr/>
                </p:nvSpPr>
                <p:spPr bwMode="auto">
                  <a:xfrm>
                    <a:off x="1991152" y="2836387"/>
                    <a:ext cx="191508" cy="191278"/>
                  </a:xfrm>
                  <a:prstGeom prst="ellipse">
                    <a:avLst/>
                  </a:prstGeom>
                  <a:ln>
                    <a:headEnd/>
                    <a:tailEnd/>
                  </a:ln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lIns="0" tIns="0" rIns="0" bIns="0" anchor="ctr"/>
                  <a:lstStyle/>
                  <a:p>
                    <a:pPr algn="ctr"/>
                    <a:r>
                      <a:rPr lang="en-US" sz="1000" dirty="0" smtClean="0">
                        <a:latin typeface="Calibri" pitchFamily="34" charset="0"/>
                      </a:rPr>
                      <a:t>G</a:t>
                    </a:r>
                    <a:endParaRPr lang="en-US" sz="1000" dirty="0">
                      <a:latin typeface="Calibri" pitchFamily="34" charset="0"/>
                    </a:endParaRPr>
                  </a:p>
                </p:txBody>
              </p:sp>
            </p:grpSp>
            <p:cxnSp>
              <p:nvCxnSpPr>
                <p:cNvPr id="44" name="Straight Connector 43"/>
                <p:cNvCxnSpPr/>
                <p:nvPr/>
              </p:nvCxnSpPr>
              <p:spPr bwMode="auto">
                <a:xfrm rot="5400000">
                  <a:off x="1974711" y="3698912"/>
                  <a:ext cx="453941" cy="263364"/>
                </a:xfrm>
                <a:prstGeom prst="line">
                  <a:avLst/>
                </a:prstGeom>
                <a:ln w="25400"/>
              </p:spPr>
              <p:style>
                <a:lnRef idx="1">
                  <a:schemeClr val="accent6"/>
                </a:lnRef>
                <a:fillRef idx="0">
                  <a:schemeClr val="accent6"/>
                </a:fillRef>
                <a:effectRef idx="0">
                  <a:schemeClr val="accent6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/>
                <p:cNvCxnSpPr/>
                <p:nvPr/>
              </p:nvCxnSpPr>
              <p:spPr bwMode="auto">
                <a:xfrm rot="16200000" flipH="1">
                  <a:off x="2555631" y="2580089"/>
                  <a:ext cx="370275" cy="326997"/>
                </a:xfrm>
                <a:prstGeom prst="line">
                  <a:avLst/>
                </a:prstGeom>
                <a:ln w="25400"/>
              </p:spPr>
              <p:style>
                <a:lnRef idx="1">
                  <a:schemeClr val="accent6"/>
                </a:lnRef>
                <a:fillRef idx="0">
                  <a:schemeClr val="accent6"/>
                </a:fillRef>
                <a:effectRef idx="0">
                  <a:schemeClr val="accent6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50" name="Text Box 169"/>
              <p:cNvSpPr txBox="1">
                <a:spLocks noChangeArrowheads="1"/>
              </p:cNvSpPr>
              <p:nvPr/>
            </p:nvSpPr>
            <p:spPr bwMode="auto">
              <a:xfrm>
                <a:off x="4521200" y="2997200"/>
                <a:ext cx="2362200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sz="2400" dirty="0"/>
                  <a:t>Events</a:t>
                </a:r>
                <a:endParaRPr lang="en-US" sz="2400" dirty="0"/>
              </a:p>
            </p:txBody>
          </p:sp>
        </p:grpSp>
        <p:grpSp>
          <p:nvGrpSpPr>
            <p:cNvPr id="14" name="Group 154"/>
            <p:cNvGrpSpPr/>
            <p:nvPr/>
          </p:nvGrpSpPr>
          <p:grpSpPr>
            <a:xfrm>
              <a:off x="726619" y="4685166"/>
              <a:ext cx="6156781" cy="1820881"/>
              <a:chOff x="726619" y="4685166"/>
              <a:chExt cx="6156781" cy="1820881"/>
            </a:xfrm>
          </p:grpSpPr>
          <p:grpSp>
            <p:nvGrpSpPr>
              <p:cNvPr id="15" name="Group 145"/>
              <p:cNvGrpSpPr/>
              <p:nvPr/>
            </p:nvGrpSpPr>
            <p:grpSpPr>
              <a:xfrm>
                <a:off x="726619" y="4685166"/>
                <a:ext cx="2979082" cy="1820881"/>
                <a:chOff x="726619" y="4685166"/>
                <a:chExt cx="2979082" cy="1820881"/>
              </a:xfrm>
            </p:grpSpPr>
            <p:cxnSp>
              <p:nvCxnSpPr>
                <p:cNvPr id="107" name="Straight Connector 106"/>
                <p:cNvCxnSpPr>
                  <a:stCxn id="125" idx="4"/>
                  <a:endCxn id="129" idx="0"/>
                </p:cNvCxnSpPr>
                <p:nvPr/>
              </p:nvCxnSpPr>
              <p:spPr bwMode="auto">
                <a:xfrm rot="5400000">
                  <a:off x="671267" y="5647945"/>
                  <a:ext cx="378137" cy="59415"/>
                </a:xfrm>
                <a:prstGeom prst="line">
                  <a:avLst/>
                </a:prstGeom>
                <a:ln w="25400"/>
              </p:spPr>
              <p:style>
                <a:lnRef idx="1">
                  <a:schemeClr val="accent3"/>
                </a:lnRef>
                <a:fillRef idx="0">
                  <a:schemeClr val="accent3"/>
                </a:fillRef>
                <a:effectRef idx="0">
                  <a:schemeClr val="accent3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Straight Connector 110"/>
                <p:cNvCxnSpPr/>
                <p:nvPr/>
              </p:nvCxnSpPr>
              <p:spPr bwMode="auto">
                <a:xfrm flipV="1">
                  <a:off x="1623008" y="4780805"/>
                  <a:ext cx="771750" cy="117001"/>
                </a:xfrm>
                <a:prstGeom prst="line">
                  <a:avLst/>
                </a:prstGeom>
                <a:ln w="25400"/>
              </p:spPr>
              <p:style>
                <a:lnRef idx="1">
                  <a:schemeClr val="accent3"/>
                </a:lnRef>
                <a:fillRef idx="0">
                  <a:schemeClr val="accent3"/>
                </a:fillRef>
                <a:effectRef idx="0">
                  <a:schemeClr val="accent3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Straight Connector 111"/>
                <p:cNvCxnSpPr>
                  <a:stCxn id="125" idx="7"/>
                </p:cNvCxnSpPr>
                <p:nvPr/>
              </p:nvCxnSpPr>
              <p:spPr bwMode="auto">
                <a:xfrm rot="5400000" flipH="1" flipV="1">
                  <a:off x="1024575" y="4904437"/>
                  <a:ext cx="354056" cy="487706"/>
                </a:xfrm>
                <a:prstGeom prst="line">
                  <a:avLst/>
                </a:prstGeom>
                <a:ln w="25400"/>
              </p:spPr>
              <p:style>
                <a:lnRef idx="1">
                  <a:schemeClr val="accent3"/>
                </a:lnRef>
                <a:fillRef idx="0">
                  <a:schemeClr val="accent3"/>
                </a:fillRef>
                <a:effectRef idx="0">
                  <a:schemeClr val="accent3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Straight Connector 112"/>
                <p:cNvCxnSpPr/>
                <p:nvPr/>
              </p:nvCxnSpPr>
              <p:spPr bwMode="auto">
                <a:xfrm rot="16200000" flipH="1">
                  <a:off x="1248803" y="5271885"/>
                  <a:ext cx="567662" cy="27267"/>
                </a:xfrm>
                <a:prstGeom prst="line">
                  <a:avLst/>
                </a:prstGeom>
                <a:ln w="25400"/>
              </p:spPr>
              <p:style>
                <a:lnRef idx="1">
                  <a:schemeClr val="accent3"/>
                </a:lnRef>
                <a:fillRef idx="0">
                  <a:schemeClr val="accent3"/>
                </a:fillRef>
                <a:effectRef idx="0">
                  <a:schemeClr val="accent3"/>
                </a:effectRef>
                <a:fontRef idx="minor">
                  <a:schemeClr val="tx1"/>
                </a:fontRef>
              </p:style>
            </p:cxnSp>
            <p:cxnSp>
              <p:nvCxnSpPr>
                <p:cNvPr id="118" name="Straight Connector 117"/>
                <p:cNvCxnSpPr>
                  <a:stCxn id="137" idx="6"/>
                  <a:endCxn id="133" idx="2"/>
                </p:cNvCxnSpPr>
                <p:nvPr/>
              </p:nvCxnSpPr>
              <p:spPr bwMode="auto">
                <a:xfrm flipV="1">
                  <a:off x="2182661" y="5286334"/>
                  <a:ext cx="674510" cy="61347"/>
                </a:xfrm>
                <a:prstGeom prst="line">
                  <a:avLst/>
                </a:prstGeom>
                <a:ln w="25400"/>
              </p:spPr>
              <p:style>
                <a:lnRef idx="1">
                  <a:schemeClr val="accent3"/>
                </a:lnRef>
                <a:fillRef idx="0">
                  <a:schemeClr val="accent3"/>
                </a:fillRef>
                <a:effectRef idx="0">
                  <a:schemeClr val="accent3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Straight Connector 120"/>
                <p:cNvCxnSpPr>
                  <a:stCxn id="136" idx="3"/>
                  <a:endCxn id="134" idx="7"/>
                </p:cNvCxnSpPr>
                <p:nvPr/>
              </p:nvCxnSpPr>
              <p:spPr bwMode="auto">
                <a:xfrm rot="5400000">
                  <a:off x="2003286" y="5984128"/>
                  <a:ext cx="453941" cy="263364"/>
                </a:xfrm>
                <a:prstGeom prst="line">
                  <a:avLst/>
                </a:prstGeom>
                <a:ln w="25400"/>
              </p:spPr>
              <p:style>
                <a:lnRef idx="1">
                  <a:schemeClr val="accent3"/>
                </a:lnRef>
                <a:fillRef idx="0">
                  <a:schemeClr val="accent3"/>
                </a:fillRef>
                <a:effectRef idx="0">
                  <a:schemeClr val="accent3"/>
                </a:effectRef>
                <a:fontRef idx="minor">
                  <a:schemeClr val="tx1"/>
                </a:fontRef>
              </p:style>
            </p:cxnSp>
            <p:grpSp>
              <p:nvGrpSpPr>
                <p:cNvPr id="16" name="Group 122"/>
                <p:cNvGrpSpPr/>
                <p:nvPr/>
              </p:nvGrpSpPr>
              <p:grpSpPr>
                <a:xfrm>
                  <a:off x="726619" y="4685166"/>
                  <a:ext cx="2979082" cy="1820881"/>
                  <a:chOff x="726618" y="2269511"/>
                  <a:chExt cx="2979082" cy="1820881"/>
                </a:xfrm>
              </p:grpSpPr>
              <p:sp>
                <p:nvSpPr>
                  <p:cNvPr id="124" name="Oval 57"/>
                  <p:cNvSpPr>
                    <a:spLocks noChangeArrowheads="1"/>
                  </p:cNvSpPr>
                  <p:nvPr/>
                </p:nvSpPr>
                <p:spPr bwMode="auto">
                  <a:xfrm>
                    <a:off x="1369576" y="3724473"/>
                    <a:ext cx="191508" cy="191278"/>
                  </a:xfrm>
                  <a:prstGeom prst="ellipse">
                    <a:avLst/>
                  </a:prstGeom>
                  <a:ln>
                    <a:headEnd/>
                    <a:tailEnd/>
                  </a:ln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lIns="0" tIns="0" rIns="0" bIns="0" anchor="ctr"/>
                  <a:lstStyle/>
                  <a:p>
                    <a:pPr algn="ctr"/>
                    <a:r>
                      <a:rPr lang="en-US" sz="1000" dirty="0" smtClean="0">
                        <a:latin typeface="Calibri" pitchFamily="34" charset="0"/>
                      </a:rPr>
                      <a:t>C</a:t>
                    </a:r>
                    <a:endParaRPr lang="en-US" sz="1000" dirty="0">
                      <a:latin typeface="Calibri" pitchFamily="34" charset="0"/>
                    </a:endParaRPr>
                  </a:p>
                </p:txBody>
              </p:sp>
              <p:sp>
                <p:nvSpPr>
                  <p:cNvPr id="125" name="Oval 57"/>
                  <p:cNvSpPr>
                    <a:spLocks noChangeArrowheads="1"/>
                  </p:cNvSpPr>
                  <p:nvPr/>
                </p:nvSpPr>
                <p:spPr bwMode="auto">
                  <a:xfrm>
                    <a:off x="794287" y="2881651"/>
                    <a:ext cx="191508" cy="191278"/>
                  </a:xfrm>
                  <a:prstGeom prst="ellipse">
                    <a:avLst/>
                  </a:prstGeom>
                  <a:ln>
                    <a:headEnd/>
                    <a:tailEnd/>
                  </a:ln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lIns="0" tIns="0" rIns="0" bIns="0" anchor="ctr"/>
                  <a:lstStyle/>
                  <a:p>
                    <a:pPr algn="ctr"/>
                    <a:r>
                      <a:rPr lang="en-US" sz="1000" dirty="0" smtClean="0">
                        <a:latin typeface="Calibri" pitchFamily="34" charset="0"/>
                      </a:rPr>
                      <a:t>D</a:t>
                    </a:r>
                    <a:endParaRPr lang="en-US" sz="1000" dirty="0">
                      <a:latin typeface="Calibri" pitchFamily="34" charset="0"/>
                    </a:endParaRPr>
                  </a:p>
                </p:txBody>
              </p:sp>
              <p:sp>
                <p:nvSpPr>
                  <p:cNvPr id="126" name="Oval 57"/>
                  <p:cNvSpPr>
                    <a:spLocks noChangeArrowheads="1"/>
                  </p:cNvSpPr>
                  <p:nvPr/>
                </p:nvSpPr>
                <p:spPr bwMode="auto">
                  <a:xfrm>
                    <a:off x="3497685" y="3038065"/>
                    <a:ext cx="208015" cy="207765"/>
                  </a:xfrm>
                  <a:prstGeom prst="ellipse">
                    <a:avLst/>
                  </a:prstGeom>
                  <a:ln>
                    <a:headEnd/>
                    <a:tailEnd/>
                  </a:ln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lIns="0" tIns="0" rIns="0" bIns="0" anchor="ctr"/>
                  <a:lstStyle/>
                  <a:p>
                    <a:pPr algn="ctr"/>
                    <a:r>
                      <a:rPr lang="en-US" sz="1000" dirty="0" smtClean="0">
                        <a:latin typeface="Calibri" pitchFamily="34" charset="0"/>
                      </a:rPr>
                      <a:t>M</a:t>
                    </a:r>
                    <a:endParaRPr lang="en-US" sz="1000" dirty="0">
                      <a:latin typeface="Calibri" pitchFamily="34" charset="0"/>
                    </a:endParaRPr>
                  </a:p>
                </p:txBody>
              </p:sp>
              <p:sp>
                <p:nvSpPr>
                  <p:cNvPr id="127" name="Oval 57"/>
                  <p:cNvSpPr>
                    <a:spLocks noChangeArrowheads="1"/>
                  </p:cNvSpPr>
                  <p:nvPr/>
                </p:nvSpPr>
                <p:spPr bwMode="auto">
                  <a:xfrm>
                    <a:off x="2556394" y="3826855"/>
                    <a:ext cx="208015" cy="207765"/>
                  </a:xfrm>
                  <a:prstGeom prst="ellipse">
                    <a:avLst/>
                  </a:prstGeom>
                  <a:ln>
                    <a:headEnd/>
                    <a:tailEnd/>
                  </a:ln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lIns="0" tIns="0" rIns="0" bIns="0" anchor="ctr"/>
                  <a:lstStyle/>
                  <a:p>
                    <a:pPr algn="ctr"/>
                    <a:r>
                      <a:rPr lang="en-US" sz="1000" dirty="0" smtClean="0">
                        <a:latin typeface="Calibri" pitchFamily="34" charset="0"/>
                      </a:rPr>
                      <a:t>J</a:t>
                    </a:r>
                    <a:endParaRPr lang="en-US" sz="1000" dirty="0">
                      <a:latin typeface="Calibri" pitchFamily="34" charset="0"/>
                    </a:endParaRPr>
                  </a:p>
                </p:txBody>
              </p:sp>
              <p:sp>
                <p:nvSpPr>
                  <p:cNvPr id="128" name="Oval 57"/>
                  <p:cNvSpPr>
                    <a:spLocks noChangeArrowheads="1"/>
                  </p:cNvSpPr>
                  <p:nvPr/>
                </p:nvSpPr>
                <p:spPr bwMode="auto">
                  <a:xfrm>
                    <a:off x="3337038" y="2360090"/>
                    <a:ext cx="208015" cy="207765"/>
                  </a:xfrm>
                  <a:prstGeom prst="ellipse">
                    <a:avLst/>
                  </a:prstGeom>
                  <a:ln>
                    <a:headEnd/>
                    <a:tailEnd/>
                  </a:ln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lIns="0" tIns="0" rIns="0" bIns="0" anchor="ctr"/>
                  <a:lstStyle/>
                  <a:p>
                    <a:pPr algn="ctr"/>
                    <a:r>
                      <a:rPr lang="en-US" sz="1000" dirty="0" smtClean="0">
                        <a:latin typeface="Calibri" pitchFamily="34" charset="0"/>
                      </a:rPr>
                      <a:t>N</a:t>
                    </a:r>
                    <a:endParaRPr lang="en-US" sz="1000" dirty="0">
                      <a:latin typeface="Calibri" pitchFamily="34" charset="0"/>
                    </a:endParaRPr>
                  </a:p>
                </p:txBody>
              </p:sp>
              <p:sp>
                <p:nvSpPr>
                  <p:cNvPr id="129" name="Oval 57"/>
                  <p:cNvSpPr>
                    <a:spLocks noChangeArrowheads="1"/>
                  </p:cNvSpPr>
                  <p:nvPr/>
                </p:nvSpPr>
                <p:spPr bwMode="auto">
                  <a:xfrm>
                    <a:off x="726618" y="3451066"/>
                    <a:ext cx="208015" cy="207765"/>
                  </a:xfrm>
                  <a:prstGeom prst="ellipse">
                    <a:avLst/>
                  </a:prstGeom>
                  <a:ln>
                    <a:headEnd/>
                    <a:tailEnd/>
                  </a:ln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lIns="0" tIns="0" rIns="0" bIns="0" anchor="ctr"/>
                  <a:lstStyle/>
                  <a:p>
                    <a:pPr algn="ctr"/>
                    <a:r>
                      <a:rPr lang="en-US" sz="1000" dirty="0" smtClean="0">
                        <a:latin typeface="Calibri" pitchFamily="34" charset="0"/>
                      </a:rPr>
                      <a:t>A</a:t>
                    </a:r>
                    <a:endParaRPr lang="en-US" sz="1000" dirty="0">
                      <a:latin typeface="Calibri" pitchFamily="34" charset="0"/>
                    </a:endParaRPr>
                  </a:p>
                </p:txBody>
              </p:sp>
              <p:sp>
                <p:nvSpPr>
                  <p:cNvPr id="130" name="Oval 57"/>
                  <p:cNvSpPr>
                    <a:spLocks noChangeArrowheads="1"/>
                  </p:cNvSpPr>
                  <p:nvPr/>
                </p:nvSpPr>
                <p:spPr bwMode="auto">
                  <a:xfrm>
                    <a:off x="1442259" y="3153695"/>
                    <a:ext cx="208015" cy="207765"/>
                  </a:xfrm>
                  <a:prstGeom prst="ellipse">
                    <a:avLst/>
                  </a:prstGeom>
                  <a:ln>
                    <a:headEnd/>
                    <a:tailEnd/>
                  </a:ln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lIns="0" tIns="0" rIns="0" bIns="0" anchor="ctr"/>
                  <a:lstStyle/>
                  <a:p>
                    <a:pPr algn="ctr"/>
                    <a:r>
                      <a:rPr lang="en-US" sz="1000" dirty="0" smtClean="0">
                        <a:latin typeface="Calibri" pitchFamily="34" charset="0"/>
                      </a:rPr>
                      <a:t>B</a:t>
                    </a:r>
                    <a:endParaRPr lang="en-US" sz="1000" dirty="0">
                      <a:latin typeface="Calibri" pitchFamily="34" charset="0"/>
                    </a:endParaRPr>
                  </a:p>
                </p:txBody>
              </p:sp>
              <p:sp>
                <p:nvSpPr>
                  <p:cNvPr id="131" name="Oval 57"/>
                  <p:cNvSpPr>
                    <a:spLocks noChangeArrowheads="1"/>
                  </p:cNvSpPr>
                  <p:nvPr/>
                </p:nvSpPr>
                <p:spPr bwMode="auto">
                  <a:xfrm>
                    <a:off x="2394757" y="2269511"/>
                    <a:ext cx="191508" cy="191278"/>
                  </a:xfrm>
                  <a:prstGeom prst="ellipse">
                    <a:avLst/>
                  </a:prstGeom>
                  <a:ln>
                    <a:headEnd/>
                    <a:tailEnd/>
                  </a:ln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lIns="0" tIns="0" rIns="0" bIns="0" anchor="ctr"/>
                  <a:lstStyle/>
                  <a:p>
                    <a:pPr algn="ctr"/>
                    <a:r>
                      <a:rPr lang="en-US" sz="1000" dirty="0" smtClean="0">
                        <a:latin typeface="Calibri" pitchFamily="34" charset="0"/>
                      </a:rPr>
                      <a:t>I</a:t>
                    </a:r>
                    <a:endParaRPr lang="en-US" sz="1000" dirty="0">
                      <a:latin typeface="Calibri" pitchFamily="34" charset="0"/>
                    </a:endParaRPr>
                  </a:p>
                </p:txBody>
              </p:sp>
              <p:sp>
                <p:nvSpPr>
                  <p:cNvPr id="132" name="Oval 57"/>
                  <p:cNvSpPr>
                    <a:spLocks noChangeArrowheads="1"/>
                  </p:cNvSpPr>
                  <p:nvPr/>
                </p:nvSpPr>
                <p:spPr bwMode="auto">
                  <a:xfrm>
                    <a:off x="1414992" y="2378268"/>
                    <a:ext cx="208015" cy="207765"/>
                  </a:xfrm>
                  <a:prstGeom prst="ellipse">
                    <a:avLst/>
                  </a:prstGeom>
                  <a:ln>
                    <a:headEnd/>
                    <a:tailEnd/>
                  </a:ln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lIns="0" tIns="0" rIns="0" bIns="0" anchor="ctr"/>
                  <a:lstStyle/>
                  <a:p>
                    <a:pPr algn="ctr"/>
                    <a:r>
                      <a:rPr lang="en-US" sz="1000" dirty="0" smtClean="0">
                        <a:latin typeface="Calibri" pitchFamily="34" charset="0"/>
                      </a:rPr>
                      <a:t>E</a:t>
                    </a:r>
                    <a:endParaRPr lang="en-US" sz="1000" dirty="0">
                      <a:latin typeface="Calibri" pitchFamily="34" charset="0"/>
                    </a:endParaRPr>
                  </a:p>
                </p:txBody>
              </p:sp>
              <p:sp>
                <p:nvSpPr>
                  <p:cNvPr id="133" name="Oval 57"/>
                  <p:cNvSpPr>
                    <a:spLocks noChangeArrowheads="1"/>
                  </p:cNvSpPr>
                  <p:nvPr/>
                </p:nvSpPr>
                <p:spPr bwMode="auto">
                  <a:xfrm>
                    <a:off x="2857170" y="2775040"/>
                    <a:ext cx="191508" cy="191278"/>
                  </a:xfrm>
                  <a:prstGeom prst="ellipse">
                    <a:avLst/>
                  </a:prstGeom>
                  <a:ln>
                    <a:headEnd/>
                    <a:tailEnd/>
                  </a:ln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lIns="0" tIns="0" rIns="0" bIns="0" anchor="ctr"/>
                  <a:lstStyle/>
                  <a:p>
                    <a:pPr algn="ctr"/>
                    <a:r>
                      <a:rPr lang="en-US" sz="1000" dirty="0" smtClean="0">
                        <a:latin typeface="Calibri" pitchFamily="34" charset="0"/>
                      </a:rPr>
                      <a:t>K</a:t>
                    </a:r>
                    <a:endParaRPr lang="en-US" sz="1000" dirty="0">
                      <a:latin typeface="Calibri" pitchFamily="34" charset="0"/>
                    </a:endParaRPr>
                  </a:p>
                </p:txBody>
              </p:sp>
              <p:sp>
                <p:nvSpPr>
                  <p:cNvPr id="134" name="Oval 57"/>
                  <p:cNvSpPr>
                    <a:spLocks noChangeArrowheads="1"/>
                  </p:cNvSpPr>
                  <p:nvPr/>
                </p:nvSpPr>
                <p:spPr bwMode="auto">
                  <a:xfrm>
                    <a:off x="1935111" y="3899114"/>
                    <a:ext cx="191508" cy="191278"/>
                  </a:xfrm>
                  <a:prstGeom prst="ellipse">
                    <a:avLst/>
                  </a:prstGeom>
                  <a:ln>
                    <a:headEnd/>
                    <a:tailEnd/>
                  </a:ln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lIns="0" tIns="0" rIns="0" bIns="0" anchor="ctr"/>
                  <a:lstStyle/>
                  <a:p>
                    <a:pPr algn="ctr"/>
                    <a:r>
                      <a:rPr lang="en-US" sz="1000" dirty="0" smtClean="0">
                        <a:latin typeface="Calibri" pitchFamily="34" charset="0"/>
                      </a:rPr>
                      <a:t>F</a:t>
                    </a:r>
                    <a:endParaRPr lang="en-US" sz="1000" dirty="0">
                      <a:latin typeface="Calibri" pitchFamily="34" charset="0"/>
                    </a:endParaRPr>
                  </a:p>
                </p:txBody>
              </p:sp>
              <p:sp>
                <p:nvSpPr>
                  <p:cNvPr id="135" name="Oval 57"/>
                  <p:cNvSpPr>
                    <a:spLocks noChangeArrowheads="1"/>
                  </p:cNvSpPr>
                  <p:nvPr/>
                </p:nvSpPr>
                <p:spPr bwMode="auto">
                  <a:xfrm>
                    <a:off x="2989941" y="3442416"/>
                    <a:ext cx="191508" cy="191278"/>
                  </a:xfrm>
                  <a:prstGeom prst="ellipse">
                    <a:avLst/>
                  </a:prstGeom>
                  <a:ln>
                    <a:headEnd/>
                    <a:tailEnd/>
                  </a:ln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lIns="0" tIns="0" rIns="0" bIns="0" anchor="ctr"/>
                  <a:lstStyle/>
                  <a:p>
                    <a:pPr algn="ctr"/>
                    <a:r>
                      <a:rPr lang="en-US" sz="1000" dirty="0" smtClean="0">
                        <a:latin typeface="Calibri" pitchFamily="34" charset="0"/>
                      </a:rPr>
                      <a:t>L</a:t>
                    </a:r>
                    <a:endParaRPr lang="en-US" sz="1000" dirty="0">
                      <a:latin typeface="Calibri" pitchFamily="34" charset="0"/>
                    </a:endParaRPr>
                  </a:p>
                </p:txBody>
              </p:sp>
              <p:sp>
                <p:nvSpPr>
                  <p:cNvPr id="136" name="Oval 57"/>
                  <p:cNvSpPr>
                    <a:spLocks noChangeArrowheads="1"/>
                  </p:cNvSpPr>
                  <p:nvPr/>
                </p:nvSpPr>
                <p:spPr bwMode="auto">
                  <a:xfrm>
                    <a:off x="2331474" y="3295846"/>
                    <a:ext cx="208015" cy="207765"/>
                  </a:xfrm>
                  <a:prstGeom prst="ellipse">
                    <a:avLst/>
                  </a:prstGeom>
                  <a:ln>
                    <a:headEnd/>
                    <a:tailEnd/>
                  </a:ln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lIns="0" tIns="0" rIns="0" bIns="0" anchor="ctr"/>
                  <a:lstStyle/>
                  <a:p>
                    <a:pPr algn="ctr"/>
                    <a:r>
                      <a:rPr lang="en-US" sz="1000" dirty="0" smtClean="0">
                        <a:latin typeface="Calibri" pitchFamily="34" charset="0"/>
                      </a:rPr>
                      <a:t>H</a:t>
                    </a:r>
                    <a:endParaRPr lang="en-US" sz="1000" dirty="0">
                      <a:latin typeface="Calibri" pitchFamily="34" charset="0"/>
                    </a:endParaRPr>
                  </a:p>
                </p:txBody>
              </p:sp>
              <p:sp>
                <p:nvSpPr>
                  <p:cNvPr id="137" name="Oval 57"/>
                  <p:cNvSpPr>
                    <a:spLocks noChangeArrowheads="1"/>
                  </p:cNvSpPr>
                  <p:nvPr/>
                </p:nvSpPr>
                <p:spPr bwMode="auto">
                  <a:xfrm>
                    <a:off x="1991152" y="2836387"/>
                    <a:ext cx="191508" cy="191278"/>
                  </a:xfrm>
                  <a:prstGeom prst="ellipse">
                    <a:avLst/>
                  </a:prstGeom>
                  <a:ln>
                    <a:headEnd/>
                    <a:tailEnd/>
                  </a:ln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none" lIns="0" tIns="0" rIns="0" bIns="0" anchor="ctr"/>
                  <a:lstStyle/>
                  <a:p>
                    <a:pPr algn="ctr"/>
                    <a:r>
                      <a:rPr lang="en-US" sz="1000" dirty="0" smtClean="0">
                        <a:latin typeface="Calibri" pitchFamily="34" charset="0"/>
                      </a:rPr>
                      <a:t>G</a:t>
                    </a:r>
                    <a:endParaRPr lang="en-US" sz="1000" dirty="0">
                      <a:latin typeface="Calibri" pitchFamily="34" charset="0"/>
                    </a:endParaRPr>
                  </a:p>
                </p:txBody>
              </p:sp>
            </p:grpSp>
            <p:cxnSp>
              <p:nvCxnSpPr>
                <p:cNvPr id="138" name="Straight Connector 137"/>
                <p:cNvCxnSpPr/>
                <p:nvPr/>
              </p:nvCxnSpPr>
              <p:spPr bwMode="auto">
                <a:xfrm rot="5400000">
                  <a:off x="2526952" y="5393188"/>
                  <a:ext cx="387966" cy="376190"/>
                </a:xfrm>
                <a:prstGeom prst="line">
                  <a:avLst/>
                </a:prstGeom>
                <a:ln w="25400"/>
              </p:spPr>
              <p:style>
                <a:lnRef idx="1">
                  <a:schemeClr val="accent3"/>
                </a:lnRef>
                <a:fillRef idx="0">
                  <a:schemeClr val="accent3"/>
                </a:fillRef>
                <a:effectRef idx="0">
                  <a:schemeClr val="accent3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Straight Connector 143"/>
                <p:cNvCxnSpPr/>
                <p:nvPr/>
              </p:nvCxnSpPr>
              <p:spPr bwMode="auto">
                <a:xfrm rot="16200000" flipH="1">
                  <a:off x="1103199" y="5296073"/>
                  <a:ext cx="212663" cy="484509"/>
                </a:xfrm>
                <a:prstGeom prst="line">
                  <a:avLst/>
                </a:prstGeom>
                <a:ln w="25400"/>
              </p:spPr>
              <p:style>
                <a:lnRef idx="1">
                  <a:schemeClr val="accent3"/>
                </a:lnRef>
                <a:fillRef idx="0">
                  <a:schemeClr val="accent3"/>
                </a:fillRef>
                <a:effectRef idx="0">
                  <a:schemeClr val="accent3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Straight Connector 144"/>
                <p:cNvCxnSpPr/>
                <p:nvPr/>
              </p:nvCxnSpPr>
              <p:spPr bwMode="auto">
                <a:xfrm rot="5400000">
                  <a:off x="2778742" y="6033693"/>
                  <a:ext cx="251599" cy="284041"/>
                </a:xfrm>
                <a:prstGeom prst="line">
                  <a:avLst/>
                </a:prstGeom>
                <a:ln w="25400"/>
              </p:spPr>
              <p:style>
                <a:lnRef idx="1">
                  <a:schemeClr val="accent3"/>
                </a:lnRef>
                <a:fillRef idx="0">
                  <a:schemeClr val="accent3"/>
                </a:fillRef>
                <a:effectRef idx="0">
                  <a:schemeClr val="accent3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51" name="Text Box 170"/>
              <p:cNvSpPr txBox="1">
                <a:spLocks noChangeArrowheads="1"/>
              </p:cNvSpPr>
              <p:nvPr/>
            </p:nvSpPr>
            <p:spPr bwMode="auto">
              <a:xfrm>
                <a:off x="4521200" y="5435600"/>
                <a:ext cx="2362200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 sz="2400"/>
                  <a:t>Groups</a:t>
                </a:r>
                <a:endParaRPr lang="en-US" sz="2400"/>
              </a:p>
            </p:txBody>
          </p:sp>
        </p:grpSp>
      </p:grpSp>
      <p:sp>
        <p:nvSpPr>
          <p:cNvPr id="152" name="Text Box 123"/>
          <p:cNvSpPr txBox="1">
            <a:spLocks noChangeArrowheads="1"/>
          </p:cNvSpPr>
          <p:nvPr/>
        </p:nvSpPr>
        <p:spPr bwMode="auto">
          <a:xfrm>
            <a:off x="7112000" y="6223000"/>
            <a:ext cx="1866900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/>
              <a:t>E.g., in </a:t>
            </a:r>
            <a:r>
              <a:rPr lang="en-GB" dirty="0" err="1"/>
              <a:t>LastFM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" name="Group 153"/>
          <p:cNvGrpSpPr/>
          <p:nvPr/>
        </p:nvGrpSpPr>
        <p:grpSpPr>
          <a:xfrm>
            <a:off x="726618" y="222346"/>
            <a:ext cx="6156782" cy="1820881"/>
            <a:chOff x="726618" y="222346"/>
            <a:chExt cx="6156782" cy="1820881"/>
          </a:xfrm>
        </p:grpSpPr>
        <p:grpSp>
          <p:nvGrpSpPr>
            <p:cNvPr id="148" name="Group 147"/>
            <p:cNvGrpSpPr/>
            <p:nvPr/>
          </p:nvGrpSpPr>
          <p:grpSpPr>
            <a:xfrm>
              <a:off x="726618" y="222346"/>
              <a:ext cx="2979082" cy="1820881"/>
              <a:chOff x="726618" y="222346"/>
              <a:chExt cx="2979082" cy="1820881"/>
            </a:xfrm>
          </p:grpSpPr>
          <p:cxnSp>
            <p:nvCxnSpPr>
              <p:cNvPr id="52" name="Straight Connector 51"/>
              <p:cNvCxnSpPr/>
              <p:nvPr/>
            </p:nvCxnSpPr>
            <p:spPr bwMode="auto">
              <a:xfrm rot="5400000">
                <a:off x="2474562" y="868454"/>
                <a:ext cx="387966" cy="376190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 bwMode="auto">
              <a:xfrm rot="16200000" flipV="1">
                <a:off x="2781261" y="1090816"/>
                <a:ext cx="476099" cy="132771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>
                <a:endCxn id="81" idx="2"/>
              </p:cNvCxnSpPr>
              <p:nvPr/>
            </p:nvCxnSpPr>
            <p:spPr bwMode="auto">
              <a:xfrm>
                <a:off x="2586265" y="317985"/>
                <a:ext cx="750773" cy="98823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>
                <a:endCxn id="77" idx="0"/>
              </p:cNvCxnSpPr>
              <p:nvPr/>
            </p:nvCxnSpPr>
            <p:spPr bwMode="auto">
              <a:xfrm rot="5400000">
                <a:off x="1324293" y="1455333"/>
                <a:ext cx="363013" cy="80937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>
                <a:stCxn id="77" idx="5"/>
              </p:cNvCxnSpPr>
              <p:nvPr/>
            </p:nvCxnSpPr>
            <p:spPr bwMode="auto">
              <a:xfrm rot="16200000" flipH="1">
                <a:off x="1680567" y="1693044"/>
                <a:ext cx="107014" cy="402073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 bwMode="auto">
              <a:xfrm rot="16200000" flipH="1">
                <a:off x="2536580" y="407250"/>
                <a:ext cx="370275" cy="326997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>
                <a:stCxn id="90" idx="7"/>
                <a:endCxn id="84" idx="3"/>
              </p:cNvCxnSpPr>
              <p:nvPr/>
            </p:nvCxnSpPr>
            <p:spPr bwMode="auto">
              <a:xfrm rot="5400000" flipH="1" flipV="1">
                <a:off x="2072897" y="467329"/>
                <a:ext cx="431622" cy="268189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>
                <a:stCxn id="85" idx="5"/>
                <a:endCxn id="90" idx="1"/>
              </p:cNvCxnSpPr>
              <p:nvPr/>
            </p:nvCxnSpPr>
            <p:spPr bwMode="auto">
              <a:xfrm rot="16200000" flipH="1">
                <a:off x="1651475" y="449511"/>
                <a:ext cx="308792" cy="426654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>
                <a:stCxn id="90" idx="5"/>
                <a:endCxn id="89" idx="1"/>
              </p:cNvCxnSpPr>
              <p:nvPr/>
            </p:nvCxnSpPr>
            <p:spPr bwMode="auto">
              <a:xfrm rot="16200000" flipH="1">
                <a:off x="2094966" y="1012135"/>
                <a:ext cx="326619" cy="207323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6" name="Group 75"/>
              <p:cNvGrpSpPr/>
              <p:nvPr/>
            </p:nvGrpSpPr>
            <p:grpSpPr>
              <a:xfrm>
                <a:off x="726618" y="222346"/>
                <a:ext cx="2979082" cy="1820881"/>
                <a:chOff x="726618" y="2269511"/>
                <a:chExt cx="2979082" cy="1820881"/>
              </a:xfrm>
            </p:grpSpPr>
            <p:sp>
              <p:nvSpPr>
                <p:cNvPr id="77" name="Oval 57"/>
                <p:cNvSpPr>
                  <a:spLocks noChangeArrowheads="1"/>
                </p:cNvSpPr>
                <p:nvPr/>
              </p:nvSpPr>
              <p:spPr bwMode="auto">
                <a:xfrm>
                  <a:off x="1369576" y="3724473"/>
                  <a:ext cx="191508" cy="191278"/>
                </a:xfrm>
                <a:prstGeom prst="ellipse">
                  <a:avLst/>
                </a:prstGeom>
                <a:ln>
                  <a:headEnd/>
                  <a:tailEnd/>
                </a:ln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anchor="ctr"/>
                <a:lstStyle/>
                <a:p>
                  <a:pPr algn="ctr"/>
                  <a:r>
                    <a:rPr lang="en-US" sz="1000" dirty="0" smtClean="0">
                      <a:latin typeface="Calibri" pitchFamily="34" charset="0"/>
                    </a:rPr>
                    <a:t>C</a:t>
                  </a:r>
                  <a:endParaRPr lang="en-US" sz="1000" dirty="0">
                    <a:latin typeface="Calibri" pitchFamily="34" charset="0"/>
                  </a:endParaRPr>
                </a:p>
              </p:txBody>
            </p:sp>
            <p:sp>
              <p:nvSpPr>
                <p:cNvPr id="78" name="Oval 57"/>
                <p:cNvSpPr>
                  <a:spLocks noChangeArrowheads="1"/>
                </p:cNvSpPr>
                <p:nvPr/>
              </p:nvSpPr>
              <p:spPr bwMode="auto">
                <a:xfrm>
                  <a:off x="794287" y="2881651"/>
                  <a:ext cx="191508" cy="191278"/>
                </a:xfrm>
                <a:prstGeom prst="ellipse">
                  <a:avLst/>
                </a:prstGeom>
                <a:ln>
                  <a:headEnd/>
                  <a:tailEnd/>
                </a:ln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anchor="ctr"/>
                <a:lstStyle/>
                <a:p>
                  <a:pPr algn="ctr"/>
                  <a:r>
                    <a:rPr lang="en-US" sz="1000" dirty="0" smtClean="0">
                      <a:latin typeface="Calibri" pitchFamily="34" charset="0"/>
                    </a:rPr>
                    <a:t>D</a:t>
                  </a:r>
                  <a:endParaRPr lang="en-US" sz="1000" dirty="0">
                    <a:latin typeface="Calibri" pitchFamily="34" charset="0"/>
                  </a:endParaRPr>
                </a:p>
              </p:txBody>
            </p:sp>
            <p:sp>
              <p:nvSpPr>
                <p:cNvPr id="79" name="Oval 57"/>
                <p:cNvSpPr>
                  <a:spLocks noChangeArrowheads="1"/>
                </p:cNvSpPr>
                <p:nvPr/>
              </p:nvSpPr>
              <p:spPr bwMode="auto">
                <a:xfrm>
                  <a:off x="3497685" y="3038065"/>
                  <a:ext cx="208015" cy="207765"/>
                </a:xfrm>
                <a:prstGeom prst="ellipse">
                  <a:avLst/>
                </a:prstGeom>
                <a:ln>
                  <a:headEnd/>
                  <a:tailEnd/>
                </a:ln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anchor="ctr"/>
                <a:lstStyle/>
                <a:p>
                  <a:pPr algn="ctr"/>
                  <a:r>
                    <a:rPr lang="en-US" sz="1000" dirty="0" smtClean="0">
                      <a:latin typeface="Calibri" pitchFamily="34" charset="0"/>
                    </a:rPr>
                    <a:t>M</a:t>
                  </a:r>
                  <a:endParaRPr lang="en-US" sz="1000" dirty="0">
                    <a:latin typeface="Calibri" pitchFamily="34" charset="0"/>
                  </a:endParaRPr>
                </a:p>
              </p:txBody>
            </p:sp>
            <p:sp>
              <p:nvSpPr>
                <p:cNvPr id="80" name="Oval 57"/>
                <p:cNvSpPr>
                  <a:spLocks noChangeArrowheads="1"/>
                </p:cNvSpPr>
                <p:nvPr/>
              </p:nvSpPr>
              <p:spPr bwMode="auto">
                <a:xfrm>
                  <a:off x="2556394" y="3826855"/>
                  <a:ext cx="208015" cy="207765"/>
                </a:xfrm>
                <a:prstGeom prst="ellipse">
                  <a:avLst/>
                </a:prstGeom>
                <a:ln>
                  <a:headEnd/>
                  <a:tailEnd/>
                </a:ln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anchor="ctr"/>
                <a:lstStyle/>
                <a:p>
                  <a:pPr algn="ctr"/>
                  <a:r>
                    <a:rPr lang="en-US" sz="1000" dirty="0" smtClean="0">
                      <a:latin typeface="Calibri" pitchFamily="34" charset="0"/>
                    </a:rPr>
                    <a:t>J</a:t>
                  </a:r>
                  <a:endParaRPr lang="en-US" sz="1000" dirty="0">
                    <a:latin typeface="Calibri" pitchFamily="34" charset="0"/>
                  </a:endParaRPr>
                </a:p>
              </p:txBody>
            </p:sp>
            <p:sp>
              <p:nvSpPr>
                <p:cNvPr id="81" name="Oval 57"/>
                <p:cNvSpPr>
                  <a:spLocks noChangeArrowheads="1"/>
                </p:cNvSpPr>
                <p:nvPr/>
              </p:nvSpPr>
              <p:spPr bwMode="auto">
                <a:xfrm>
                  <a:off x="3337038" y="2360090"/>
                  <a:ext cx="208015" cy="207765"/>
                </a:xfrm>
                <a:prstGeom prst="ellipse">
                  <a:avLst/>
                </a:prstGeom>
                <a:ln>
                  <a:headEnd/>
                  <a:tailEnd/>
                </a:ln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anchor="ctr"/>
                <a:lstStyle/>
                <a:p>
                  <a:pPr algn="ctr"/>
                  <a:r>
                    <a:rPr lang="en-US" sz="1000" dirty="0" smtClean="0">
                      <a:latin typeface="Calibri" pitchFamily="34" charset="0"/>
                    </a:rPr>
                    <a:t>N</a:t>
                  </a:r>
                  <a:endParaRPr lang="en-US" sz="1000" dirty="0">
                    <a:latin typeface="Calibri" pitchFamily="34" charset="0"/>
                  </a:endParaRPr>
                </a:p>
              </p:txBody>
            </p:sp>
            <p:sp>
              <p:nvSpPr>
                <p:cNvPr id="82" name="Oval 57"/>
                <p:cNvSpPr>
                  <a:spLocks noChangeArrowheads="1"/>
                </p:cNvSpPr>
                <p:nvPr/>
              </p:nvSpPr>
              <p:spPr bwMode="auto">
                <a:xfrm>
                  <a:off x="726618" y="3451066"/>
                  <a:ext cx="208015" cy="207765"/>
                </a:xfrm>
                <a:prstGeom prst="ellipse">
                  <a:avLst/>
                </a:prstGeom>
                <a:ln>
                  <a:headEnd/>
                  <a:tailEnd/>
                </a:ln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anchor="ctr"/>
                <a:lstStyle/>
                <a:p>
                  <a:pPr algn="ctr"/>
                  <a:r>
                    <a:rPr lang="en-US" sz="1000" dirty="0" smtClean="0">
                      <a:latin typeface="Calibri" pitchFamily="34" charset="0"/>
                    </a:rPr>
                    <a:t>A</a:t>
                  </a:r>
                  <a:endParaRPr lang="en-US" sz="1000" dirty="0">
                    <a:latin typeface="Calibri" pitchFamily="34" charset="0"/>
                  </a:endParaRPr>
                </a:p>
              </p:txBody>
            </p:sp>
            <p:sp>
              <p:nvSpPr>
                <p:cNvPr id="83" name="Oval 57"/>
                <p:cNvSpPr>
                  <a:spLocks noChangeArrowheads="1"/>
                </p:cNvSpPr>
                <p:nvPr/>
              </p:nvSpPr>
              <p:spPr bwMode="auto">
                <a:xfrm>
                  <a:off x="1442259" y="3153695"/>
                  <a:ext cx="208015" cy="207765"/>
                </a:xfrm>
                <a:prstGeom prst="ellipse">
                  <a:avLst/>
                </a:prstGeom>
                <a:ln>
                  <a:headEnd/>
                  <a:tailEnd/>
                </a:ln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anchor="ctr"/>
                <a:lstStyle/>
                <a:p>
                  <a:pPr algn="ctr"/>
                  <a:r>
                    <a:rPr lang="en-US" sz="1000" dirty="0" smtClean="0">
                      <a:latin typeface="Calibri" pitchFamily="34" charset="0"/>
                    </a:rPr>
                    <a:t>B</a:t>
                  </a:r>
                  <a:endParaRPr lang="en-US" sz="1000" dirty="0">
                    <a:latin typeface="Calibri" pitchFamily="34" charset="0"/>
                  </a:endParaRPr>
                </a:p>
              </p:txBody>
            </p:sp>
            <p:sp>
              <p:nvSpPr>
                <p:cNvPr id="84" name="Oval 57"/>
                <p:cNvSpPr>
                  <a:spLocks noChangeArrowheads="1"/>
                </p:cNvSpPr>
                <p:nvPr/>
              </p:nvSpPr>
              <p:spPr bwMode="auto">
                <a:xfrm>
                  <a:off x="2394757" y="2269511"/>
                  <a:ext cx="191508" cy="191278"/>
                </a:xfrm>
                <a:prstGeom prst="ellipse">
                  <a:avLst/>
                </a:prstGeom>
                <a:ln>
                  <a:headEnd/>
                  <a:tailEnd/>
                </a:ln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anchor="ctr"/>
                <a:lstStyle/>
                <a:p>
                  <a:pPr algn="ctr"/>
                  <a:r>
                    <a:rPr lang="en-US" sz="1000" dirty="0" smtClean="0">
                      <a:latin typeface="Calibri" pitchFamily="34" charset="0"/>
                    </a:rPr>
                    <a:t>I</a:t>
                  </a:r>
                  <a:endParaRPr lang="en-US" sz="1000" dirty="0">
                    <a:latin typeface="Calibri" pitchFamily="34" charset="0"/>
                  </a:endParaRPr>
                </a:p>
              </p:txBody>
            </p:sp>
            <p:sp>
              <p:nvSpPr>
                <p:cNvPr id="85" name="Oval 57"/>
                <p:cNvSpPr>
                  <a:spLocks noChangeArrowheads="1"/>
                </p:cNvSpPr>
                <p:nvPr/>
              </p:nvSpPr>
              <p:spPr bwMode="auto">
                <a:xfrm>
                  <a:off x="1414992" y="2378268"/>
                  <a:ext cx="208015" cy="207765"/>
                </a:xfrm>
                <a:prstGeom prst="ellipse">
                  <a:avLst/>
                </a:prstGeom>
                <a:ln>
                  <a:headEnd/>
                  <a:tailEnd/>
                </a:ln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anchor="ctr"/>
                <a:lstStyle/>
                <a:p>
                  <a:pPr algn="ctr"/>
                  <a:r>
                    <a:rPr lang="en-US" sz="1000" dirty="0" smtClean="0">
                      <a:latin typeface="Calibri" pitchFamily="34" charset="0"/>
                    </a:rPr>
                    <a:t>E</a:t>
                  </a:r>
                  <a:endParaRPr lang="en-US" sz="1000" dirty="0">
                    <a:latin typeface="Calibri" pitchFamily="34" charset="0"/>
                  </a:endParaRPr>
                </a:p>
              </p:txBody>
            </p:sp>
            <p:sp>
              <p:nvSpPr>
                <p:cNvPr id="86" name="Oval 57"/>
                <p:cNvSpPr>
                  <a:spLocks noChangeArrowheads="1"/>
                </p:cNvSpPr>
                <p:nvPr/>
              </p:nvSpPr>
              <p:spPr bwMode="auto">
                <a:xfrm>
                  <a:off x="2857170" y="2775040"/>
                  <a:ext cx="191508" cy="191278"/>
                </a:xfrm>
                <a:prstGeom prst="ellipse">
                  <a:avLst/>
                </a:prstGeom>
                <a:ln>
                  <a:headEnd/>
                  <a:tailEnd/>
                </a:ln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anchor="ctr"/>
                <a:lstStyle/>
                <a:p>
                  <a:pPr algn="ctr"/>
                  <a:r>
                    <a:rPr lang="en-US" sz="1000" dirty="0" smtClean="0">
                      <a:latin typeface="Calibri" pitchFamily="34" charset="0"/>
                    </a:rPr>
                    <a:t>K</a:t>
                  </a:r>
                  <a:endParaRPr lang="en-US" sz="1000" dirty="0">
                    <a:latin typeface="Calibri" pitchFamily="34" charset="0"/>
                  </a:endParaRPr>
                </a:p>
              </p:txBody>
            </p:sp>
            <p:sp>
              <p:nvSpPr>
                <p:cNvPr id="87" name="Oval 57"/>
                <p:cNvSpPr>
                  <a:spLocks noChangeArrowheads="1"/>
                </p:cNvSpPr>
                <p:nvPr/>
              </p:nvSpPr>
              <p:spPr bwMode="auto">
                <a:xfrm>
                  <a:off x="1935111" y="3899114"/>
                  <a:ext cx="191508" cy="191278"/>
                </a:xfrm>
                <a:prstGeom prst="ellipse">
                  <a:avLst/>
                </a:prstGeom>
                <a:ln>
                  <a:headEnd/>
                  <a:tailEnd/>
                </a:ln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anchor="ctr"/>
                <a:lstStyle/>
                <a:p>
                  <a:pPr algn="ctr"/>
                  <a:r>
                    <a:rPr lang="en-US" sz="1000" dirty="0" smtClean="0">
                      <a:latin typeface="Calibri" pitchFamily="34" charset="0"/>
                    </a:rPr>
                    <a:t>F</a:t>
                  </a:r>
                  <a:endParaRPr lang="en-US" sz="1000" dirty="0">
                    <a:latin typeface="Calibri" pitchFamily="34" charset="0"/>
                  </a:endParaRPr>
                </a:p>
              </p:txBody>
            </p:sp>
            <p:sp>
              <p:nvSpPr>
                <p:cNvPr id="88" name="Oval 57"/>
                <p:cNvSpPr>
                  <a:spLocks noChangeArrowheads="1"/>
                </p:cNvSpPr>
                <p:nvPr/>
              </p:nvSpPr>
              <p:spPr bwMode="auto">
                <a:xfrm>
                  <a:off x="2989941" y="3442416"/>
                  <a:ext cx="191508" cy="191278"/>
                </a:xfrm>
                <a:prstGeom prst="ellipse">
                  <a:avLst/>
                </a:prstGeom>
                <a:ln>
                  <a:headEnd/>
                  <a:tailEnd/>
                </a:ln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anchor="ctr"/>
                <a:lstStyle/>
                <a:p>
                  <a:pPr algn="ctr"/>
                  <a:r>
                    <a:rPr lang="en-US" sz="1000" dirty="0" smtClean="0">
                      <a:latin typeface="Calibri" pitchFamily="34" charset="0"/>
                    </a:rPr>
                    <a:t>L</a:t>
                  </a:r>
                  <a:endParaRPr lang="en-US" sz="1000" dirty="0">
                    <a:latin typeface="Calibri" pitchFamily="34" charset="0"/>
                  </a:endParaRPr>
                </a:p>
              </p:txBody>
            </p:sp>
            <p:sp>
              <p:nvSpPr>
                <p:cNvPr id="89" name="Oval 57"/>
                <p:cNvSpPr>
                  <a:spLocks noChangeArrowheads="1"/>
                </p:cNvSpPr>
                <p:nvPr/>
              </p:nvSpPr>
              <p:spPr bwMode="auto">
                <a:xfrm>
                  <a:off x="2331474" y="3295846"/>
                  <a:ext cx="208015" cy="207765"/>
                </a:xfrm>
                <a:prstGeom prst="ellipse">
                  <a:avLst/>
                </a:prstGeom>
                <a:ln>
                  <a:headEnd/>
                  <a:tailEnd/>
                </a:ln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anchor="ctr"/>
                <a:lstStyle/>
                <a:p>
                  <a:pPr algn="ctr"/>
                  <a:r>
                    <a:rPr lang="en-US" sz="1000" dirty="0" smtClean="0">
                      <a:latin typeface="Calibri" pitchFamily="34" charset="0"/>
                    </a:rPr>
                    <a:t>H</a:t>
                  </a:r>
                  <a:endParaRPr lang="en-US" sz="1000" dirty="0">
                    <a:latin typeface="Calibri" pitchFamily="34" charset="0"/>
                  </a:endParaRPr>
                </a:p>
              </p:txBody>
            </p:sp>
            <p:sp>
              <p:nvSpPr>
                <p:cNvPr id="90" name="Oval 57"/>
                <p:cNvSpPr>
                  <a:spLocks noChangeArrowheads="1"/>
                </p:cNvSpPr>
                <p:nvPr/>
              </p:nvSpPr>
              <p:spPr bwMode="auto">
                <a:xfrm>
                  <a:off x="1991152" y="2836387"/>
                  <a:ext cx="191508" cy="191278"/>
                </a:xfrm>
                <a:prstGeom prst="ellipse">
                  <a:avLst/>
                </a:prstGeom>
                <a:ln>
                  <a:headEnd/>
                  <a:tailEnd/>
                </a:ln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anchor="ctr"/>
                <a:lstStyle/>
                <a:p>
                  <a:pPr algn="ctr"/>
                  <a:r>
                    <a:rPr lang="en-US" sz="1000" dirty="0" smtClean="0">
                      <a:latin typeface="Calibri" pitchFamily="34" charset="0"/>
                    </a:rPr>
                    <a:t>G</a:t>
                  </a:r>
                  <a:endParaRPr lang="en-US" sz="1000" dirty="0">
                    <a:latin typeface="Calibri" pitchFamily="34" charset="0"/>
                  </a:endParaRPr>
                </a:p>
              </p:txBody>
            </p:sp>
          </p:grpSp>
          <p:cxnSp>
            <p:nvCxnSpPr>
              <p:cNvPr id="93" name="Straight Connector 92"/>
              <p:cNvCxnSpPr/>
              <p:nvPr/>
            </p:nvCxnSpPr>
            <p:spPr bwMode="auto">
              <a:xfrm flipV="1">
                <a:off x="1613482" y="279885"/>
                <a:ext cx="771750" cy="117001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/>
              <p:cNvCxnSpPr/>
              <p:nvPr/>
            </p:nvCxnSpPr>
            <p:spPr bwMode="auto">
              <a:xfrm rot="16200000" flipH="1">
                <a:off x="1069597" y="1368195"/>
                <a:ext cx="191707" cy="465406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9" name="Text Box 168"/>
            <p:cNvSpPr txBox="1">
              <a:spLocks noChangeArrowheads="1"/>
            </p:cNvSpPr>
            <p:nvPr/>
          </p:nvSpPr>
          <p:spPr bwMode="auto">
            <a:xfrm>
              <a:off x="4521200" y="647700"/>
              <a:ext cx="23622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2400" dirty="0"/>
                <a:t>Friends</a:t>
              </a:r>
              <a:endParaRPr lang="en-US" sz="2400" dirty="0"/>
            </a:p>
          </p:txBody>
        </p:sp>
      </p:grpSp>
      <p:grpSp>
        <p:nvGrpSpPr>
          <p:cNvPr id="153" name="Group 152"/>
          <p:cNvGrpSpPr/>
          <p:nvPr/>
        </p:nvGrpSpPr>
        <p:grpSpPr>
          <a:xfrm>
            <a:off x="726619" y="2433285"/>
            <a:ext cx="6156781" cy="1820881"/>
            <a:chOff x="726619" y="2433285"/>
            <a:chExt cx="6156781" cy="1820881"/>
          </a:xfrm>
        </p:grpSpPr>
        <p:grpSp>
          <p:nvGrpSpPr>
            <p:cNvPr id="147" name="Group 146"/>
            <p:cNvGrpSpPr/>
            <p:nvPr/>
          </p:nvGrpSpPr>
          <p:grpSpPr>
            <a:xfrm>
              <a:off x="726619" y="2433285"/>
              <a:ext cx="2979082" cy="1820881"/>
              <a:chOff x="726619" y="2433285"/>
              <a:chExt cx="2979082" cy="1820881"/>
            </a:xfrm>
          </p:grpSpPr>
          <p:cxnSp>
            <p:nvCxnSpPr>
              <p:cNvPr id="3" name="Straight Connector 2"/>
              <p:cNvCxnSpPr/>
              <p:nvPr/>
            </p:nvCxnSpPr>
            <p:spPr bwMode="auto">
              <a:xfrm rot="16200000" flipH="1">
                <a:off x="3286265" y="2886410"/>
                <a:ext cx="470210" cy="160647"/>
              </a:xfrm>
              <a:prstGeom prst="line">
                <a:avLst/>
              </a:prstGeom>
              <a:ln w="25400"/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5" name="Straight Connector 4"/>
              <p:cNvCxnSpPr/>
              <p:nvPr/>
            </p:nvCxnSpPr>
            <p:spPr bwMode="auto">
              <a:xfrm rot="5400000">
                <a:off x="3213264" y="3319318"/>
                <a:ext cx="255025" cy="374745"/>
              </a:xfrm>
              <a:prstGeom prst="line">
                <a:avLst/>
              </a:prstGeom>
              <a:ln w="25400"/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/>
              <p:cNvCxnSpPr/>
              <p:nvPr/>
            </p:nvCxnSpPr>
            <p:spPr bwMode="auto">
              <a:xfrm rot="5400000">
                <a:off x="2750169" y="3753235"/>
                <a:ext cx="251599" cy="284041"/>
              </a:xfrm>
              <a:prstGeom prst="line">
                <a:avLst/>
              </a:prstGeom>
              <a:ln w="25400"/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 bwMode="auto">
              <a:xfrm rot="16200000" flipH="1">
                <a:off x="1079387" y="3077530"/>
                <a:ext cx="212663" cy="484509"/>
              </a:xfrm>
              <a:prstGeom prst="line">
                <a:avLst/>
              </a:prstGeom>
              <a:ln w="25400"/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 bwMode="auto">
              <a:xfrm rot="16200000" flipH="1">
                <a:off x="1041021" y="3655329"/>
                <a:ext cx="191707" cy="465406"/>
              </a:xfrm>
              <a:prstGeom prst="line">
                <a:avLst/>
              </a:prstGeom>
              <a:ln w="25400"/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 bwMode="auto">
              <a:xfrm flipV="1">
                <a:off x="2126620" y="4094512"/>
                <a:ext cx="429775" cy="64015"/>
              </a:xfrm>
              <a:prstGeom prst="line">
                <a:avLst/>
              </a:prstGeom>
              <a:ln w="25400"/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 bwMode="auto">
              <a:xfrm rot="5400000" flipH="1" flipV="1">
                <a:off x="1727271" y="3055968"/>
                <a:ext cx="184468" cy="399387"/>
              </a:xfrm>
              <a:prstGeom prst="line">
                <a:avLst/>
              </a:prstGeom>
              <a:ln w="25400"/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 bwMode="auto">
              <a:xfrm rot="5400000">
                <a:off x="2503139" y="3107968"/>
                <a:ext cx="387966" cy="376190"/>
              </a:xfrm>
              <a:prstGeom prst="line">
                <a:avLst/>
              </a:prstGeom>
              <a:ln w="25400"/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 bwMode="auto">
              <a:xfrm>
                <a:off x="2539490" y="3563503"/>
                <a:ext cx="450452" cy="138326"/>
              </a:xfrm>
              <a:prstGeom prst="line">
                <a:avLst/>
              </a:prstGeom>
              <a:ln w="25400"/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grpSp>
            <p:nvGrpSpPr>
              <p:cNvPr id="51" name="Group 50"/>
              <p:cNvGrpSpPr/>
              <p:nvPr/>
            </p:nvGrpSpPr>
            <p:grpSpPr>
              <a:xfrm>
                <a:off x="726619" y="2433285"/>
                <a:ext cx="2979082" cy="1820881"/>
                <a:chOff x="726618" y="2269511"/>
                <a:chExt cx="2979082" cy="1820881"/>
              </a:xfrm>
            </p:grpSpPr>
            <p:sp>
              <p:nvSpPr>
                <p:cNvPr id="25" name="Oval 57"/>
                <p:cNvSpPr>
                  <a:spLocks noChangeArrowheads="1"/>
                </p:cNvSpPr>
                <p:nvPr/>
              </p:nvSpPr>
              <p:spPr bwMode="auto">
                <a:xfrm>
                  <a:off x="1369576" y="3724473"/>
                  <a:ext cx="191508" cy="191278"/>
                </a:xfrm>
                <a:prstGeom prst="ellipse">
                  <a:avLst/>
                </a:prstGeom>
                <a:ln>
                  <a:headEnd/>
                  <a:tailEnd/>
                </a:ln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anchor="ctr"/>
                <a:lstStyle/>
                <a:p>
                  <a:pPr algn="ctr"/>
                  <a:r>
                    <a:rPr lang="en-US" sz="1000" dirty="0" smtClean="0">
                      <a:latin typeface="Calibri" pitchFamily="34" charset="0"/>
                    </a:rPr>
                    <a:t>C</a:t>
                  </a:r>
                  <a:endParaRPr lang="en-US" sz="1000" dirty="0">
                    <a:latin typeface="Calibri" pitchFamily="34" charset="0"/>
                  </a:endParaRPr>
                </a:p>
              </p:txBody>
            </p:sp>
            <p:sp>
              <p:nvSpPr>
                <p:cNvPr id="26" name="Oval 57"/>
                <p:cNvSpPr>
                  <a:spLocks noChangeArrowheads="1"/>
                </p:cNvSpPr>
                <p:nvPr/>
              </p:nvSpPr>
              <p:spPr bwMode="auto">
                <a:xfrm>
                  <a:off x="794287" y="2881651"/>
                  <a:ext cx="191508" cy="191278"/>
                </a:xfrm>
                <a:prstGeom prst="ellipse">
                  <a:avLst/>
                </a:prstGeom>
                <a:ln>
                  <a:headEnd/>
                  <a:tailEnd/>
                </a:ln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anchor="ctr"/>
                <a:lstStyle/>
                <a:p>
                  <a:pPr algn="ctr"/>
                  <a:r>
                    <a:rPr lang="en-US" sz="1000" dirty="0" smtClean="0">
                      <a:latin typeface="Calibri" pitchFamily="34" charset="0"/>
                    </a:rPr>
                    <a:t>D</a:t>
                  </a:r>
                  <a:endParaRPr lang="en-US" sz="1000" dirty="0">
                    <a:latin typeface="Calibri" pitchFamily="34" charset="0"/>
                  </a:endParaRPr>
                </a:p>
              </p:txBody>
            </p:sp>
            <p:sp>
              <p:nvSpPr>
                <p:cNvPr id="27" name="Oval 57"/>
                <p:cNvSpPr>
                  <a:spLocks noChangeArrowheads="1"/>
                </p:cNvSpPr>
                <p:nvPr/>
              </p:nvSpPr>
              <p:spPr bwMode="auto">
                <a:xfrm>
                  <a:off x="3497685" y="3038065"/>
                  <a:ext cx="208015" cy="207765"/>
                </a:xfrm>
                <a:prstGeom prst="ellipse">
                  <a:avLst/>
                </a:prstGeom>
                <a:ln>
                  <a:headEnd/>
                  <a:tailEnd/>
                </a:ln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anchor="ctr"/>
                <a:lstStyle/>
                <a:p>
                  <a:pPr algn="ctr"/>
                  <a:r>
                    <a:rPr lang="en-US" sz="1000" dirty="0" smtClean="0">
                      <a:latin typeface="Calibri" pitchFamily="34" charset="0"/>
                    </a:rPr>
                    <a:t>M</a:t>
                  </a:r>
                  <a:endParaRPr lang="en-US" sz="1000" dirty="0">
                    <a:latin typeface="Calibri" pitchFamily="34" charset="0"/>
                  </a:endParaRPr>
                </a:p>
              </p:txBody>
            </p:sp>
            <p:sp>
              <p:nvSpPr>
                <p:cNvPr id="28" name="Oval 57"/>
                <p:cNvSpPr>
                  <a:spLocks noChangeArrowheads="1"/>
                </p:cNvSpPr>
                <p:nvPr/>
              </p:nvSpPr>
              <p:spPr bwMode="auto">
                <a:xfrm>
                  <a:off x="2556394" y="3826855"/>
                  <a:ext cx="208015" cy="207765"/>
                </a:xfrm>
                <a:prstGeom prst="ellipse">
                  <a:avLst/>
                </a:prstGeom>
                <a:ln>
                  <a:headEnd/>
                  <a:tailEnd/>
                </a:ln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anchor="ctr"/>
                <a:lstStyle/>
                <a:p>
                  <a:pPr algn="ctr"/>
                  <a:r>
                    <a:rPr lang="en-US" sz="1000" dirty="0" smtClean="0">
                      <a:latin typeface="Calibri" pitchFamily="34" charset="0"/>
                    </a:rPr>
                    <a:t>J</a:t>
                  </a:r>
                  <a:endParaRPr lang="en-US" sz="1000" dirty="0">
                    <a:latin typeface="Calibri" pitchFamily="34" charset="0"/>
                  </a:endParaRPr>
                </a:p>
              </p:txBody>
            </p:sp>
            <p:sp>
              <p:nvSpPr>
                <p:cNvPr id="29" name="Oval 57"/>
                <p:cNvSpPr>
                  <a:spLocks noChangeArrowheads="1"/>
                </p:cNvSpPr>
                <p:nvPr/>
              </p:nvSpPr>
              <p:spPr bwMode="auto">
                <a:xfrm>
                  <a:off x="3337038" y="2360090"/>
                  <a:ext cx="208015" cy="207765"/>
                </a:xfrm>
                <a:prstGeom prst="ellipse">
                  <a:avLst/>
                </a:prstGeom>
                <a:ln>
                  <a:headEnd/>
                  <a:tailEnd/>
                </a:ln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anchor="ctr"/>
                <a:lstStyle/>
                <a:p>
                  <a:pPr algn="ctr"/>
                  <a:r>
                    <a:rPr lang="en-US" sz="1000" dirty="0" smtClean="0">
                      <a:latin typeface="Calibri" pitchFamily="34" charset="0"/>
                    </a:rPr>
                    <a:t>N</a:t>
                  </a:r>
                  <a:endParaRPr lang="en-US" sz="1000" dirty="0">
                    <a:latin typeface="Calibri" pitchFamily="34" charset="0"/>
                  </a:endParaRPr>
                </a:p>
              </p:txBody>
            </p:sp>
            <p:sp>
              <p:nvSpPr>
                <p:cNvPr id="30" name="Oval 57"/>
                <p:cNvSpPr>
                  <a:spLocks noChangeArrowheads="1"/>
                </p:cNvSpPr>
                <p:nvPr/>
              </p:nvSpPr>
              <p:spPr bwMode="auto">
                <a:xfrm>
                  <a:off x="726618" y="3451066"/>
                  <a:ext cx="208015" cy="207765"/>
                </a:xfrm>
                <a:prstGeom prst="ellipse">
                  <a:avLst/>
                </a:prstGeom>
                <a:ln>
                  <a:headEnd/>
                  <a:tailEnd/>
                </a:ln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anchor="ctr"/>
                <a:lstStyle/>
                <a:p>
                  <a:pPr algn="ctr"/>
                  <a:r>
                    <a:rPr lang="en-US" sz="1000" dirty="0" smtClean="0">
                      <a:latin typeface="Calibri" pitchFamily="34" charset="0"/>
                    </a:rPr>
                    <a:t>A</a:t>
                  </a:r>
                  <a:endParaRPr lang="en-US" sz="1000" dirty="0">
                    <a:latin typeface="Calibri" pitchFamily="34" charset="0"/>
                  </a:endParaRPr>
                </a:p>
              </p:txBody>
            </p:sp>
            <p:sp>
              <p:nvSpPr>
                <p:cNvPr id="31" name="Oval 57"/>
                <p:cNvSpPr>
                  <a:spLocks noChangeArrowheads="1"/>
                </p:cNvSpPr>
                <p:nvPr/>
              </p:nvSpPr>
              <p:spPr bwMode="auto">
                <a:xfrm>
                  <a:off x="1442259" y="3153695"/>
                  <a:ext cx="208015" cy="207765"/>
                </a:xfrm>
                <a:prstGeom prst="ellipse">
                  <a:avLst/>
                </a:prstGeom>
                <a:ln>
                  <a:headEnd/>
                  <a:tailEnd/>
                </a:ln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anchor="ctr"/>
                <a:lstStyle/>
                <a:p>
                  <a:pPr algn="ctr"/>
                  <a:r>
                    <a:rPr lang="en-US" sz="1000" dirty="0" smtClean="0">
                      <a:latin typeface="Calibri" pitchFamily="34" charset="0"/>
                    </a:rPr>
                    <a:t>B</a:t>
                  </a:r>
                  <a:endParaRPr lang="en-US" sz="1000" dirty="0">
                    <a:latin typeface="Calibri" pitchFamily="34" charset="0"/>
                  </a:endParaRPr>
                </a:p>
              </p:txBody>
            </p:sp>
            <p:sp>
              <p:nvSpPr>
                <p:cNvPr id="32" name="Oval 57"/>
                <p:cNvSpPr>
                  <a:spLocks noChangeArrowheads="1"/>
                </p:cNvSpPr>
                <p:nvPr/>
              </p:nvSpPr>
              <p:spPr bwMode="auto">
                <a:xfrm>
                  <a:off x="2394757" y="2269511"/>
                  <a:ext cx="191508" cy="191278"/>
                </a:xfrm>
                <a:prstGeom prst="ellipse">
                  <a:avLst/>
                </a:prstGeom>
                <a:ln>
                  <a:headEnd/>
                  <a:tailEnd/>
                </a:ln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anchor="ctr"/>
                <a:lstStyle/>
                <a:p>
                  <a:pPr algn="ctr"/>
                  <a:r>
                    <a:rPr lang="en-US" sz="1000" dirty="0" smtClean="0">
                      <a:latin typeface="Calibri" pitchFamily="34" charset="0"/>
                    </a:rPr>
                    <a:t>I</a:t>
                  </a:r>
                  <a:endParaRPr lang="en-US" sz="1000" dirty="0">
                    <a:latin typeface="Calibri" pitchFamily="34" charset="0"/>
                  </a:endParaRPr>
                </a:p>
              </p:txBody>
            </p:sp>
            <p:sp>
              <p:nvSpPr>
                <p:cNvPr id="33" name="Oval 57"/>
                <p:cNvSpPr>
                  <a:spLocks noChangeArrowheads="1"/>
                </p:cNvSpPr>
                <p:nvPr/>
              </p:nvSpPr>
              <p:spPr bwMode="auto">
                <a:xfrm>
                  <a:off x="1414992" y="2378268"/>
                  <a:ext cx="208015" cy="207765"/>
                </a:xfrm>
                <a:prstGeom prst="ellipse">
                  <a:avLst/>
                </a:prstGeom>
                <a:ln>
                  <a:headEnd/>
                  <a:tailEnd/>
                </a:ln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anchor="ctr"/>
                <a:lstStyle/>
                <a:p>
                  <a:pPr algn="ctr"/>
                  <a:r>
                    <a:rPr lang="en-US" sz="1000" dirty="0" smtClean="0">
                      <a:latin typeface="Calibri" pitchFamily="34" charset="0"/>
                    </a:rPr>
                    <a:t>E</a:t>
                  </a:r>
                  <a:endParaRPr lang="en-US" sz="1000" dirty="0">
                    <a:latin typeface="Calibri" pitchFamily="34" charset="0"/>
                  </a:endParaRPr>
                </a:p>
              </p:txBody>
            </p:sp>
            <p:sp>
              <p:nvSpPr>
                <p:cNvPr id="34" name="Oval 57"/>
                <p:cNvSpPr>
                  <a:spLocks noChangeArrowheads="1"/>
                </p:cNvSpPr>
                <p:nvPr/>
              </p:nvSpPr>
              <p:spPr bwMode="auto">
                <a:xfrm>
                  <a:off x="2857170" y="2775040"/>
                  <a:ext cx="191508" cy="191278"/>
                </a:xfrm>
                <a:prstGeom prst="ellipse">
                  <a:avLst/>
                </a:prstGeom>
                <a:ln>
                  <a:headEnd/>
                  <a:tailEnd/>
                </a:ln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anchor="ctr"/>
                <a:lstStyle/>
                <a:p>
                  <a:pPr algn="ctr"/>
                  <a:r>
                    <a:rPr lang="en-US" sz="1000" dirty="0" smtClean="0">
                      <a:latin typeface="Calibri" pitchFamily="34" charset="0"/>
                    </a:rPr>
                    <a:t>K</a:t>
                  </a:r>
                  <a:endParaRPr lang="en-US" sz="1000" dirty="0">
                    <a:latin typeface="Calibri" pitchFamily="34" charset="0"/>
                  </a:endParaRPr>
                </a:p>
              </p:txBody>
            </p:sp>
            <p:sp>
              <p:nvSpPr>
                <p:cNvPr id="35" name="Oval 57"/>
                <p:cNvSpPr>
                  <a:spLocks noChangeArrowheads="1"/>
                </p:cNvSpPr>
                <p:nvPr/>
              </p:nvSpPr>
              <p:spPr bwMode="auto">
                <a:xfrm>
                  <a:off x="1935111" y="3899114"/>
                  <a:ext cx="191508" cy="191278"/>
                </a:xfrm>
                <a:prstGeom prst="ellipse">
                  <a:avLst/>
                </a:prstGeom>
                <a:ln>
                  <a:headEnd/>
                  <a:tailEnd/>
                </a:ln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anchor="ctr"/>
                <a:lstStyle/>
                <a:p>
                  <a:pPr algn="ctr"/>
                  <a:r>
                    <a:rPr lang="en-US" sz="1000" dirty="0" smtClean="0">
                      <a:latin typeface="Calibri" pitchFamily="34" charset="0"/>
                    </a:rPr>
                    <a:t>F</a:t>
                  </a:r>
                  <a:endParaRPr lang="en-US" sz="1000" dirty="0">
                    <a:latin typeface="Calibri" pitchFamily="34" charset="0"/>
                  </a:endParaRPr>
                </a:p>
              </p:txBody>
            </p:sp>
            <p:sp>
              <p:nvSpPr>
                <p:cNvPr id="36" name="Oval 57"/>
                <p:cNvSpPr>
                  <a:spLocks noChangeArrowheads="1"/>
                </p:cNvSpPr>
                <p:nvPr/>
              </p:nvSpPr>
              <p:spPr bwMode="auto">
                <a:xfrm>
                  <a:off x="2989941" y="3442416"/>
                  <a:ext cx="191508" cy="191278"/>
                </a:xfrm>
                <a:prstGeom prst="ellipse">
                  <a:avLst/>
                </a:prstGeom>
                <a:ln>
                  <a:headEnd/>
                  <a:tailEnd/>
                </a:ln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anchor="ctr"/>
                <a:lstStyle/>
                <a:p>
                  <a:pPr algn="ctr"/>
                  <a:r>
                    <a:rPr lang="en-US" sz="1000" dirty="0" smtClean="0">
                      <a:latin typeface="Calibri" pitchFamily="34" charset="0"/>
                    </a:rPr>
                    <a:t>L</a:t>
                  </a:r>
                  <a:endParaRPr lang="en-US" sz="1000" dirty="0">
                    <a:latin typeface="Calibri" pitchFamily="34" charset="0"/>
                  </a:endParaRPr>
                </a:p>
              </p:txBody>
            </p:sp>
            <p:sp>
              <p:nvSpPr>
                <p:cNvPr id="37" name="Oval 57"/>
                <p:cNvSpPr>
                  <a:spLocks noChangeArrowheads="1"/>
                </p:cNvSpPr>
                <p:nvPr/>
              </p:nvSpPr>
              <p:spPr bwMode="auto">
                <a:xfrm>
                  <a:off x="2331474" y="3295846"/>
                  <a:ext cx="208015" cy="207765"/>
                </a:xfrm>
                <a:prstGeom prst="ellipse">
                  <a:avLst/>
                </a:prstGeom>
                <a:ln>
                  <a:headEnd/>
                  <a:tailEnd/>
                </a:ln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anchor="ctr"/>
                <a:lstStyle/>
                <a:p>
                  <a:pPr algn="ctr"/>
                  <a:r>
                    <a:rPr lang="en-US" sz="1000" dirty="0" smtClean="0">
                      <a:latin typeface="Calibri" pitchFamily="34" charset="0"/>
                    </a:rPr>
                    <a:t>H</a:t>
                  </a:r>
                  <a:endParaRPr lang="en-US" sz="1000" dirty="0">
                    <a:latin typeface="Calibri" pitchFamily="34" charset="0"/>
                  </a:endParaRPr>
                </a:p>
              </p:txBody>
            </p:sp>
            <p:sp>
              <p:nvSpPr>
                <p:cNvPr id="38" name="Oval 57"/>
                <p:cNvSpPr>
                  <a:spLocks noChangeArrowheads="1"/>
                </p:cNvSpPr>
                <p:nvPr/>
              </p:nvSpPr>
              <p:spPr bwMode="auto">
                <a:xfrm>
                  <a:off x="1991152" y="2836387"/>
                  <a:ext cx="191508" cy="191278"/>
                </a:xfrm>
                <a:prstGeom prst="ellipse">
                  <a:avLst/>
                </a:prstGeom>
                <a:ln>
                  <a:headEnd/>
                  <a:tailEnd/>
                </a:ln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anchor="ctr"/>
                <a:lstStyle/>
                <a:p>
                  <a:pPr algn="ctr"/>
                  <a:r>
                    <a:rPr lang="en-US" sz="1000" dirty="0" smtClean="0">
                      <a:latin typeface="Calibri" pitchFamily="34" charset="0"/>
                    </a:rPr>
                    <a:t>G</a:t>
                  </a:r>
                  <a:endParaRPr lang="en-US" sz="1000" dirty="0">
                    <a:latin typeface="Calibri" pitchFamily="34" charset="0"/>
                  </a:endParaRPr>
                </a:p>
              </p:txBody>
            </p:sp>
          </p:grpSp>
          <p:cxnSp>
            <p:nvCxnSpPr>
              <p:cNvPr id="44" name="Straight Connector 43"/>
              <p:cNvCxnSpPr/>
              <p:nvPr/>
            </p:nvCxnSpPr>
            <p:spPr bwMode="auto">
              <a:xfrm rot="5400000">
                <a:off x="1974711" y="3698912"/>
                <a:ext cx="453941" cy="263364"/>
              </a:xfrm>
              <a:prstGeom prst="line">
                <a:avLst/>
              </a:prstGeom>
              <a:ln w="25400"/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 bwMode="auto">
              <a:xfrm rot="16200000" flipH="1">
                <a:off x="2555631" y="2580089"/>
                <a:ext cx="370275" cy="326997"/>
              </a:xfrm>
              <a:prstGeom prst="line">
                <a:avLst/>
              </a:prstGeom>
              <a:ln w="25400"/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</p:grpSp>
        <p:sp>
          <p:nvSpPr>
            <p:cNvPr id="150" name="Text Box 169"/>
            <p:cNvSpPr txBox="1">
              <a:spLocks noChangeArrowheads="1"/>
            </p:cNvSpPr>
            <p:nvPr/>
          </p:nvSpPr>
          <p:spPr bwMode="auto">
            <a:xfrm>
              <a:off x="4521200" y="2997200"/>
              <a:ext cx="23622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2400"/>
                <a:t>Events</a:t>
              </a:r>
              <a:endParaRPr lang="en-US" sz="2400"/>
            </a:p>
          </p:txBody>
        </p:sp>
      </p:grpSp>
      <p:grpSp>
        <p:nvGrpSpPr>
          <p:cNvPr id="155" name="Group 154"/>
          <p:cNvGrpSpPr/>
          <p:nvPr/>
        </p:nvGrpSpPr>
        <p:grpSpPr>
          <a:xfrm>
            <a:off x="726619" y="4685166"/>
            <a:ext cx="6156781" cy="1820881"/>
            <a:chOff x="726619" y="4685166"/>
            <a:chExt cx="6156781" cy="1820881"/>
          </a:xfrm>
        </p:grpSpPr>
        <p:grpSp>
          <p:nvGrpSpPr>
            <p:cNvPr id="146" name="Group 145"/>
            <p:cNvGrpSpPr/>
            <p:nvPr/>
          </p:nvGrpSpPr>
          <p:grpSpPr>
            <a:xfrm>
              <a:off x="726619" y="4685166"/>
              <a:ext cx="2979082" cy="1820881"/>
              <a:chOff x="726619" y="4685166"/>
              <a:chExt cx="2979082" cy="1820881"/>
            </a:xfrm>
          </p:grpSpPr>
          <p:cxnSp>
            <p:nvCxnSpPr>
              <p:cNvPr id="107" name="Straight Connector 106"/>
              <p:cNvCxnSpPr>
                <a:stCxn id="125" idx="4"/>
                <a:endCxn id="129" idx="0"/>
              </p:cNvCxnSpPr>
              <p:nvPr/>
            </p:nvCxnSpPr>
            <p:spPr bwMode="auto">
              <a:xfrm rot="5400000">
                <a:off x="671267" y="5647945"/>
                <a:ext cx="378137" cy="59415"/>
              </a:xfrm>
              <a:prstGeom prst="line">
                <a:avLst/>
              </a:prstGeom>
              <a:ln w="25400"/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/>
              <p:cNvCxnSpPr/>
              <p:nvPr/>
            </p:nvCxnSpPr>
            <p:spPr bwMode="auto">
              <a:xfrm flipV="1">
                <a:off x="1623008" y="4780805"/>
                <a:ext cx="771750" cy="117001"/>
              </a:xfrm>
              <a:prstGeom prst="line">
                <a:avLst/>
              </a:prstGeom>
              <a:ln w="25400"/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/>
              <p:cNvCxnSpPr>
                <a:stCxn id="125" idx="7"/>
              </p:cNvCxnSpPr>
              <p:nvPr/>
            </p:nvCxnSpPr>
            <p:spPr bwMode="auto">
              <a:xfrm rot="5400000" flipH="1" flipV="1">
                <a:off x="1024575" y="4904437"/>
                <a:ext cx="354056" cy="487706"/>
              </a:xfrm>
              <a:prstGeom prst="line">
                <a:avLst/>
              </a:prstGeom>
              <a:ln w="25400"/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/>
              <p:cNvCxnSpPr/>
              <p:nvPr/>
            </p:nvCxnSpPr>
            <p:spPr bwMode="auto">
              <a:xfrm rot="16200000" flipH="1">
                <a:off x="1248803" y="5271885"/>
                <a:ext cx="567662" cy="27267"/>
              </a:xfrm>
              <a:prstGeom prst="line">
                <a:avLst/>
              </a:prstGeom>
              <a:ln w="25400"/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>
                <a:stCxn id="137" idx="6"/>
                <a:endCxn id="133" idx="2"/>
              </p:cNvCxnSpPr>
              <p:nvPr/>
            </p:nvCxnSpPr>
            <p:spPr bwMode="auto">
              <a:xfrm flipV="1">
                <a:off x="2182661" y="5286334"/>
                <a:ext cx="674510" cy="61347"/>
              </a:xfrm>
              <a:prstGeom prst="line">
                <a:avLst/>
              </a:prstGeom>
              <a:ln w="25400"/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/>
              <p:cNvCxnSpPr>
                <a:stCxn id="136" idx="3"/>
                <a:endCxn id="134" idx="7"/>
              </p:cNvCxnSpPr>
              <p:nvPr/>
            </p:nvCxnSpPr>
            <p:spPr bwMode="auto">
              <a:xfrm rot="5400000">
                <a:off x="2003286" y="5984128"/>
                <a:ext cx="453941" cy="263364"/>
              </a:xfrm>
              <a:prstGeom prst="line">
                <a:avLst/>
              </a:prstGeom>
              <a:ln w="25400"/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grpSp>
            <p:nvGrpSpPr>
              <p:cNvPr id="123" name="Group 122"/>
              <p:cNvGrpSpPr/>
              <p:nvPr/>
            </p:nvGrpSpPr>
            <p:grpSpPr>
              <a:xfrm>
                <a:off x="726619" y="4685166"/>
                <a:ext cx="2979082" cy="1820881"/>
                <a:chOff x="726618" y="2269511"/>
                <a:chExt cx="2979082" cy="1820881"/>
              </a:xfrm>
            </p:grpSpPr>
            <p:sp>
              <p:nvSpPr>
                <p:cNvPr id="124" name="Oval 57"/>
                <p:cNvSpPr>
                  <a:spLocks noChangeArrowheads="1"/>
                </p:cNvSpPr>
                <p:nvPr/>
              </p:nvSpPr>
              <p:spPr bwMode="auto">
                <a:xfrm>
                  <a:off x="1369576" y="3724473"/>
                  <a:ext cx="191508" cy="191278"/>
                </a:xfrm>
                <a:prstGeom prst="ellipse">
                  <a:avLst/>
                </a:prstGeom>
                <a:ln>
                  <a:headEnd/>
                  <a:tailEnd/>
                </a:ln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anchor="ctr"/>
                <a:lstStyle/>
                <a:p>
                  <a:pPr algn="ctr"/>
                  <a:r>
                    <a:rPr lang="en-US" sz="1000" dirty="0" smtClean="0">
                      <a:latin typeface="Calibri" pitchFamily="34" charset="0"/>
                    </a:rPr>
                    <a:t>C</a:t>
                  </a:r>
                  <a:endParaRPr lang="en-US" sz="1000" dirty="0">
                    <a:latin typeface="Calibri" pitchFamily="34" charset="0"/>
                  </a:endParaRPr>
                </a:p>
              </p:txBody>
            </p:sp>
            <p:sp>
              <p:nvSpPr>
                <p:cNvPr id="125" name="Oval 57"/>
                <p:cNvSpPr>
                  <a:spLocks noChangeArrowheads="1"/>
                </p:cNvSpPr>
                <p:nvPr/>
              </p:nvSpPr>
              <p:spPr bwMode="auto">
                <a:xfrm>
                  <a:off x="794287" y="2881651"/>
                  <a:ext cx="191508" cy="191278"/>
                </a:xfrm>
                <a:prstGeom prst="ellipse">
                  <a:avLst/>
                </a:prstGeom>
                <a:ln>
                  <a:headEnd/>
                  <a:tailEnd/>
                </a:ln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anchor="ctr"/>
                <a:lstStyle/>
                <a:p>
                  <a:pPr algn="ctr"/>
                  <a:r>
                    <a:rPr lang="en-US" sz="1000" dirty="0" smtClean="0">
                      <a:latin typeface="Calibri" pitchFamily="34" charset="0"/>
                    </a:rPr>
                    <a:t>D</a:t>
                  </a:r>
                  <a:endParaRPr lang="en-US" sz="1000" dirty="0">
                    <a:latin typeface="Calibri" pitchFamily="34" charset="0"/>
                  </a:endParaRPr>
                </a:p>
              </p:txBody>
            </p:sp>
            <p:sp>
              <p:nvSpPr>
                <p:cNvPr id="126" name="Oval 57"/>
                <p:cNvSpPr>
                  <a:spLocks noChangeArrowheads="1"/>
                </p:cNvSpPr>
                <p:nvPr/>
              </p:nvSpPr>
              <p:spPr bwMode="auto">
                <a:xfrm>
                  <a:off x="3497685" y="3038065"/>
                  <a:ext cx="208015" cy="207765"/>
                </a:xfrm>
                <a:prstGeom prst="ellipse">
                  <a:avLst/>
                </a:prstGeom>
                <a:ln>
                  <a:headEnd/>
                  <a:tailEnd/>
                </a:ln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anchor="ctr"/>
                <a:lstStyle/>
                <a:p>
                  <a:pPr algn="ctr"/>
                  <a:r>
                    <a:rPr lang="en-US" sz="1000" dirty="0" smtClean="0">
                      <a:latin typeface="Calibri" pitchFamily="34" charset="0"/>
                    </a:rPr>
                    <a:t>M</a:t>
                  </a:r>
                  <a:endParaRPr lang="en-US" sz="1000" dirty="0">
                    <a:latin typeface="Calibri" pitchFamily="34" charset="0"/>
                  </a:endParaRPr>
                </a:p>
              </p:txBody>
            </p:sp>
            <p:sp>
              <p:nvSpPr>
                <p:cNvPr id="127" name="Oval 57"/>
                <p:cNvSpPr>
                  <a:spLocks noChangeArrowheads="1"/>
                </p:cNvSpPr>
                <p:nvPr/>
              </p:nvSpPr>
              <p:spPr bwMode="auto">
                <a:xfrm>
                  <a:off x="2556394" y="3826855"/>
                  <a:ext cx="208015" cy="207765"/>
                </a:xfrm>
                <a:prstGeom prst="ellipse">
                  <a:avLst/>
                </a:prstGeom>
                <a:ln>
                  <a:headEnd/>
                  <a:tailEnd/>
                </a:ln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anchor="ctr"/>
                <a:lstStyle/>
                <a:p>
                  <a:pPr algn="ctr"/>
                  <a:r>
                    <a:rPr lang="en-US" sz="1000" dirty="0" smtClean="0">
                      <a:latin typeface="Calibri" pitchFamily="34" charset="0"/>
                    </a:rPr>
                    <a:t>J</a:t>
                  </a:r>
                  <a:endParaRPr lang="en-US" sz="1000" dirty="0">
                    <a:latin typeface="Calibri" pitchFamily="34" charset="0"/>
                  </a:endParaRPr>
                </a:p>
              </p:txBody>
            </p:sp>
            <p:sp>
              <p:nvSpPr>
                <p:cNvPr id="128" name="Oval 57"/>
                <p:cNvSpPr>
                  <a:spLocks noChangeArrowheads="1"/>
                </p:cNvSpPr>
                <p:nvPr/>
              </p:nvSpPr>
              <p:spPr bwMode="auto">
                <a:xfrm>
                  <a:off x="3337038" y="2360090"/>
                  <a:ext cx="208015" cy="207765"/>
                </a:xfrm>
                <a:prstGeom prst="ellipse">
                  <a:avLst/>
                </a:prstGeom>
                <a:ln>
                  <a:headEnd/>
                  <a:tailEnd/>
                </a:ln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anchor="ctr"/>
                <a:lstStyle/>
                <a:p>
                  <a:pPr algn="ctr"/>
                  <a:r>
                    <a:rPr lang="en-US" sz="1000" dirty="0" smtClean="0">
                      <a:latin typeface="Calibri" pitchFamily="34" charset="0"/>
                    </a:rPr>
                    <a:t>N</a:t>
                  </a:r>
                  <a:endParaRPr lang="en-US" sz="1000" dirty="0">
                    <a:latin typeface="Calibri" pitchFamily="34" charset="0"/>
                  </a:endParaRPr>
                </a:p>
              </p:txBody>
            </p:sp>
            <p:sp>
              <p:nvSpPr>
                <p:cNvPr id="129" name="Oval 57"/>
                <p:cNvSpPr>
                  <a:spLocks noChangeArrowheads="1"/>
                </p:cNvSpPr>
                <p:nvPr/>
              </p:nvSpPr>
              <p:spPr bwMode="auto">
                <a:xfrm>
                  <a:off x="726618" y="3451066"/>
                  <a:ext cx="208015" cy="207765"/>
                </a:xfrm>
                <a:prstGeom prst="ellipse">
                  <a:avLst/>
                </a:prstGeom>
                <a:ln>
                  <a:headEnd/>
                  <a:tailEnd/>
                </a:ln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anchor="ctr"/>
                <a:lstStyle/>
                <a:p>
                  <a:pPr algn="ctr"/>
                  <a:r>
                    <a:rPr lang="en-US" sz="1000" dirty="0" smtClean="0">
                      <a:latin typeface="Calibri" pitchFamily="34" charset="0"/>
                    </a:rPr>
                    <a:t>A</a:t>
                  </a:r>
                  <a:endParaRPr lang="en-US" sz="1000" dirty="0">
                    <a:latin typeface="Calibri" pitchFamily="34" charset="0"/>
                  </a:endParaRPr>
                </a:p>
              </p:txBody>
            </p:sp>
            <p:sp>
              <p:nvSpPr>
                <p:cNvPr id="130" name="Oval 57"/>
                <p:cNvSpPr>
                  <a:spLocks noChangeArrowheads="1"/>
                </p:cNvSpPr>
                <p:nvPr/>
              </p:nvSpPr>
              <p:spPr bwMode="auto">
                <a:xfrm>
                  <a:off x="1442259" y="3153695"/>
                  <a:ext cx="208015" cy="207765"/>
                </a:xfrm>
                <a:prstGeom prst="ellipse">
                  <a:avLst/>
                </a:prstGeom>
                <a:ln>
                  <a:headEnd/>
                  <a:tailEnd/>
                </a:ln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anchor="ctr"/>
                <a:lstStyle/>
                <a:p>
                  <a:pPr algn="ctr"/>
                  <a:r>
                    <a:rPr lang="en-US" sz="1000" dirty="0" smtClean="0">
                      <a:latin typeface="Calibri" pitchFamily="34" charset="0"/>
                    </a:rPr>
                    <a:t>B</a:t>
                  </a:r>
                  <a:endParaRPr lang="en-US" sz="1000" dirty="0">
                    <a:latin typeface="Calibri" pitchFamily="34" charset="0"/>
                  </a:endParaRPr>
                </a:p>
              </p:txBody>
            </p:sp>
            <p:sp>
              <p:nvSpPr>
                <p:cNvPr id="131" name="Oval 57"/>
                <p:cNvSpPr>
                  <a:spLocks noChangeArrowheads="1"/>
                </p:cNvSpPr>
                <p:nvPr/>
              </p:nvSpPr>
              <p:spPr bwMode="auto">
                <a:xfrm>
                  <a:off x="2394757" y="2269511"/>
                  <a:ext cx="191508" cy="191278"/>
                </a:xfrm>
                <a:prstGeom prst="ellipse">
                  <a:avLst/>
                </a:prstGeom>
                <a:ln>
                  <a:headEnd/>
                  <a:tailEnd/>
                </a:ln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anchor="ctr"/>
                <a:lstStyle/>
                <a:p>
                  <a:pPr algn="ctr"/>
                  <a:r>
                    <a:rPr lang="en-US" sz="1000" dirty="0" smtClean="0">
                      <a:latin typeface="Calibri" pitchFamily="34" charset="0"/>
                    </a:rPr>
                    <a:t>I</a:t>
                  </a:r>
                  <a:endParaRPr lang="en-US" sz="1000" dirty="0">
                    <a:latin typeface="Calibri" pitchFamily="34" charset="0"/>
                  </a:endParaRPr>
                </a:p>
              </p:txBody>
            </p:sp>
            <p:sp>
              <p:nvSpPr>
                <p:cNvPr id="132" name="Oval 57"/>
                <p:cNvSpPr>
                  <a:spLocks noChangeArrowheads="1"/>
                </p:cNvSpPr>
                <p:nvPr/>
              </p:nvSpPr>
              <p:spPr bwMode="auto">
                <a:xfrm>
                  <a:off x="1414992" y="2378268"/>
                  <a:ext cx="208015" cy="207765"/>
                </a:xfrm>
                <a:prstGeom prst="ellipse">
                  <a:avLst/>
                </a:prstGeom>
                <a:ln>
                  <a:headEnd/>
                  <a:tailEnd/>
                </a:ln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anchor="ctr"/>
                <a:lstStyle/>
                <a:p>
                  <a:pPr algn="ctr"/>
                  <a:r>
                    <a:rPr lang="en-US" sz="1000" dirty="0" smtClean="0">
                      <a:latin typeface="Calibri" pitchFamily="34" charset="0"/>
                    </a:rPr>
                    <a:t>E</a:t>
                  </a:r>
                  <a:endParaRPr lang="en-US" sz="1000" dirty="0">
                    <a:latin typeface="Calibri" pitchFamily="34" charset="0"/>
                  </a:endParaRPr>
                </a:p>
              </p:txBody>
            </p:sp>
            <p:sp>
              <p:nvSpPr>
                <p:cNvPr id="133" name="Oval 57"/>
                <p:cNvSpPr>
                  <a:spLocks noChangeArrowheads="1"/>
                </p:cNvSpPr>
                <p:nvPr/>
              </p:nvSpPr>
              <p:spPr bwMode="auto">
                <a:xfrm>
                  <a:off x="2857170" y="2775040"/>
                  <a:ext cx="191508" cy="191278"/>
                </a:xfrm>
                <a:prstGeom prst="ellipse">
                  <a:avLst/>
                </a:prstGeom>
                <a:ln>
                  <a:headEnd/>
                  <a:tailEnd/>
                </a:ln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anchor="ctr"/>
                <a:lstStyle/>
                <a:p>
                  <a:pPr algn="ctr"/>
                  <a:r>
                    <a:rPr lang="en-US" sz="1000" dirty="0" smtClean="0">
                      <a:latin typeface="Calibri" pitchFamily="34" charset="0"/>
                    </a:rPr>
                    <a:t>K</a:t>
                  </a:r>
                  <a:endParaRPr lang="en-US" sz="1000" dirty="0">
                    <a:latin typeface="Calibri" pitchFamily="34" charset="0"/>
                  </a:endParaRPr>
                </a:p>
              </p:txBody>
            </p:sp>
            <p:sp>
              <p:nvSpPr>
                <p:cNvPr id="134" name="Oval 57"/>
                <p:cNvSpPr>
                  <a:spLocks noChangeArrowheads="1"/>
                </p:cNvSpPr>
                <p:nvPr/>
              </p:nvSpPr>
              <p:spPr bwMode="auto">
                <a:xfrm>
                  <a:off x="1935111" y="3899114"/>
                  <a:ext cx="191508" cy="191278"/>
                </a:xfrm>
                <a:prstGeom prst="ellipse">
                  <a:avLst/>
                </a:prstGeom>
                <a:ln>
                  <a:headEnd/>
                  <a:tailEnd/>
                </a:ln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anchor="ctr"/>
                <a:lstStyle/>
                <a:p>
                  <a:pPr algn="ctr"/>
                  <a:r>
                    <a:rPr lang="en-US" sz="1000" dirty="0" smtClean="0">
                      <a:latin typeface="Calibri" pitchFamily="34" charset="0"/>
                    </a:rPr>
                    <a:t>F</a:t>
                  </a:r>
                  <a:endParaRPr lang="en-US" sz="1000" dirty="0">
                    <a:latin typeface="Calibri" pitchFamily="34" charset="0"/>
                  </a:endParaRPr>
                </a:p>
              </p:txBody>
            </p:sp>
            <p:sp>
              <p:nvSpPr>
                <p:cNvPr id="135" name="Oval 57"/>
                <p:cNvSpPr>
                  <a:spLocks noChangeArrowheads="1"/>
                </p:cNvSpPr>
                <p:nvPr/>
              </p:nvSpPr>
              <p:spPr bwMode="auto">
                <a:xfrm>
                  <a:off x="2989941" y="3442416"/>
                  <a:ext cx="191508" cy="191278"/>
                </a:xfrm>
                <a:prstGeom prst="ellipse">
                  <a:avLst/>
                </a:prstGeom>
                <a:ln>
                  <a:headEnd/>
                  <a:tailEnd/>
                </a:ln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anchor="ctr"/>
                <a:lstStyle/>
                <a:p>
                  <a:pPr algn="ctr"/>
                  <a:r>
                    <a:rPr lang="en-US" sz="1000" dirty="0" smtClean="0">
                      <a:latin typeface="Calibri" pitchFamily="34" charset="0"/>
                    </a:rPr>
                    <a:t>L</a:t>
                  </a:r>
                  <a:endParaRPr lang="en-US" sz="1000" dirty="0">
                    <a:latin typeface="Calibri" pitchFamily="34" charset="0"/>
                  </a:endParaRPr>
                </a:p>
              </p:txBody>
            </p:sp>
            <p:sp>
              <p:nvSpPr>
                <p:cNvPr id="136" name="Oval 57"/>
                <p:cNvSpPr>
                  <a:spLocks noChangeArrowheads="1"/>
                </p:cNvSpPr>
                <p:nvPr/>
              </p:nvSpPr>
              <p:spPr bwMode="auto">
                <a:xfrm>
                  <a:off x="2331474" y="3295846"/>
                  <a:ext cx="208015" cy="207765"/>
                </a:xfrm>
                <a:prstGeom prst="ellipse">
                  <a:avLst/>
                </a:prstGeom>
                <a:ln>
                  <a:headEnd/>
                  <a:tailEnd/>
                </a:ln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anchor="ctr"/>
                <a:lstStyle/>
                <a:p>
                  <a:pPr algn="ctr"/>
                  <a:r>
                    <a:rPr lang="en-US" sz="1000" dirty="0" smtClean="0">
                      <a:latin typeface="Calibri" pitchFamily="34" charset="0"/>
                    </a:rPr>
                    <a:t>H</a:t>
                  </a:r>
                  <a:endParaRPr lang="en-US" sz="1000" dirty="0">
                    <a:latin typeface="Calibri" pitchFamily="34" charset="0"/>
                  </a:endParaRPr>
                </a:p>
              </p:txBody>
            </p:sp>
            <p:sp>
              <p:nvSpPr>
                <p:cNvPr id="137" name="Oval 57"/>
                <p:cNvSpPr>
                  <a:spLocks noChangeArrowheads="1"/>
                </p:cNvSpPr>
                <p:nvPr/>
              </p:nvSpPr>
              <p:spPr bwMode="auto">
                <a:xfrm>
                  <a:off x="1991152" y="2836387"/>
                  <a:ext cx="191508" cy="191278"/>
                </a:xfrm>
                <a:prstGeom prst="ellipse">
                  <a:avLst/>
                </a:prstGeom>
                <a:ln>
                  <a:headEnd/>
                  <a:tailEnd/>
                </a:ln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tIns="0" rIns="0" bIns="0" anchor="ctr"/>
                <a:lstStyle/>
                <a:p>
                  <a:pPr algn="ctr"/>
                  <a:r>
                    <a:rPr lang="en-US" sz="1000" dirty="0" smtClean="0">
                      <a:latin typeface="Calibri" pitchFamily="34" charset="0"/>
                    </a:rPr>
                    <a:t>G</a:t>
                  </a:r>
                  <a:endParaRPr lang="en-US" sz="1000" dirty="0">
                    <a:latin typeface="Calibri" pitchFamily="34" charset="0"/>
                  </a:endParaRPr>
                </a:p>
              </p:txBody>
            </p:sp>
          </p:grpSp>
          <p:cxnSp>
            <p:nvCxnSpPr>
              <p:cNvPr id="138" name="Straight Connector 137"/>
              <p:cNvCxnSpPr/>
              <p:nvPr/>
            </p:nvCxnSpPr>
            <p:spPr bwMode="auto">
              <a:xfrm rot="5400000">
                <a:off x="2526952" y="5393188"/>
                <a:ext cx="387966" cy="376190"/>
              </a:xfrm>
              <a:prstGeom prst="line">
                <a:avLst/>
              </a:prstGeom>
              <a:ln w="25400"/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143"/>
              <p:cNvCxnSpPr/>
              <p:nvPr/>
            </p:nvCxnSpPr>
            <p:spPr bwMode="auto">
              <a:xfrm rot="16200000" flipH="1">
                <a:off x="1103199" y="5296073"/>
                <a:ext cx="212663" cy="484509"/>
              </a:xfrm>
              <a:prstGeom prst="line">
                <a:avLst/>
              </a:prstGeom>
              <a:ln w="25400"/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/>
              <p:cNvCxnSpPr/>
              <p:nvPr/>
            </p:nvCxnSpPr>
            <p:spPr bwMode="auto">
              <a:xfrm rot="5400000">
                <a:off x="2778742" y="6033693"/>
                <a:ext cx="251599" cy="284041"/>
              </a:xfrm>
              <a:prstGeom prst="line">
                <a:avLst/>
              </a:prstGeom>
              <a:ln w="25400"/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</p:grpSp>
        <p:sp>
          <p:nvSpPr>
            <p:cNvPr id="151" name="Text Box 170"/>
            <p:cNvSpPr txBox="1">
              <a:spLocks noChangeArrowheads="1"/>
            </p:cNvSpPr>
            <p:nvPr/>
          </p:nvSpPr>
          <p:spPr bwMode="auto">
            <a:xfrm>
              <a:off x="4521200" y="5435600"/>
              <a:ext cx="23622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2400"/>
                <a:t>Groups</a:t>
              </a:r>
              <a:endParaRPr lang="en-US" sz="2400"/>
            </a:p>
          </p:txBody>
        </p:sp>
      </p:grpSp>
      <p:sp>
        <p:nvSpPr>
          <p:cNvPr id="152" name="Text Box 123"/>
          <p:cNvSpPr txBox="1">
            <a:spLocks noChangeArrowheads="1"/>
          </p:cNvSpPr>
          <p:nvPr/>
        </p:nvSpPr>
        <p:spPr bwMode="auto">
          <a:xfrm>
            <a:off x="7112000" y="6223000"/>
            <a:ext cx="1866900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/>
              <a:t>E.g., in </a:t>
            </a:r>
            <a:r>
              <a:rPr lang="en-GB" dirty="0" err="1"/>
              <a:t>LastFM</a:t>
            </a:r>
            <a:endParaRPr lang="en-US" dirty="0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87604E-6 L 4.16667E-6 -0.3249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61702E-6 L 4.16667E-6 0.3191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val 57"/>
          <p:cNvSpPr>
            <a:spLocks noChangeArrowheads="1"/>
          </p:cNvSpPr>
          <p:nvPr/>
        </p:nvSpPr>
        <p:spPr bwMode="auto">
          <a:xfrm>
            <a:off x="2556395" y="3990629"/>
            <a:ext cx="208015" cy="207765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/>
            <a:r>
              <a:rPr lang="en-US" sz="1000" dirty="0" smtClean="0">
                <a:latin typeface="Calibri" pitchFamily="34" charset="0"/>
              </a:rPr>
              <a:t>J</a:t>
            </a:r>
            <a:endParaRPr lang="en-US" sz="1000" dirty="0">
              <a:latin typeface="Calibri" pitchFamily="34" charset="0"/>
            </a:endParaRPr>
          </a:p>
        </p:txBody>
      </p:sp>
      <p:cxnSp>
        <p:nvCxnSpPr>
          <p:cNvPr id="2" name="Straight Connector 1"/>
          <p:cNvCxnSpPr/>
          <p:nvPr/>
        </p:nvCxnSpPr>
        <p:spPr bwMode="auto">
          <a:xfrm rot="16200000" flipV="1">
            <a:off x="2781262" y="3301755"/>
            <a:ext cx="476099" cy="13277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 bwMode="auto">
          <a:xfrm rot="16200000" flipH="1">
            <a:off x="3286265" y="2886410"/>
            <a:ext cx="470210" cy="160647"/>
          </a:xfrm>
          <a:prstGeom prst="line">
            <a:avLst/>
          </a:prstGeom>
          <a:ln w="254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 bwMode="auto">
          <a:xfrm>
            <a:off x="2586266" y="2528924"/>
            <a:ext cx="750773" cy="9882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 bwMode="auto">
          <a:xfrm rot="5400000">
            <a:off x="3213264" y="3319318"/>
            <a:ext cx="255025" cy="374745"/>
          </a:xfrm>
          <a:prstGeom prst="line">
            <a:avLst/>
          </a:prstGeom>
          <a:ln w="254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 bwMode="auto">
          <a:xfrm rot="5400000">
            <a:off x="2750169" y="3753235"/>
            <a:ext cx="251599" cy="284041"/>
          </a:xfrm>
          <a:prstGeom prst="line">
            <a:avLst/>
          </a:prstGeom>
          <a:ln w="254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 bwMode="auto">
          <a:xfrm rot="5400000">
            <a:off x="1324294" y="3666272"/>
            <a:ext cx="363013" cy="8093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 bwMode="auto">
          <a:xfrm rot="16200000" flipH="1">
            <a:off x="1079387" y="3077530"/>
            <a:ext cx="212663" cy="484509"/>
          </a:xfrm>
          <a:prstGeom prst="line">
            <a:avLst/>
          </a:prstGeom>
          <a:ln w="254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 bwMode="auto">
          <a:xfrm rot="5400000">
            <a:off x="671267" y="3396064"/>
            <a:ext cx="378137" cy="59415"/>
          </a:xfrm>
          <a:prstGeom prst="line">
            <a:avLst/>
          </a:prstGeom>
          <a:ln w="254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 bwMode="auto">
          <a:xfrm rot="16200000" flipH="1">
            <a:off x="1041021" y="3655329"/>
            <a:ext cx="191707" cy="465406"/>
          </a:xfrm>
          <a:prstGeom prst="line">
            <a:avLst/>
          </a:prstGeom>
          <a:ln w="254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 bwMode="auto">
          <a:xfrm rot="16200000" flipH="1">
            <a:off x="1680568" y="3903983"/>
            <a:ext cx="107014" cy="40207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 bwMode="auto">
          <a:xfrm flipV="1">
            <a:off x="2126620" y="4094512"/>
            <a:ext cx="429775" cy="64015"/>
          </a:xfrm>
          <a:prstGeom prst="line">
            <a:avLst/>
          </a:prstGeom>
          <a:ln w="254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 bwMode="auto">
          <a:xfrm flipV="1">
            <a:off x="1623008" y="2528924"/>
            <a:ext cx="771750" cy="117001"/>
          </a:xfrm>
          <a:prstGeom prst="line">
            <a:avLst/>
          </a:prstGeom>
          <a:ln w="254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 bwMode="auto">
          <a:xfrm rot="5400000" flipH="1" flipV="1">
            <a:off x="1024575" y="2652556"/>
            <a:ext cx="354056" cy="487706"/>
          </a:xfrm>
          <a:prstGeom prst="line">
            <a:avLst/>
          </a:prstGeom>
          <a:ln w="254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 bwMode="auto">
          <a:xfrm rot="16200000" flipH="1">
            <a:off x="1248803" y="3020004"/>
            <a:ext cx="567662" cy="27267"/>
          </a:xfrm>
          <a:prstGeom prst="line">
            <a:avLst/>
          </a:prstGeom>
          <a:ln w="254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 bwMode="auto">
          <a:xfrm rot="16200000" flipH="1">
            <a:off x="2536581" y="2618189"/>
            <a:ext cx="370275" cy="32699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 bwMode="auto">
          <a:xfrm rot="5400000" flipH="1" flipV="1">
            <a:off x="2072898" y="2678268"/>
            <a:ext cx="431622" cy="26818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 bwMode="auto">
          <a:xfrm rot="5400000" flipH="1" flipV="1">
            <a:off x="1727271" y="3055968"/>
            <a:ext cx="184468" cy="399387"/>
          </a:xfrm>
          <a:prstGeom prst="line">
            <a:avLst/>
          </a:prstGeom>
          <a:ln w="254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 bwMode="auto">
          <a:xfrm rot="16200000" flipH="1">
            <a:off x="1651476" y="2660450"/>
            <a:ext cx="308792" cy="42665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 bwMode="auto">
          <a:xfrm flipV="1">
            <a:off x="2182661" y="3034453"/>
            <a:ext cx="674510" cy="61347"/>
          </a:xfrm>
          <a:prstGeom prst="line">
            <a:avLst/>
          </a:prstGeom>
          <a:ln w="254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5" name="Oval 57"/>
          <p:cNvSpPr>
            <a:spLocks noChangeArrowheads="1"/>
          </p:cNvSpPr>
          <p:nvPr/>
        </p:nvSpPr>
        <p:spPr bwMode="auto">
          <a:xfrm>
            <a:off x="1369577" y="3888247"/>
            <a:ext cx="191508" cy="191278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/>
            <a:r>
              <a:rPr lang="en-US" sz="1000" dirty="0" smtClean="0">
                <a:latin typeface="Calibri" pitchFamily="34" charset="0"/>
              </a:rPr>
              <a:t>C</a:t>
            </a:r>
            <a:endParaRPr lang="en-US" sz="1000" dirty="0">
              <a:latin typeface="Calibri" pitchFamily="34" charset="0"/>
            </a:endParaRPr>
          </a:p>
        </p:txBody>
      </p:sp>
      <p:sp>
        <p:nvSpPr>
          <p:cNvPr id="26" name="Oval 57"/>
          <p:cNvSpPr>
            <a:spLocks noChangeArrowheads="1"/>
          </p:cNvSpPr>
          <p:nvPr/>
        </p:nvSpPr>
        <p:spPr bwMode="auto">
          <a:xfrm>
            <a:off x="794288" y="3045425"/>
            <a:ext cx="191508" cy="191278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/>
            <a:r>
              <a:rPr lang="en-US" sz="1000" dirty="0" smtClean="0">
                <a:latin typeface="Calibri" pitchFamily="34" charset="0"/>
              </a:rPr>
              <a:t>D</a:t>
            </a:r>
            <a:endParaRPr lang="en-US" sz="1000" dirty="0">
              <a:latin typeface="Calibri" pitchFamily="34" charset="0"/>
            </a:endParaRPr>
          </a:p>
        </p:txBody>
      </p:sp>
      <p:sp>
        <p:nvSpPr>
          <p:cNvPr id="27" name="Oval 57"/>
          <p:cNvSpPr>
            <a:spLocks noChangeArrowheads="1"/>
          </p:cNvSpPr>
          <p:nvPr/>
        </p:nvSpPr>
        <p:spPr bwMode="auto">
          <a:xfrm>
            <a:off x="3497686" y="3201839"/>
            <a:ext cx="208015" cy="207765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/>
            <a:r>
              <a:rPr lang="en-US" sz="1000" dirty="0" smtClean="0">
                <a:latin typeface="Calibri" pitchFamily="34" charset="0"/>
              </a:rPr>
              <a:t>M</a:t>
            </a:r>
            <a:endParaRPr lang="en-US" sz="1000" dirty="0">
              <a:latin typeface="Calibri" pitchFamily="34" charset="0"/>
            </a:endParaRPr>
          </a:p>
        </p:txBody>
      </p:sp>
      <p:sp>
        <p:nvSpPr>
          <p:cNvPr id="29" name="Oval 57"/>
          <p:cNvSpPr>
            <a:spLocks noChangeArrowheads="1"/>
          </p:cNvSpPr>
          <p:nvPr/>
        </p:nvSpPr>
        <p:spPr bwMode="auto">
          <a:xfrm>
            <a:off x="3337039" y="2523864"/>
            <a:ext cx="208015" cy="207765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/>
            <a:r>
              <a:rPr lang="en-US" sz="1000" dirty="0" smtClean="0">
                <a:latin typeface="Calibri" pitchFamily="34" charset="0"/>
              </a:rPr>
              <a:t>N</a:t>
            </a:r>
            <a:endParaRPr lang="en-US" sz="1000" dirty="0">
              <a:latin typeface="Calibri" pitchFamily="34" charset="0"/>
            </a:endParaRPr>
          </a:p>
        </p:txBody>
      </p:sp>
      <p:sp>
        <p:nvSpPr>
          <p:cNvPr id="30" name="Oval 57"/>
          <p:cNvSpPr>
            <a:spLocks noChangeArrowheads="1"/>
          </p:cNvSpPr>
          <p:nvPr/>
        </p:nvSpPr>
        <p:spPr bwMode="auto">
          <a:xfrm>
            <a:off x="726619" y="3614840"/>
            <a:ext cx="208015" cy="207765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/>
            <a:r>
              <a:rPr lang="en-US" sz="1000" dirty="0" smtClean="0">
                <a:latin typeface="Calibri" pitchFamily="34" charset="0"/>
              </a:rPr>
              <a:t>A</a:t>
            </a:r>
            <a:endParaRPr lang="en-US" sz="1000" dirty="0">
              <a:latin typeface="Calibri" pitchFamily="34" charset="0"/>
            </a:endParaRPr>
          </a:p>
        </p:txBody>
      </p:sp>
      <p:sp>
        <p:nvSpPr>
          <p:cNvPr id="31" name="Oval 57"/>
          <p:cNvSpPr>
            <a:spLocks noChangeArrowheads="1"/>
          </p:cNvSpPr>
          <p:nvPr/>
        </p:nvSpPr>
        <p:spPr bwMode="auto">
          <a:xfrm>
            <a:off x="1442260" y="3317469"/>
            <a:ext cx="208015" cy="207765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/>
            <a:r>
              <a:rPr lang="en-US" sz="1000" dirty="0" smtClean="0">
                <a:latin typeface="Calibri" pitchFamily="34" charset="0"/>
              </a:rPr>
              <a:t>B</a:t>
            </a:r>
            <a:endParaRPr lang="en-US" sz="1000" dirty="0">
              <a:latin typeface="Calibri" pitchFamily="34" charset="0"/>
            </a:endParaRPr>
          </a:p>
        </p:txBody>
      </p:sp>
      <p:sp>
        <p:nvSpPr>
          <p:cNvPr id="32" name="Oval 57"/>
          <p:cNvSpPr>
            <a:spLocks noChangeArrowheads="1"/>
          </p:cNvSpPr>
          <p:nvPr/>
        </p:nvSpPr>
        <p:spPr bwMode="auto">
          <a:xfrm>
            <a:off x="2394758" y="2433285"/>
            <a:ext cx="191508" cy="191278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/>
            <a:r>
              <a:rPr lang="en-US" sz="1000" dirty="0" smtClean="0">
                <a:latin typeface="Calibri" pitchFamily="34" charset="0"/>
              </a:rPr>
              <a:t>I</a:t>
            </a:r>
            <a:endParaRPr lang="en-US" sz="1000" dirty="0">
              <a:latin typeface="Calibri" pitchFamily="34" charset="0"/>
            </a:endParaRPr>
          </a:p>
        </p:txBody>
      </p:sp>
      <p:sp>
        <p:nvSpPr>
          <p:cNvPr id="33" name="Oval 57"/>
          <p:cNvSpPr>
            <a:spLocks noChangeArrowheads="1"/>
          </p:cNvSpPr>
          <p:nvPr/>
        </p:nvSpPr>
        <p:spPr bwMode="auto">
          <a:xfrm>
            <a:off x="1414993" y="2542042"/>
            <a:ext cx="208015" cy="207765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/>
            <a:r>
              <a:rPr lang="en-US" sz="1000" dirty="0" smtClean="0">
                <a:latin typeface="Calibri" pitchFamily="34" charset="0"/>
              </a:rPr>
              <a:t>E</a:t>
            </a:r>
            <a:endParaRPr lang="en-US" sz="1000" dirty="0">
              <a:latin typeface="Calibri" pitchFamily="34" charset="0"/>
            </a:endParaRPr>
          </a:p>
        </p:txBody>
      </p:sp>
      <p:cxnSp>
        <p:nvCxnSpPr>
          <p:cNvPr id="45" name="Straight Connector 44"/>
          <p:cNvCxnSpPr/>
          <p:nvPr/>
        </p:nvCxnSpPr>
        <p:spPr bwMode="auto">
          <a:xfrm flipV="1">
            <a:off x="1613483" y="2490824"/>
            <a:ext cx="771750" cy="11700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 bwMode="auto">
          <a:xfrm rot="16200000" flipH="1">
            <a:off x="1055310" y="3617231"/>
            <a:ext cx="191707" cy="465406"/>
          </a:xfrm>
          <a:prstGeom prst="line">
            <a:avLst/>
          </a:prstGeom>
          <a:ln w="254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 bwMode="auto">
          <a:xfrm rot="16200000" flipH="1">
            <a:off x="1069598" y="3579134"/>
            <a:ext cx="191707" cy="46540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 bwMode="auto">
          <a:xfrm rot="16200000" flipH="1">
            <a:off x="2555631" y="2580089"/>
            <a:ext cx="370275" cy="326997"/>
          </a:xfrm>
          <a:prstGeom prst="line">
            <a:avLst/>
          </a:prstGeom>
          <a:ln w="254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 bwMode="auto">
          <a:xfrm rot="16200000" flipH="1">
            <a:off x="1103199" y="3044192"/>
            <a:ext cx="212663" cy="484509"/>
          </a:xfrm>
          <a:prstGeom prst="line">
            <a:avLst/>
          </a:prstGeom>
          <a:ln w="254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 bwMode="auto">
          <a:xfrm rot="5400000">
            <a:off x="2778742" y="3781812"/>
            <a:ext cx="251599" cy="284041"/>
          </a:xfrm>
          <a:prstGeom prst="line">
            <a:avLst/>
          </a:prstGeom>
          <a:ln w="254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23" name="Text Box 51"/>
          <p:cNvSpPr txBox="1">
            <a:spLocks noChangeArrowheads="1"/>
          </p:cNvSpPr>
          <p:nvPr/>
        </p:nvSpPr>
        <p:spPr bwMode="auto">
          <a:xfrm>
            <a:off x="4394200" y="2997200"/>
            <a:ext cx="45974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i="1" dirty="0"/>
              <a:t>G</a:t>
            </a:r>
            <a:r>
              <a:rPr lang="en-GB" sz="2400" baseline="-25000" dirty="0"/>
              <a:t>*</a:t>
            </a:r>
            <a:r>
              <a:rPr lang="en-GB" sz="2400" dirty="0"/>
              <a:t> = Friends + Events + Groups</a:t>
            </a:r>
          </a:p>
          <a:p>
            <a:pPr>
              <a:spcBef>
                <a:spcPct val="50000"/>
              </a:spcBef>
            </a:pPr>
            <a:r>
              <a:rPr lang="en-GB" sz="2400" dirty="0"/>
              <a:t>       </a:t>
            </a:r>
            <a:r>
              <a:rPr lang="en-GB" sz="2400" dirty="0" smtClean="0"/>
              <a:t> ( </a:t>
            </a:r>
            <a:r>
              <a:rPr lang="en-GB" sz="2400" i="1" dirty="0"/>
              <a:t>G</a:t>
            </a:r>
            <a:r>
              <a:rPr lang="en-GB" sz="2400" i="1" baseline="-25000" dirty="0"/>
              <a:t>*</a:t>
            </a:r>
            <a:r>
              <a:rPr lang="en-GB" sz="2400" dirty="0"/>
              <a:t> is a </a:t>
            </a:r>
            <a:r>
              <a:rPr lang="en-GB" sz="2400" dirty="0" err="1"/>
              <a:t>multigraph</a:t>
            </a:r>
            <a:r>
              <a:rPr lang="en-GB" sz="2400" dirty="0"/>
              <a:t> )</a:t>
            </a:r>
            <a:endParaRPr lang="en-US" sz="2400" dirty="0"/>
          </a:p>
        </p:txBody>
      </p:sp>
      <p:sp>
        <p:nvSpPr>
          <p:cNvPr id="147" name="Rectangle 146"/>
          <p:cNvSpPr/>
          <p:nvPr/>
        </p:nvSpPr>
        <p:spPr>
          <a:xfrm>
            <a:off x="504967" y="2388359"/>
            <a:ext cx="3425588" cy="1965277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 bwMode="auto">
          <a:xfrm rot="16200000" flipH="1">
            <a:off x="2094967" y="3223074"/>
            <a:ext cx="326619" cy="20732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 bwMode="auto">
          <a:xfrm rot="5400000">
            <a:off x="2003286" y="3732247"/>
            <a:ext cx="453941" cy="263364"/>
          </a:xfrm>
          <a:prstGeom prst="line">
            <a:avLst/>
          </a:prstGeom>
          <a:ln w="254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 bwMode="auto">
          <a:xfrm>
            <a:off x="2539490" y="3563503"/>
            <a:ext cx="450452" cy="138326"/>
          </a:xfrm>
          <a:prstGeom prst="line">
            <a:avLst/>
          </a:prstGeom>
          <a:ln w="254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5" name="Oval 57"/>
          <p:cNvSpPr>
            <a:spLocks noChangeArrowheads="1"/>
          </p:cNvSpPr>
          <p:nvPr/>
        </p:nvSpPr>
        <p:spPr bwMode="auto">
          <a:xfrm>
            <a:off x="1935112" y="4062888"/>
            <a:ext cx="191508" cy="191278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/>
            <a:r>
              <a:rPr lang="en-US" sz="1000" dirty="0" smtClean="0">
                <a:latin typeface="Calibri" pitchFamily="34" charset="0"/>
              </a:rPr>
              <a:t>F</a:t>
            </a:r>
            <a:endParaRPr lang="en-US" sz="1000" dirty="0">
              <a:latin typeface="Calibri" pitchFamily="34" charset="0"/>
            </a:endParaRPr>
          </a:p>
        </p:txBody>
      </p:sp>
      <p:sp>
        <p:nvSpPr>
          <p:cNvPr id="36" name="Oval 57"/>
          <p:cNvSpPr>
            <a:spLocks noChangeArrowheads="1"/>
          </p:cNvSpPr>
          <p:nvPr/>
        </p:nvSpPr>
        <p:spPr bwMode="auto">
          <a:xfrm>
            <a:off x="2989942" y="3606190"/>
            <a:ext cx="191508" cy="191278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/>
            <a:r>
              <a:rPr lang="en-US" sz="1000" dirty="0" smtClean="0">
                <a:latin typeface="Calibri" pitchFamily="34" charset="0"/>
              </a:rPr>
              <a:t>L</a:t>
            </a:r>
            <a:endParaRPr lang="en-US" sz="1000" dirty="0">
              <a:latin typeface="Calibri" pitchFamily="34" charset="0"/>
            </a:endParaRPr>
          </a:p>
        </p:txBody>
      </p:sp>
      <p:sp>
        <p:nvSpPr>
          <p:cNvPr id="37" name="Oval 57"/>
          <p:cNvSpPr>
            <a:spLocks noChangeArrowheads="1"/>
          </p:cNvSpPr>
          <p:nvPr/>
        </p:nvSpPr>
        <p:spPr bwMode="auto">
          <a:xfrm>
            <a:off x="2331475" y="3459620"/>
            <a:ext cx="208015" cy="207765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/>
            <a:r>
              <a:rPr lang="en-US" sz="1000" dirty="0" smtClean="0">
                <a:latin typeface="Calibri" pitchFamily="34" charset="0"/>
              </a:rPr>
              <a:t>H</a:t>
            </a:r>
            <a:endParaRPr lang="en-US" sz="1000" dirty="0">
              <a:latin typeface="Calibri" pitchFamily="34" charset="0"/>
            </a:endParaRPr>
          </a:p>
        </p:txBody>
      </p:sp>
      <p:sp>
        <p:nvSpPr>
          <p:cNvPr id="38" name="Oval 57"/>
          <p:cNvSpPr>
            <a:spLocks noChangeArrowheads="1"/>
          </p:cNvSpPr>
          <p:nvPr/>
        </p:nvSpPr>
        <p:spPr bwMode="auto">
          <a:xfrm>
            <a:off x="1991153" y="3000161"/>
            <a:ext cx="191508" cy="191278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/>
            <a:r>
              <a:rPr lang="en-US" sz="1000" dirty="0" smtClean="0">
                <a:latin typeface="Calibri" pitchFamily="34" charset="0"/>
              </a:rPr>
              <a:t>G</a:t>
            </a:r>
            <a:endParaRPr lang="en-US" sz="1000" dirty="0">
              <a:latin typeface="Calibri" pitchFamily="34" charset="0"/>
            </a:endParaRPr>
          </a:p>
        </p:txBody>
      </p:sp>
      <p:cxnSp>
        <p:nvCxnSpPr>
          <p:cNvPr id="44" name="Straight Connector 43"/>
          <p:cNvCxnSpPr/>
          <p:nvPr/>
        </p:nvCxnSpPr>
        <p:spPr bwMode="auto">
          <a:xfrm rot="5400000">
            <a:off x="1974711" y="3698912"/>
            <a:ext cx="453941" cy="263364"/>
          </a:xfrm>
          <a:prstGeom prst="line">
            <a:avLst/>
          </a:prstGeom>
          <a:ln w="254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 bwMode="auto">
          <a:xfrm rot="5400000">
            <a:off x="2503139" y="3107968"/>
            <a:ext cx="387966" cy="376190"/>
          </a:xfrm>
          <a:prstGeom prst="line">
            <a:avLst/>
          </a:prstGeom>
          <a:ln w="254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 bwMode="auto">
          <a:xfrm rot="5400000">
            <a:off x="2474563" y="3079393"/>
            <a:ext cx="387966" cy="37619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57"/>
          <p:cNvSpPr>
            <a:spLocks noChangeArrowheads="1"/>
          </p:cNvSpPr>
          <p:nvPr/>
        </p:nvSpPr>
        <p:spPr bwMode="auto">
          <a:xfrm>
            <a:off x="2857171" y="2938814"/>
            <a:ext cx="191508" cy="191278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/>
            <a:r>
              <a:rPr lang="en-US" sz="1000" dirty="0" smtClean="0">
                <a:latin typeface="Calibri" pitchFamily="34" charset="0"/>
              </a:rPr>
              <a:t>K</a:t>
            </a:r>
            <a:endParaRPr lang="en-US" sz="1000" dirty="0">
              <a:latin typeface="Calibri" pitchFamily="34" charset="0"/>
            </a:endParaRPr>
          </a:p>
        </p:txBody>
      </p:sp>
      <p:cxnSp>
        <p:nvCxnSpPr>
          <p:cNvPr id="41" name="Straight Connector 40"/>
          <p:cNvCxnSpPr/>
          <p:nvPr/>
        </p:nvCxnSpPr>
        <p:spPr bwMode="auto">
          <a:xfrm rot="5400000">
            <a:off x="2526952" y="3141307"/>
            <a:ext cx="387966" cy="376190"/>
          </a:xfrm>
          <a:prstGeom prst="line">
            <a:avLst/>
          </a:prstGeom>
          <a:ln w="254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4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noFill/>
        </p:spPr>
        <p:txBody>
          <a:bodyPr/>
          <a:lstStyle/>
          <a:p>
            <a:fld id="{0A615715-FFF3-440C-9E82-74B6D786234C}" type="slidenum">
              <a:rPr lang="fr-CH" smtClean="0"/>
              <a:pPr/>
              <a:t>17</a:t>
            </a:fld>
            <a:endParaRPr lang="fr-CH" dirty="0" smtClean="0"/>
          </a:p>
        </p:txBody>
      </p:sp>
      <p:sp>
        <p:nvSpPr>
          <p:cNvPr id="154" name="Rectangle 5"/>
          <p:cNvSpPr>
            <a:spLocks noGrp="1" noChangeArrowheads="1"/>
          </p:cNvSpPr>
          <p:nvPr>
            <p:ph type="title"/>
          </p:nvPr>
        </p:nvSpPr>
        <p:spPr>
          <a:xfrm>
            <a:off x="417513" y="0"/>
            <a:ext cx="8229600" cy="969963"/>
          </a:xfrm>
          <a:noFill/>
        </p:spPr>
        <p:txBody>
          <a:bodyPr/>
          <a:lstStyle/>
          <a:p>
            <a:pPr eaLnBrk="1" hangingPunct="1"/>
            <a:r>
              <a:rPr lang="fr-CH" dirty="0" smtClean="0"/>
              <a:t>Multigraph </a:t>
            </a:r>
            <a:r>
              <a:rPr lang="fr-CH" dirty="0" err="1" smtClean="0"/>
              <a:t>sampling</a:t>
            </a:r>
            <a:endParaRPr lang="en-US" dirty="0" smtClean="0"/>
          </a:p>
        </p:txBody>
      </p:sp>
      <p:sp>
        <p:nvSpPr>
          <p:cNvPr id="57" name="Oval 57"/>
          <p:cNvSpPr>
            <a:spLocks noChangeArrowheads="1"/>
          </p:cNvSpPr>
          <p:nvPr/>
        </p:nvSpPr>
        <p:spPr bwMode="auto">
          <a:xfrm>
            <a:off x="2278857" y="3405282"/>
            <a:ext cx="316220" cy="315838"/>
          </a:xfrm>
          <a:prstGeom prst="ellipse">
            <a:avLst/>
          </a:prstGeom>
          <a:noFill/>
          <a:ln w="63500">
            <a:solidFill>
              <a:schemeClr val="accent4"/>
            </a:solidFill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8" name="Rectangle 3"/>
          <p:cNvSpPr txBox="1">
            <a:spLocks/>
          </p:cNvSpPr>
          <p:nvPr/>
        </p:nvSpPr>
        <p:spPr bwMode="auto">
          <a:xfrm>
            <a:off x="430022" y="5936777"/>
            <a:ext cx="7663100" cy="755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341313" lvl="0" indent="-341313">
              <a:spcBef>
                <a:spcPct val="20000"/>
              </a:spcBef>
              <a:spcAft>
                <a:spcPts val="100"/>
              </a:spcAft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[2]  </a:t>
            </a:r>
            <a:r>
              <a:rPr lang="en-US" dirty="0" smtClean="0">
                <a:latin typeface="+mn-lt"/>
              </a:rPr>
              <a:t>Minas Gjoka, Carter T. Butts, Maciej Kurant, Athina Markopoulou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  </a:t>
            </a:r>
          </a:p>
          <a:p>
            <a:pPr marL="341313" marR="0" lvl="0" indent="-34131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10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dirty="0" smtClean="0">
                <a:latin typeface="+mn-lt"/>
                <a:cs typeface="+mn-cs"/>
              </a:rPr>
              <a:t>	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“Multigraph Sampling of Online Social Networks”,   </a:t>
            </a:r>
            <a:r>
              <a:rPr kumimoji="0" lang="en-US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arXiv:1008.2565.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" grpId="0" animBg="1"/>
      <p:bldP spid="57" grpId="0" animBg="1"/>
      <p:bldP spid="5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538483"/>
            <a:ext cx="8229600" cy="1143000"/>
          </a:xfrm>
        </p:spPr>
        <p:txBody>
          <a:bodyPr/>
          <a:lstStyle/>
          <a:p>
            <a:r>
              <a:rPr lang="en-US" dirty="0" smtClean="0"/>
              <a:t>RW extensions</a:t>
            </a:r>
            <a:br>
              <a:rPr lang="en-US" dirty="0" smtClean="0"/>
            </a:br>
            <a:r>
              <a:rPr lang="en-US" dirty="0" smtClean="0"/>
              <a:t>2) Stratified Weighted RW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66"/>
          <p:cNvGrpSpPr/>
          <p:nvPr/>
        </p:nvGrpSpPr>
        <p:grpSpPr>
          <a:xfrm>
            <a:off x="1491734" y="1464606"/>
            <a:ext cx="2533220" cy="1548361"/>
            <a:chOff x="469005" y="826866"/>
            <a:chExt cx="2679452" cy="1637741"/>
          </a:xfrm>
        </p:grpSpPr>
        <p:sp>
          <p:nvSpPr>
            <p:cNvPr id="27" name="Oval 57"/>
            <p:cNvSpPr>
              <a:spLocks noChangeArrowheads="1"/>
            </p:cNvSpPr>
            <p:nvPr/>
          </p:nvSpPr>
          <p:spPr bwMode="auto">
            <a:xfrm>
              <a:off x="1047296" y="2135491"/>
              <a:ext cx="172247" cy="17204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9" name="Oval 57"/>
            <p:cNvSpPr>
              <a:spLocks noChangeArrowheads="1"/>
            </p:cNvSpPr>
            <p:nvPr/>
          </p:nvSpPr>
          <p:spPr bwMode="auto">
            <a:xfrm>
              <a:off x="529868" y="1377438"/>
              <a:ext cx="172247" cy="17204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1" name="Oval 57"/>
            <p:cNvSpPr>
              <a:spLocks noChangeArrowheads="1"/>
            </p:cNvSpPr>
            <p:nvPr/>
          </p:nvSpPr>
          <p:spPr bwMode="auto">
            <a:xfrm>
              <a:off x="1112669" y="1622120"/>
              <a:ext cx="187093" cy="186868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2" name="Oval 57"/>
            <p:cNvSpPr>
              <a:spLocks noChangeArrowheads="1"/>
            </p:cNvSpPr>
            <p:nvPr/>
          </p:nvSpPr>
          <p:spPr bwMode="auto">
            <a:xfrm>
              <a:off x="2961364" y="1518120"/>
              <a:ext cx="187093" cy="186868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3" name="Oval 57"/>
            <p:cNvSpPr>
              <a:spLocks noChangeArrowheads="1"/>
            </p:cNvSpPr>
            <p:nvPr/>
          </p:nvSpPr>
          <p:spPr bwMode="auto">
            <a:xfrm>
              <a:off x="2114746" y="2227575"/>
              <a:ext cx="187093" cy="186868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4" name="Oval 57"/>
            <p:cNvSpPr>
              <a:spLocks noChangeArrowheads="1"/>
            </p:cNvSpPr>
            <p:nvPr/>
          </p:nvSpPr>
          <p:spPr bwMode="auto">
            <a:xfrm>
              <a:off x="2816875" y="908334"/>
              <a:ext cx="187093" cy="186868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7" name="Oval 57"/>
            <p:cNvSpPr>
              <a:spLocks noChangeArrowheads="1"/>
            </p:cNvSpPr>
            <p:nvPr/>
          </p:nvSpPr>
          <p:spPr bwMode="auto">
            <a:xfrm>
              <a:off x="469005" y="1889582"/>
              <a:ext cx="187093" cy="186868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8" name="Oval 57"/>
            <p:cNvSpPr>
              <a:spLocks noChangeArrowheads="1"/>
            </p:cNvSpPr>
            <p:nvPr/>
          </p:nvSpPr>
          <p:spPr bwMode="auto">
            <a:xfrm>
              <a:off x="1969366" y="826866"/>
              <a:ext cx="172247" cy="17204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9" name="Oval 57"/>
            <p:cNvSpPr>
              <a:spLocks noChangeArrowheads="1"/>
            </p:cNvSpPr>
            <p:nvPr/>
          </p:nvSpPr>
          <p:spPr bwMode="auto">
            <a:xfrm>
              <a:off x="1088144" y="924684"/>
              <a:ext cx="187093" cy="186868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6" name="Oval 57"/>
            <p:cNvSpPr>
              <a:spLocks noChangeArrowheads="1"/>
            </p:cNvSpPr>
            <p:nvPr/>
          </p:nvSpPr>
          <p:spPr bwMode="auto">
            <a:xfrm>
              <a:off x="2385271" y="1281550"/>
              <a:ext cx="172247" cy="17204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8" name="Oval 57"/>
            <p:cNvSpPr>
              <a:spLocks noChangeArrowheads="1"/>
            </p:cNvSpPr>
            <p:nvPr/>
          </p:nvSpPr>
          <p:spPr bwMode="auto">
            <a:xfrm>
              <a:off x="1555951" y="2292567"/>
              <a:ext cx="172247" cy="17204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0" name="Oval 57"/>
            <p:cNvSpPr>
              <a:spLocks noChangeArrowheads="1"/>
            </p:cNvSpPr>
            <p:nvPr/>
          </p:nvSpPr>
          <p:spPr bwMode="auto">
            <a:xfrm>
              <a:off x="2504688" y="1881802"/>
              <a:ext cx="172247" cy="17204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5" name="Oval 57"/>
            <p:cNvSpPr>
              <a:spLocks noChangeArrowheads="1"/>
            </p:cNvSpPr>
            <p:nvPr/>
          </p:nvSpPr>
          <p:spPr bwMode="auto">
            <a:xfrm>
              <a:off x="1912448" y="1749974"/>
              <a:ext cx="187093" cy="186868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6" name="Oval 57"/>
            <p:cNvSpPr>
              <a:spLocks noChangeArrowheads="1"/>
            </p:cNvSpPr>
            <p:nvPr/>
          </p:nvSpPr>
          <p:spPr bwMode="auto">
            <a:xfrm>
              <a:off x="1606355" y="1336726"/>
              <a:ext cx="172247" cy="17204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167" name="Group 166"/>
          <p:cNvGrpSpPr/>
          <p:nvPr/>
        </p:nvGrpSpPr>
        <p:grpSpPr>
          <a:xfrm>
            <a:off x="4496909" y="1418897"/>
            <a:ext cx="3161232" cy="1671146"/>
            <a:chOff x="4496909" y="1418897"/>
            <a:chExt cx="3161232" cy="1671146"/>
          </a:xfrm>
        </p:grpSpPr>
        <p:sp>
          <p:nvSpPr>
            <p:cNvPr id="24" name="Oval 57"/>
            <p:cNvSpPr>
              <a:spLocks noChangeArrowheads="1"/>
            </p:cNvSpPr>
            <p:nvPr/>
          </p:nvSpPr>
          <p:spPr bwMode="auto">
            <a:xfrm>
              <a:off x="5647930" y="2694405"/>
              <a:ext cx="162847" cy="162651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5" name="Oval 57"/>
            <p:cNvSpPr>
              <a:spLocks noChangeArrowheads="1"/>
            </p:cNvSpPr>
            <p:nvPr/>
          </p:nvSpPr>
          <p:spPr bwMode="auto">
            <a:xfrm>
              <a:off x="5709735" y="2209053"/>
              <a:ext cx="176882" cy="17667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0" name="Oval 57"/>
            <p:cNvSpPr>
              <a:spLocks noChangeArrowheads="1"/>
            </p:cNvSpPr>
            <p:nvPr/>
          </p:nvSpPr>
          <p:spPr bwMode="auto">
            <a:xfrm>
              <a:off x="6657124" y="2781465"/>
              <a:ext cx="176882" cy="17667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" name="Oval 57"/>
            <p:cNvSpPr>
              <a:spLocks noChangeArrowheads="1"/>
            </p:cNvSpPr>
            <p:nvPr/>
          </p:nvSpPr>
          <p:spPr bwMode="auto">
            <a:xfrm>
              <a:off x="5686549" y="1549679"/>
              <a:ext cx="176882" cy="17667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2" name="Oval 57"/>
            <p:cNvSpPr>
              <a:spLocks noChangeArrowheads="1"/>
            </p:cNvSpPr>
            <p:nvPr/>
          </p:nvSpPr>
          <p:spPr bwMode="auto">
            <a:xfrm>
              <a:off x="6912884" y="1887068"/>
              <a:ext cx="162847" cy="162651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3" name="Oval 57"/>
            <p:cNvSpPr>
              <a:spLocks noChangeArrowheads="1"/>
            </p:cNvSpPr>
            <p:nvPr/>
          </p:nvSpPr>
          <p:spPr bwMode="auto">
            <a:xfrm>
              <a:off x="6176478" y="1939234"/>
              <a:ext cx="162847" cy="162651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4925825" y="1418897"/>
              <a:ext cx="2732316" cy="1671146"/>
            </a:xfrm>
            <a:prstGeom prst="rect">
              <a:avLst/>
            </a:prstGeom>
            <a:solidFill>
              <a:schemeClr val="bg1"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57"/>
            <p:cNvSpPr>
              <a:spLocks noChangeArrowheads="1"/>
            </p:cNvSpPr>
            <p:nvPr/>
          </p:nvSpPr>
          <p:spPr bwMode="auto">
            <a:xfrm>
              <a:off x="5158742" y="1977723"/>
              <a:ext cx="162847" cy="162651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6" name="Oval 57"/>
            <p:cNvSpPr>
              <a:spLocks noChangeArrowheads="1"/>
            </p:cNvSpPr>
            <p:nvPr/>
          </p:nvSpPr>
          <p:spPr bwMode="auto">
            <a:xfrm>
              <a:off x="7457537" y="2110728"/>
              <a:ext cx="176882" cy="17667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7" name="Oval 57"/>
            <p:cNvSpPr>
              <a:spLocks noChangeArrowheads="1"/>
            </p:cNvSpPr>
            <p:nvPr/>
          </p:nvSpPr>
          <p:spPr bwMode="auto">
            <a:xfrm>
              <a:off x="7320934" y="1534221"/>
              <a:ext cx="176882" cy="17667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8" name="Oval 57"/>
            <p:cNvSpPr>
              <a:spLocks noChangeArrowheads="1"/>
            </p:cNvSpPr>
            <p:nvPr/>
          </p:nvSpPr>
          <p:spPr bwMode="auto">
            <a:xfrm>
              <a:off x="5101200" y="2461918"/>
              <a:ext cx="176882" cy="17667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0" name="Oval 57"/>
            <p:cNvSpPr>
              <a:spLocks noChangeArrowheads="1"/>
            </p:cNvSpPr>
            <p:nvPr/>
          </p:nvSpPr>
          <p:spPr bwMode="auto">
            <a:xfrm>
              <a:off x="6519679" y="1457199"/>
              <a:ext cx="162847" cy="162651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6" name="Oval 57"/>
            <p:cNvSpPr>
              <a:spLocks noChangeArrowheads="1"/>
            </p:cNvSpPr>
            <p:nvPr/>
          </p:nvSpPr>
          <p:spPr bwMode="auto">
            <a:xfrm>
              <a:off x="6128825" y="2842909"/>
              <a:ext cx="162847" cy="162651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7" name="Oval 57"/>
            <p:cNvSpPr>
              <a:spLocks noChangeArrowheads="1"/>
            </p:cNvSpPr>
            <p:nvPr/>
          </p:nvSpPr>
          <p:spPr bwMode="auto">
            <a:xfrm>
              <a:off x="7025784" y="2454563"/>
              <a:ext cx="162847" cy="162651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8" name="Oval 57"/>
            <p:cNvSpPr>
              <a:spLocks noChangeArrowheads="1"/>
            </p:cNvSpPr>
            <p:nvPr/>
          </p:nvSpPr>
          <p:spPr bwMode="auto">
            <a:xfrm>
              <a:off x="6465867" y="2329928"/>
              <a:ext cx="176882" cy="17667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72" name="Right Arrow 271"/>
            <p:cNvSpPr/>
            <p:nvPr/>
          </p:nvSpPr>
          <p:spPr>
            <a:xfrm>
              <a:off x="4496909" y="1899743"/>
              <a:ext cx="244366" cy="591207"/>
            </a:xfrm>
            <a:prstGeom prst="rightArrow">
              <a:avLst>
                <a:gd name="adj1" fmla="val 50000"/>
                <a:gd name="adj2" fmla="val 62903"/>
              </a:avLst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1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Not all nodes are equal</a:t>
            </a:r>
            <a:endParaRPr lang="en-US" dirty="0"/>
          </a:p>
        </p:txBody>
      </p:sp>
      <p:grpSp>
        <p:nvGrpSpPr>
          <p:cNvPr id="2" name="Group 286"/>
          <p:cNvGrpSpPr/>
          <p:nvPr/>
        </p:nvGrpSpPr>
        <p:grpSpPr>
          <a:xfrm>
            <a:off x="7219736" y="1448909"/>
            <a:ext cx="500099" cy="939567"/>
            <a:chOff x="7219736" y="1448909"/>
            <a:chExt cx="500099" cy="939567"/>
          </a:xfrm>
        </p:grpSpPr>
        <p:sp>
          <p:nvSpPr>
            <p:cNvPr id="284" name="Oval 57"/>
            <p:cNvSpPr>
              <a:spLocks noChangeArrowheads="1"/>
            </p:cNvSpPr>
            <p:nvPr/>
          </p:nvSpPr>
          <p:spPr bwMode="auto">
            <a:xfrm>
              <a:off x="7356339" y="2025416"/>
              <a:ext cx="363496" cy="36306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85" name="Oval 57"/>
            <p:cNvSpPr>
              <a:spLocks noChangeArrowheads="1"/>
            </p:cNvSpPr>
            <p:nvPr/>
          </p:nvSpPr>
          <p:spPr bwMode="auto">
            <a:xfrm>
              <a:off x="7219736" y="1448909"/>
              <a:ext cx="363496" cy="36306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1401472" y="3076354"/>
            <a:ext cx="2019645" cy="938401"/>
            <a:chOff x="1401472" y="3178833"/>
            <a:chExt cx="2019645" cy="938401"/>
          </a:xfrm>
        </p:grpSpPr>
        <p:sp>
          <p:nvSpPr>
            <p:cNvPr id="80" name="Oval 57"/>
            <p:cNvSpPr>
              <a:spLocks noChangeArrowheads="1"/>
            </p:cNvSpPr>
            <p:nvPr/>
          </p:nvSpPr>
          <p:spPr bwMode="auto">
            <a:xfrm>
              <a:off x="1502904" y="3458359"/>
              <a:ext cx="162846" cy="162651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 sz="1400"/>
            </a:p>
          </p:txBody>
        </p:sp>
        <p:sp>
          <p:nvSpPr>
            <p:cNvPr id="81" name="Oval 57"/>
            <p:cNvSpPr>
              <a:spLocks noChangeArrowheads="1"/>
            </p:cNvSpPr>
            <p:nvPr/>
          </p:nvSpPr>
          <p:spPr bwMode="auto">
            <a:xfrm>
              <a:off x="1502904" y="3666418"/>
              <a:ext cx="162846" cy="162651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 sz="1400"/>
            </a:p>
          </p:txBody>
        </p:sp>
        <p:grpSp>
          <p:nvGrpSpPr>
            <p:cNvPr id="82" name="Group 58"/>
            <p:cNvGrpSpPr/>
            <p:nvPr/>
          </p:nvGrpSpPr>
          <p:grpSpPr>
            <a:xfrm>
              <a:off x="1502904" y="3809457"/>
              <a:ext cx="1414145" cy="307777"/>
              <a:chOff x="1502904" y="3134128"/>
              <a:chExt cx="1414145" cy="307777"/>
            </a:xfrm>
          </p:grpSpPr>
          <p:sp>
            <p:nvSpPr>
              <p:cNvPr id="86" name="Oval 57"/>
              <p:cNvSpPr>
                <a:spLocks noChangeArrowheads="1"/>
              </p:cNvSpPr>
              <p:nvPr/>
            </p:nvSpPr>
            <p:spPr bwMode="auto">
              <a:xfrm>
                <a:off x="1502904" y="3200380"/>
                <a:ext cx="162846" cy="162651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 sz="1400"/>
              </a:p>
            </p:txBody>
          </p:sp>
          <p:sp>
            <p:nvSpPr>
              <p:cNvPr id="87" name="TextBox 86"/>
              <p:cNvSpPr txBox="1"/>
              <p:nvPr/>
            </p:nvSpPr>
            <p:spPr>
              <a:xfrm>
                <a:off x="1630076" y="3134128"/>
                <a:ext cx="128697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latin typeface="+mn-lt"/>
                  </a:rPr>
                  <a:t>irrelevant</a:t>
                </a:r>
                <a:endParaRPr lang="en-US" sz="1400" dirty="0">
                  <a:latin typeface="+mn-lt"/>
                </a:endParaRPr>
              </a:p>
            </p:txBody>
          </p:sp>
        </p:grpSp>
        <p:sp>
          <p:nvSpPr>
            <p:cNvPr id="83" name="TextBox 82"/>
            <p:cNvSpPr txBox="1"/>
            <p:nvPr/>
          </p:nvSpPr>
          <p:spPr>
            <a:xfrm>
              <a:off x="1630076" y="3383784"/>
              <a:ext cx="128697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+mn-lt"/>
                </a:rPr>
                <a:t>important</a:t>
              </a:r>
              <a:endParaRPr lang="en-US" sz="1400" dirty="0">
                <a:latin typeface="+mn-lt"/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1630074" y="3587522"/>
              <a:ext cx="179104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+mn-lt"/>
                </a:rPr>
                <a:t>(equally) important</a:t>
              </a:r>
              <a:endParaRPr lang="en-US" sz="1400" dirty="0">
                <a:latin typeface="+mn-lt"/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1401472" y="3178833"/>
              <a:ext cx="16728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+mn-lt"/>
                </a:rPr>
                <a:t>Node categories:</a:t>
              </a:r>
              <a:endParaRPr lang="en-US" sz="1400" dirty="0">
                <a:latin typeface="+mn-lt"/>
              </a:endParaRPr>
            </a:p>
          </p:txBody>
        </p:sp>
      </p:grpSp>
      <p:sp>
        <p:nvSpPr>
          <p:cNvPr id="49" name="TextBox 19"/>
          <p:cNvSpPr txBox="1">
            <a:spLocks noChangeArrowheads="1"/>
          </p:cNvSpPr>
          <p:nvPr/>
        </p:nvSpPr>
        <p:spPr bwMode="auto">
          <a:xfrm>
            <a:off x="4303986" y="3152926"/>
            <a:ext cx="43896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latin typeface="+mn-lt"/>
              </a:rPr>
              <a:t>Stratification. Node </a:t>
            </a:r>
            <a:r>
              <a:rPr lang="en-US" sz="1400" dirty="0">
                <a:latin typeface="+mn-lt"/>
              </a:rPr>
              <a:t>weight is proportional to its sampling probability under </a:t>
            </a:r>
            <a:r>
              <a:rPr lang="en-US" sz="1400" dirty="0" smtClean="0">
                <a:latin typeface="+mn-lt"/>
              </a:rPr>
              <a:t>Weighted Independence Sampler (WIS)</a:t>
            </a:r>
            <a:endParaRPr lang="en-US" sz="1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29493D2-1CA9-4301-ADCC-B858203CA70F}" type="slidenum">
              <a:rPr lang="fr-CH" smtClean="0"/>
              <a:pPr/>
              <a:t>2</a:t>
            </a:fld>
            <a:endParaRPr lang="fr-CH" smtClean="0"/>
          </a:p>
        </p:txBody>
      </p:sp>
      <p:sp>
        <p:nvSpPr>
          <p:cNvPr id="112658" name="Text Box 18"/>
          <p:cNvSpPr txBox="1">
            <a:spLocks noChangeArrowheads="1"/>
          </p:cNvSpPr>
          <p:nvPr/>
        </p:nvSpPr>
        <p:spPr bwMode="auto">
          <a:xfrm>
            <a:off x="583324" y="6292578"/>
            <a:ext cx="789064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/>
              <a:t>(over 15% of world’s population, and over 50% of world’s Internet users !)</a:t>
            </a:r>
          </a:p>
        </p:txBody>
      </p:sp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95808"/>
            <a:ext cx="8229600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dirty="0"/>
              <a:t>Online Social Networks (OSNs</a:t>
            </a:r>
            <a:r>
              <a:rPr lang="en-US" dirty="0" smtClean="0"/>
              <a:t>)</a:t>
            </a:r>
            <a:br>
              <a:rPr lang="en-US" dirty="0" smtClean="0"/>
            </a:br>
            <a:endParaRPr lang="en-US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>
            <p:ph sz="half" idx="1"/>
          </p:nvPr>
        </p:nvGraphicFramePr>
        <p:xfrm>
          <a:off x="922338" y="2090411"/>
          <a:ext cx="1454150" cy="596900"/>
        </p:xfrm>
        <a:graphic>
          <a:graphicData uri="http://schemas.openxmlformats.org/presentationml/2006/ole">
            <p:oleObj spid="_x0000_s65538" r:id="rId4" imgW="3149206" imgH="1294781" progId="">
              <p:embed/>
            </p:oleObj>
          </a:graphicData>
        </a:graphic>
      </p:graphicFrame>
      <p:pic>
        <p:nvPicPr>
          <p:cNvPr id="103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35038" y="1342698"/>
            <a:ext cx="1577975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35038" y="2766686"/>
            <a:ext cx="262255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12813" y="3385811"/>
            <a:ext cx="1220787" cy="54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3" name="Text Box 16"/>
          <p:cNvSpPr txBox="1">
            <a:spLocks noChangeArrowheads="1"/>
          </p:cNvSpPr>
          <p:nvPr/>
        </p:nvSpPr>
        <p:spPr bwMode="auto">
          <a:xfrm>
            <a:off x="3810000" y="5481311"/>
            <a:ext cx="510540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/>
              <a:t>    &gt; 1 b</a:t>
            </a:r>
            <a:r>
              <a:rPr lang="en-US" sz="3600"/>
              <a:t>illion users</a:t>
            </a:r>
            <a:endParaRPr lang="en-US" sz="4400"/>
          </a:p>
        </p:txBody>
      </p:sp>
      <p:sp>
        <p:nvSpPr>
          <p:cNvPr id="1034" name="Line 17"/>
          <p:cNvSpPr>
            <a:spLocks noChangeShapeType="1"/>
          </p:cNvSpPr>
          <p:nvPr/>
        </p:nvSpPr>
        <p:spPr bwMode="auto">
          <a:xfrm flipV="1">
            <a:off x="838200" y="5457498"/>
            <a:ext cx="5715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5" name="Text Box 19"/>
          <p:cNvSpPr txBox="1">
            <a:spLocks noChangeArrowheads="1"/>
          </p:cNvSpPr>
          <p:nvPr/>
        </p:nvSpPr>
        <p:spPr bwMode="auto">
          <a:xfrm>
            <a:off x="444060" y="5686098"/>
            <a:ext cx="21145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dirty="0" smtClean="0"/>
              <a:t> </a:t>
            </a:r>
            <a:r>
              <a:rPr lang="en-US" dirty="0" smtClean="0"/>
              <a:t>October 2010</a:t>
            </a:r>
            <a:endParaRPr lang="en-US" dirty="0"/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4038600" y="1444298"/>
          <a:ext cx="4648200" cy="386080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24100"/>
                <a:gridCol w="2324100"/>
              </a:tblGrid>
              <a:tr h="643467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/>
                        <a:t>500</a:t>
                      </a:r>
                      <a:r>
                        <a:rPr lang="en-US" sz="3000" baseline="0" dirty="0" smtClean="0"/>
                        <a:t> million</a:t>
                      </a: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/>
                        <a:t>2</a:t>
                      </a:r>
                      <a:endParaRPr lang="en-US" sz="3000" dirty="0"/>
                    </a:p>
                  </a:txBody>
                  <a:tcPr/>
                </a:tc>
              </a:tr>
              <a:tr h="643467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/>
                        <a:t>200 million</a:t>
                      </a: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/>
                        <a:t>9</a:t>
                      </a:r>
                      <a:endParaRPr lang="en-US" sz="3000" dirty="0"/>
                    </a:p>
                  </a:txBody>
                  <a:tcPr/>
                </a:tc>
              </a:tr>
              <a:tr h="643467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/>
                        <a:t>130 million</a:t>
                      </a: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/>
                        <a:t>12</a:t>
                      </a:r>
                      <a:endParaRPr lang="en-US" sz="3000" dirty="0"/>
                    </a:p>
                  </a:txBody>
                  <a:tcPr/>
                </a:tc>
              </a:tr>
              <a:tr h="643467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/>
                        <a:t>100 million</a:t>
                      </a: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/>
                        <a:t>43</a:t>
                      </a:r>
                      <a:endParaRPr lang="en-US" sz="3000" dirty="0"/>
                    </a:p>
                  </a:txBody>
                  <a:tcPr/>
                </a:tc>
              </a:tr>
              <a:tr h="643467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/>
                        <a:t>75 million</a:t>
                      </a: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/>
                        <a:t>10</a:t>
                      </a:r>
                      <a:endParaRPr lang="en-US" sz="3000" dirty="0"/>
                    </a:p>
                  </a:txBody>
                  <a:tcPr/>
                </a:tc>
              </a:tr>
              <a:tr h="643467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/>
                        <a:t>75 million</a:t>
                      </a:r>
                      <a:endParaRPr lang="en-US" sz="3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/>
                        <a:t>29</a:t>
                      </a:r>
                      <a:endParaRPr lang="en-US" sz="30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49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14400" y="4085898"/>
            <a:ext cx="271938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0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14400" y="4755823"/>
            <a:ext cx="194945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1" name="TextBox 26"/>
          <p:cNvSpPr txBox="1">
            <a:spLocks noChangeArrowheads="1"/>
          </p:cNvSpPr>
          <p:nvPr/>
        </p:nvSpPr>
        <p:spPr bwMode="auto">
          <a:xfrm>
            <a:off x="4724400" y="809298"/>
            <a:ext cx="9906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000" dirty="0"/>
              <a:t>Size</a:t>
            </a:r>
          </a:p>
        </p:txBody>
      </p:sp>
      <p:sp>
        <p:nvSpPr>
          <p:cNvPr id="1052" name="Line 17"/>
          <p:cNvSpPr>
            <a:spLocks noChangeShapeType="1"/>
          </p:cNvSpPr>
          <p:nvPr/>
        </p:nvSpPr>
        <p:spPr bwMode="auto">
          <a:xfrm flipV="1">
            <a:off x="4343400" y="1266498"/>
            <a:ext cx="1752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3" name="TextBox 28"/>
          <p:cNvSpPr txBox="1">
            <a:spLocks noChangeArrowheads="1"/>
          </p:cNvSpPr>
          <p:nvPr/>
        </p:nvSpPr>
        <p:spPr bwMode="auto">
          <a:xfrm>
            <a:off x="6705600" y="809298"/>
            <a:ext cx="19050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000"/>
              <a:t>   Traffic</a:t>
            </a:r>
          </a:p>
        </p:txBody>
      </p:sp>
      <p:sp>
        <p:nvSpPr>
          <p:cNvPr id="1054" name="Line 17"/>
          <p:cNvSpPr>
            <a:spLocks noChangeShapeType="1"/>
          </p:cNvSpPr>
          <p:nvPr/>
        </p:nvSpPr>
        <p:spPr bwMode="auto">
          <a:xfrm flipV="1">
            <a:off x="6705600" y="1266498"/>
            <a:ext cx="1752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5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val 57"/>
          <p:cNvSpPr>
            <a:spLocks noChangeArrowheads="1"/>
          </p:cNvSpPr>
          <p:nvPr/>
        </p:nvSpPr>
        <p:spPr bwMode="auto">
          <a:xfrm>
            <a:off x="5647930" y="2694405"/>
            <a:ext cx="162847" cy="162651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5" name="Oval 57"/>
          <p:cNvSpPr>
            <a:spLocks noChangeArrowheads="1"/>
          </p:cNvSpPr>
          <p:nvPr/>
        </p:nvSpPr>
        <p:spPr bwMode="auto">
          <a:xfrm>
            <a:off x="5709735" y="2209053"/>
            <a:ext cx="176882" cy="17667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0" name="Oval 57"/>
          <p:cNvSpPr>
            <a:spLocks noChangeArrowheads="1"/>
          </p:cNvSpPr>
          <p:nvPr/>
        </p:nvSpPr>
        <p:spPr bwMode="auto">
          <a:xfrm>
            <a:off x="6657124" y="2781465"/>
            <a:ext cx="176882" cy="17667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1" name="Oval 57"/>
          <p:cNvSpPr>
            <a:spLocks noChangeArrowheads="1"/>
          </p:cNvSpPr>
          <p:nvPr/>
        </p:nvSpPr>
        <p:spPr bwMode="auto">
          <a:xfrm>
            <a:off x="5686549" y="1549679"/>
            <a:ext cx="176882" cy="17667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2" name="Oval 57"/>
          <p:cNvSpPr>
            <a:spLocks noChangeArrowheads="1"/>
          </p:cNvSpPr>
          <p:nvPr/>
        </p:nvSpPr>
        <p:spPr bwMode="auto">
          <a:xfrm>
            <a:off x="6912884" y="1887068"/>
            <a:ext cx="162847" cy="162651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3" name="Oval 57"/>
          <p:cNvSpPr>
            <a:spLocks noChangeArrowheads="1"/>
          </p:cNvSpPr>
          <p:nvPr/>
        </p:nvSpPr>
        <p:spPr bwMode="auto">
          <a:xfrm>
            <a:off x="6176478" y="1939234"/>
            <a:ext cx="162847" cy="162651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925825" y="1418897"/>
            <a:ext cx="2732316" cy="1671146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57"/>
          <p:cNvSpPr>
            <a:spLocks noChangeArrowheads="1"/>
          </p:cNvSpPr>
          <p:nvPr/>
        </p:nvSpPr>
        <p:spPr bwMode="auto">
          <a:xfrm>
            <a:off x="5158742" y="1977723"/>
            <a:ext cx="162847" cy="162651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6" name="Oval 57"/>
          <p:cNvSpPr>
            <a:spLocks noChangeArrowheads="1"/>
          </p:cNvSpPr>
          <p:nvPr/>
        </p:nvSpPr>
        <p:spPr bwMode="auto">
          <a:xfrm>
            <a:off x="7457537" y="2110728"/>
            <a:ext cx="176882" cy="17667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7" name="Oval 57"/>
          <p:cNvSpPr>
            <a:spLocks noChangeArrowheads="1"/>
          </p:cNvSpPr>
          <p:nvPr/>
        </p:nvSpPr>
        <p:spPr bwMode="auto">
          <a:xfrm>
            <a:off x="7320934" y="1534221"/>
            <a:ext cx="176882" cy="17667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8" name="Oval 57"/>
          <p:cNvSpPr>
            <a:spLocks noChangeArrowheads="1"/>
          </p:cNvSpPr>
          <p:nvPr/>
        </p:nvSpPr>
        <p:spPr bwMode="auto">
          <a:xfrm>
            <a:off x="5101200" y="2461918"/>
            <a:ext cx="176882" cy="17667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0" name="Oval 57"/>
          <p:cNvSpPr>
            <a:spLocks noChangeArrowheads="1"/>
          </p:cNvSpPr>
          <p:nvPr/>
        </p:nvSpPr>
        <p:spPr bwMode="auto">
          <a:xfrm>
            <a:off x="6519679" y="1457199"/>
            <a:ext cx="162847" cy="162651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6" name="Oval 57"/>
          <p:cNvSpPr>
            <a:spLocks noChangeArrowheads="1"/>
          </p:cNvSpPr>
          <p:nvPr/>
        </p:nvSpPr>
        <p:spPr bwMode="auto">
          <a:xfrm>
            <a:off x="6128825" y="2842909"/>
            <a:ext cx="162847" cy="162651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7" name="Oval 57"/>
          <p:cNvSpPr>
            <a:spLocks noChangeArrowheads="1"/>
          </p:cNvSpPr>
          <p:nvPr/>
        </p:nvSpPr>
        <p:spPr bwMode="auto">
          <a:xfrm>
            <a:off x="7025784" y="2454563"/>
            <a:ext cx="162847" cy="162651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8" name="Oval 57"/>
          <p:cNvSpPr>
            <a:spLocks noChangeArrowheads="1"/>
          </p:cNvSpPr>
          <p:nvPr/>
        </p:nvSpPr>
        <p:spPr bwMode="auto">
          <a:xfrm>
            <a:off x="6465867" y="2329928"/>
            <a:ext cx="176882" cy="17667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grpSp>
        <p:nvGrpSpPr>
          <p:cNvPr id="4" name="Group 266"/>
          <p:cNvGrpSpPr/>
          <p:nvPr/>
        </p:nvGrpSpPr>
        <p:grpSpPr>
          <a:xfrm>
            <a:off x="1491734" y="1464606"/>
            <a:ext cx="2533220" cy="1548361"/>
            <a:chOff x="469005" y="826866"/>
            <a:chExt cx="2679452" cy="1637741"/>
          </a:xfrm>
        </p:grpSpPr>
        <p:sp>
          <p:nvSpPr>
            <p:cNvPr id="27" name="Oval 57"/>
            <p:cNvSpPr>
              <a:spLocks noChangeArrowheads="1"/>
            </p:cNvSpPr>
            <p:nvPr/>
          </p:nvSpPr>
          <p:spPr bwMode="auto">
            <a:xfrm>
              <a:off x="1047296" y="2135491"/>
              <a:ext cx="172247" cy="17204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9" name="Oval 57"/>
            <p:cNvSpPr>
              <a:spLocks noChangeArrowheads="1"/>
            </p:cNvSpPr>
            <p:nvPr/>
          </p:nvSpPr>
          <p:spPr bwMode="auto">
            <a:xfrm>
              <a:off x="529868" y="1377438"/>
              <a:ext cx="172247" cy="17204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1" name="Oval 57"/>
            <p:cNvSpPr>
              <a:spLocks noChangeArrowheads="1"/>
            </p:cNvSpPr>
            <p:nvPr/>
          </p:nvSpPr>
          <p:spPr bwMode="auto">
            <a:xfrm>
              <a:off x="1112669" y="1622120"/>
              <a:ext cx="187093" cy="186868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2" name="Oval 57"/>
            <p:cNvSpPr>
              <a:spLocks noChangeArrowheads="1"/>
            </p:cNvSpPr>
            <p:nvPr/>
          </p:nvSpPr>
          <p:spPr bwMode="auto">
            <a:xfrm>
              <a:off x="2961364" y="1518120"/>
              <a:ext cx="187093" cy="186868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3" name="Oval 57"/>
            <p:cNvSpPr>
              <a:spLocks noChangeArrowheads="1"/>
            </p:cNvSpPr>
            <p:nvPr/>
          </p:nvSpPr>
          <p:spPr bwMode="auto">
            <a:xfrm>
              <a:off x="2114746" y="2227575"/>
              <a:ext cx="187093" cy="186868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4" name="Oval 57"/>
            <p:cNvSpPr>
              <a:spLocks noChangeArrowheads="1"/>
            </p:cNvSpPr>
            <p:nvPr/>
          </p:nvSpPr>
          <p:spPr bwMode="auto">
            <a:xfrm>
              <a:off x="2816875" y="908334"/>
              <a:ext cx="187093" cy="186868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7" name="Oval 57"/>
            <p:cNvSpPr>
              <a:spLocks noChangeArrowheads="1"/>
            </p:cNvSpPr>
            <p:nvPr/>
          </p:nvSpPr>
          <p:spPr bwMode="auto">
            <a:xfrm>
              <a:off x="469005" y="1889582"/>
              <a:ext cx="187093" cy="186868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8" name="Oval 57"/>
            <p:cNvSpPr>
              <a:spLocks noChangeArrowheads="1"/>
            </p:cNvSpPr>
            <p:nvPr/>
          </p:nvSpPr>
          <p:spPr bwMode="auto">
            <a:xfrm>
              <a:off x="1969366" y="826866"/>
              <a:ext cx="172247" cy="17204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9" name="Oval 57"/>
            <p:cNvSpPr>
              <a:spLocks noChangeArrowheads="1"/>
            </p:cNvSpPr>
            <p:nvPr/>
          </p:nvSpPr>
          <p:spPr bwMode="auto">
            <a:xfrm>
              <a:off x="1088144" y="924684"/>
              <a:ext cx="187093" cy="186868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6" name="Oval 57"/>
            <p:cNvSpPr>
              <a:spLocks noChangeArrowheads="1"/>
            </p:cNvSpPr>
            <p:nvPr/>
          </p:nvSpPr>
          <p:spPr bwMode="auto">
            <a:xfrm>
              <a:off x="2385271" y="1281550"/>
              <a:ext cx="172247" cy="17204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8" name="Oval 57"/>
            <p:cNvSpPr>
              <a:spLocks noChangeArrowheads="1"/>
            </p:cNvSpPr>
            <p:nvPr/>
          </p:nvSpPr>
          <p:spPr bwMode="auto">
            <a:xfrm>
              <a:off x="1555951" y="2292567"/>
              <a:ext cx="172247" cy="17204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0" name="Oval 57"/>
            <p:cNvSpPr>
              <a:spLocks noChangeArrowheads="1"/>
            </p:cNvSpPr>
            <p:nvPr/>
          </p:nvSpPr>
          <p:spPr bwMode="auto">
            <a:xfrm>
              <a:off x="2504688" y="1881802"/>
              <a:ext cx="172247" cy="17204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5" name="Oval 57"/>
            <p:cNvSpPr>
              <a:spLocks noChangeArrowheads="1"/>
            </p:cNvSpPr>
            <p:nvPr/>
          </p:nvSpPr>
          <p:spPr bwMode="auto">
            <a:xfrm>
              <a:off x="1912448" y="1749974"/>
              <a:ext cx="187093" cy="186868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6" name="Oval 57"/>
            <p:cNvSpPr>
              <a:spLocks noChangeArrowheads="1"/>
            </p:cNvSpPr>
            <p:nvPr/>
          </p:nvSpPr>
          <p:spPr bwMode="auto">
            <a:xfrm>
              <a:off x="1606355" y="1336726"/>
              <a:ext cx="172247" cy="17204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272" name="Right Arrow 271"/>
          <p:cNvSpPr/>
          <p:nvPr/>
        </p:nvSpPr>
        <p:spPr>
          <a:xfrm>
            <a:off x="4496909" y="1899743"/>
            <a:ext cx="244366" cy="591207"/>
          </a:xfrm>
          <a:prstGeom prst="rightArrow">
            <a:avLst>
              <a:gd name="adj1" fmla="val 50000"/>
              <a:gd name="adj2" fmla="val 62903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6" name="TextBox 19"/>
          <p:cNvSpPr txBox="1">
            <a:spLocks noChangeArrowheads="1"/>
          </p:cNvSpPr>
          <p:nvPr/>
        </p:nvSpPr>
        <p:spPr bwMode="auto">
          <a:xfrm>
            <a:off x="4303986" y="3152926"/>
            <a:ext cx="43896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latin typeface="+mn-lt"/>
              </a:rPr>
              <a:t>Stratification. Node </a:t>
            </a:r>
            <a:r>
              <a:rPr lang="en-US" sz="1400" dirty="0">
                <a:latin typeface="+mn-lt"/>
              </a:rPr>
              <a:t>weight is proportional to its sampling probability under </a:t>
            </a:r>
            <a:r>
              <a:rPr lang="en-US" sz="1400" dirty="0" smtClean="0">
                <a:latin typeface="+mn-lt"/>
              </a:rPr>
              <a:t>Weighted Independence Sampler (WIS)</a:t>
            </a:r>
            <a:endParaRPr lang="en-US" sz="1400" dirty="0">
              <a:latin typeface="+mn-lt"/>
            </a:endParaRPr>
          </a:p>
        </p:txBody>
      </p:sp>
      <p:sp>
        <p:nvSpPr>
          <p:cNvPr id="281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Not all nodes are equal</a:t>
            </a:r>
            <a:endParaRPr lang="en-US" dirty="0"/>
          </a:p>
        </p:txBody>
      </p:sp>
      <p:grpSp>
        <p:nvGrpSpPr>
          <p:cNvPr id="2" name="Group 286"/>
          <p:cNvGrpSpPr/>
          <p:nvPr/>
        </p:nvGrpSpPr>
        <p:grpSpPr>
          <a:xfrm>
            <a:off x="7219736" y="1448909"/>
            <a:ext cx="500099" cy="939567"/>
            <a:chOff x="7219736" y="1448909"/>
            <a:chExt cx="500099" cy="939567"/>
          </a:xfrm>
        </p:grpSpPr>
        <p:sp>
          <p:nvSpPr>
            <p:cNvPr id="284" name="Oval 57"/>
            <p:cNvSpPr>
              <a:spLocks noChangeArrowheads="1"/>
            </p:cNvSpPr>
            <p:nvPr/>
          </p:nvSpPr>
          <p:spPr bwMode="auto">
            <a:xfrm>
              <a:off x="7356339" y="2025416"/>
              <a:ext cx="363496" cy="36306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85" name="Oval 57"/>
            <p:cNvSpPr>
              <a:spLocks noChangeArrowheads="1"/>
            </p:cNvSpPr>
            <p:nvPr/>
          </p:nvSpPr>
          <p:spPr bwMode="auto">
            <a:xfrm>
              <a:off x="7219736" y="1448909"/>
              <a:ext cx="363496" cy="36306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</p:grpSp>
      <p:cxnSp>
        <p:nvCxnSpPr>
          <p:cNvPr id="167" name="Straight Connector 166"/>
          <p:cNvCxnSpPr>
            <a:stCxn id="295" idx="0"/>
            <a:endCxn id="287" idx="4"/>
          </p:cNvCxnSpPr>
          <p:nvPr/>
        </p:nvCxnSpPr>
        <p:spPr bwMode="auto">
          <a:xfrm rot="16200000" flipV="1">
            <a:off x="2000119" y="5185590"/>
            <a:ext cx="404844" cy="1129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167"/>
          <p:cNvCxnSpPr>
            <a:stCxn id="297" idx="7"/>
            <a:endCxn id="270" idx="3"/>
          </p:cNvCxnSpPr>
          <p:nvPr/>
        </p:nvCxnSpPr>
        <p:spPr bwMode="auto">
          <a:xfrm rot="5400000" flipH="1" flipV="1">
            <a:off x="1397772" y="4655416"/>
            <a:ext cx="367024" cy="2280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/>
          <p:cNvCxnSpPr>
            <a:stCxn id="268" idx="4"/>
            <a:endCxn id="227" idx="0"/>
          </p:cNvCxnSpPr>
          <p:nvPr/>
        </p:nvCxnSpPr>
        <p:spPr bwMode="auto">
          <a:xfrm rot="16200000" flipH="1">
            <a:off x="2429542" y="4832407"/>
            <a:ext cx="399837" cy="1366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Connector 169"/>
          <p:cNvCxnSpPr>
            <a:stCxn id="270" idx="6"/>
            <a:endCxn id="268" idx="2"/>
          </p:cNvCxnSpPr>
          <p:nvPr/>
        </p:nvCxnSpPr>
        <p:spPr bwMode="auto">
          <a:xfrm>
            <a:off x="1834307" y="4528424"/>
            <a:ext cx="638409" cy="8403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Connector 170"/>
          <p:cNvCxnSpPr>
            <a:stCxn id="227" idx="3"/>
            <a:endCxn id="295" idx="7"/>
          </p:cNvCxnSpPr>
          <p:nvPr/>
        </p:nvCxnSpPr>
        <p:spPr bwMode="auto">
          <a:xfrm rot="5400000">
            <a:off x="2367466" y="5200524"/>
            <a:ext cx="216857" cy="31865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Connector 171"/>
          <p:cNvCxnSpPr>
            <a:stCxn id="295" idx="3"/>
            <a:endCxn id="267" idx="7"/>
          </p:cNvCxnSpPr>
          <p:nvPr/>
        </p:nvCxnSpPr>
        <p:spPr bwMode="auto">
          <a:xfrm rot="5400000">
            <a:off x="1973680" y="5569500"/>
            <a:ext cx="213944" cy="2415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/>
          <p:cNvCxnSpPr>
            <a:stCxn id="216" idx="7"/>
            <a:endCxn id="297" idx="3"/>
          </p:cNvCxnSpPr>
          <p:nvPr/>
        </p:nvCxnSpPr>
        <p:spPr bwMode="auto">
          <a:xfrm rot="5400000" flipH="1" flipV="1">
            <a:off x="1103871" y="4976588"/>
            <a:ext cx="156862" cy="3396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Connector 173"/>
          <p:cNvCxnSpPr>
            <a:stCxn id="216" idx="4"/>
            <a:endCxn id="186" idx="0"/>
          </p:cNvCxnSpPr>
          <p:nvPr/>
        </p:nvCxnSpPr>
        <p:spPr bwMode="auto">
          <a:xfrm rot="5400000">
            <a:off x="761207" y="5495552"/>
            <a:ext cx="308683" cy="688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/>
          <p:cNvCxnSpPr>
            <a:stCxn id="187" idx="5"/>
            <a:endCxn id="216" idx="2"/>
          </p:cNvCxnSpPr>
          <p:nvPr/>
        </p:nvCxnSpPr>
        <p:spPr bwMode="auto">
          <a:xfrm rot="16200000" flipH="1">
            <a:off x="565103" y="4990873"/>
            <a:ext cx="180835" cy="41199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Connector 175"/>
          <p:cNvCxnSpPr>
            <a:stCxn id="187" idx="4"/>
            <a:endCxn id="269" idx="0"/>
          </p:cNvCxnSpPr>
          <p:nvPr/>
        </p:nvCxnSpPr>
        <p:spPr bwMode="auto">
          <a:xfrm rot="5400000">
            <a:off x="205915" y="5265784"/>
            <a:ext cx="321544" cy="5052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/>
          <p:cNvCxnSpPr>
            <a:stCxn id="269" idx="5"/>
            <a:endCxn id="186" idx="2"/>
          </p:cNvCxnSpPr>
          <p:nvPr/>
        </p:nvCxnSpPr>
        <p:spPr bwMode="auto">
          <a:xfrm rot="16200000" flipH="1">
            <a:off x="520330" y="5486247"/>
            <a:ext cx="163015" cy="3957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Connector 177"/>
          <p:cNvCxnSpPr>
            <a:stCxn id="186" idx="5"/>
            <a:endCxn id="288" idx="2"/>
          </p:cNvCxnSpPr>
          <p:nvPr/>
        </p:nvCxnSpPr>
        <p:spPr bwMode="auto">
          <a:xfrm rot="16200000" flipH="1">
            <a:off x="1064160" y="5697686"/>
            <a:ext cx="90998" cy="34189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Connector 178"/>
          <p:cNvCxnSpPr>
            <a:stCxn id="288" idx="6"/>
            <a:endCxn id="267" idx="2"/>
          </p:cNvCxnSpPr>
          <p:nvPr/>
        </p:nvCxnSpPr>
        <p:spPr bwMode="auto">
          <a:xfrm flipV="1">
            <a:off x="1443454" y="5859700"/>
            <a:ext cx="365453" cy="544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Connector 179"/>
          <p:cNvCxnSpPr>
            <a:stCxn id="271" idx="6"/>
            <a:endCxn id="270" idx="2"/>
          </p:cNvCxnSpPr>
          <p:nvPr/>
        </p:nvCxnSpPr>
        <p:spPr bwMode="auto">
          <a:xfrm flipV="1">
            <a:off x="1015215" y="4528424"/>
            <a:ext cx="656247" cy="9949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Connector 180"/>
          <p:cNvCxnSpPr>
            <a:stCxn id="271" idx="5"/>
            <a:endCxn id="297" idx="1"/>
          </p:cNvCxnSpPr>
          <p:nvPr/>
        </p:nvCxnSpPr>
        <p:spPr bwMode="auto">
          <a:xfrm rot="16200000" flipH="1">
            <a:off x="1039422" y="4640265"/>
            <a:ext cx="262577" cy="36279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Connector 181"/>
          <p:cNvCxnSpPr>
            <a:stCxn id="187" idx="7"/>
            <a:endCxn id="271" idx="3"/>
          </p:cNvCxnSpPr>
          <p:nvPr/>
        </p:nvCxnSpPr>
        <p:spPr bwMode="auto">
          <a:xfrm rot="5400000" flipH="1" flipV="1">
            <a:off x="506346" y="4633553"/>
            <a:ext cx="301067" cy="4147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182"/>
          <p:cNvCxnSpPr>
            <a:stCxn id="271" idx="4"/>
            <a:endCxn id="216" idx="0"/>
          </p:cNvCxnSpPr>
          <p:nvPr/>
        </p:nvCxnSpPr>
        <p:spPr bwMode="auto">
          <a:xfrm rot="16200000" flipH="1">
            <a:off x="697015" y="4946007"/>
            <a:ext cx="482703" cy="2318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Connector 183"/>
          <p:cNvCxnSpPr>
            <a:stCxn id="270" idx="5"/>
            <a:endCxn id="287" idx="1"/>
          </p:cNvCxnSpPr>
          <p:nvPr/>
        </p:nvCxnSpPr>
        <p:spPr bwMode="auto">
          <a:xfrm rot="16200000" flipH="1">
            <a:off x="1792058" y="4604329"/>
            <a:ext cx="314858" cy="2780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Connector 184"/>
          <p:cNvCxnSpPr>
            <a:stCxn id="297" idx="6"/>
            <a:endCxn id="287" idx="2"/>
          </p:cNvCxnSpPr>
          <p:nvPr/>
        </p:nvCxnSpPr>
        <p:spPr bwMode="auto">
          <a:xfrm flipV="1">
            <a:off x="1491108" y="4958294"/>
            <a:ext cx="573559" cy="521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6" name="Oval 57"/>
          <p:cNvSpPr>
            <a:spLocks noChangeArrowheads="1"/>
          </p:cNvSpPr>
          <p:nvPr/>
        </p:nvSpPr>
        <p:spPr bwMode="auto">
          <a:xfrm>
            <a:off x="799713" y="5684305"/>
            <a:ext cx="162846" cy="162651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87" name="Oval 57"/>
          <p:cNvSpPr>
            <a:spLocks noChangeArrowheads="1"/>
          </p:cNvSpPr>
          <p:nvPr/>
        </p:nvSpPr>
        <p:spPr bwMode="auto">
          <a:xfrm>
            <a:off x="310524" y="4967623"/>
            <a:ext cx="162846" cy="162651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16" name="Oval 57"/>
          <p:cNvSpPr>
            <a:spLocks noChangeArrowheads="1"/>
          </p:cNvSpPr>
          <p:nvPr/>
        </p:nvSpPr>
        <p:spPr bwMode="auto">
          <a:xfrm>
            <a:off x="861518" y="5198952"/>
            <a:ext cx="176883" cy="17667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27" name="Oval 57"/>
          <p:cNvSpPr>
            <a:spLocks noChangeArrowheads="1"/>
          </p:cNvSpPr>
          <p:nvPr/>
        </p:nvSpPr>
        <p:spPr bwMode="auto">
          <a:xfrm>
            <a:off x="2609320" y="5100628"/>
            <a:ext cx="176883" cy="17667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67" name="Oval 57"/>
          <p:cNvSpPr>
            <a:spLocks noChangeArrowheads="1"/>
          </p:cNvSpPr>
          <p:nvPr/>
        </p:nvSpPr>
        <p:spPr bwMode="auto">
          <a:xfrm>
            <a:off x="1808907" y="5771364"/>
            <a:ext cx="176883" cy="17667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68" name="Oval 57"/>
          <p:cNvSpPr>
            <a:spLocks noChangeArrowheads="1"/>
          </p:cNvSpPr>
          <p:nvPr/>
        </p:nvSpPr>
        <p:spPr bwMode="auto">
          <a:xfrm>
            <a:off x="2472717" y="4524121"/>
            <a:ext cx="176883" cy="17667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69" name="Oval 57"/>
          <p:cNvSpPr>
            <a:spLocks noChangeArrowheads="1"/>
          </p:cNvSpPr>
          <p:nvPr/>
        </p:nvSpPr>
        <p:spPr bwMode="auto">
          <a:xfrm>
            <a:off x="252983" y="5451817"/>
            <a:ext cx="176883" cy="17667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70" name="Oval 57"/>
          <p:cNvSpPr>
            <a:spLocks noChangeArrowheads="1"/>
          </p:cNvSpPr>
          <p:nvPr/>
        </p:nvSpPr>
        <p:spPr bwMode="auto">
          <a:xfrm>
            <a:off x="1671461" y="4447098"/>
            <a:ext cx="162846" cy="162651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71" name="Oval 57"/>
          <p:cNvSpPr>
            <a:spLocks noChangeArrowheads="1"/>
          </p:cNvSpPr>
          <p:nvPr/>
        </p:nvSpPr>
        <p:spPr bwMode="auto">
          <a:xfrm>
            <a:off x="838332" y="4539578"/>
            <a:ext cx="176883" cy="17667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75" name="Rectangle 274"/>
          <p:cNvSpPr/>
          <p:nvPr/>
        </p:nvSpPr>
        <p:spPr>
          <a:xfrm>
            <a:off x="144640" y="4377285"/>
            <a:ext cx="2732316" cy="1671146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2" name="Straight Connector 281"/>
          <p:cNvCxnSpPr>
            <a:stCxn id="296" idx="3"/>
            <a:endCxn id="288" idx="7"/>
          </p:cNvCxnSpPr>
          <p:nvPr/>
        </p:nvCxnSpPr>
        <p:spPr bwMode="auto">
          <a:xfrm rot="5400000">
            <a:off x="1338579" y="5551653"/>
            <a:ext cx="386002" cy="2239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2" name="Group 381"/>
          <p:cNvGrpSpPr/>
          <p:nvPr/>
        </p:nvGrpSpPr>
        <p:grpSpPr>
          <a:xfrm>
            <a:off x="1467259" y="5015799"/>
            <a:ext cx="621257" cy="329902"/>
            <a:chOff x="1614329" y="5015799"/>
            <a:chExt cx="621257" cy="329902"/>
          </a:xfrm>
        </p:grpSpPr>
        <p:cxnSp>
          <p:nvCxnSpPr>
            <p:cNvPr id="280" name="Straight Connector 279"/>
            <p:cNvCxnSpPr>
              <a:stCxn id="287" idx="3"/>
              <a:endCxn id="296" idx="7"/>
            </p:cNvCxnSpPr>
            <p:nvPr/>
          </p:nvCxnSpPr>
          <p:spPr bwMode="auto">
            <a:xfrm rot="5400000">
              <a:off x="1910691" y="5020806"/>
              <a:ext cx="329902" cy="3198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>
              <a:stCxn id="297" idx="5"/>
              <a:endCxn id="296" idx="1"/>
            </p:cNvCxnSpPr>
            <p:nvPr/>
          </p:nvCxnSpPr>
          <p:spPr bwMode="auto">
            <a:xfrm rot="16200000" flipH="1">
              <a:off x="1563608" y="5118686"/>
              <a:ext cx="277736" cy="17629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86" name="Straight Connector 285"/>
          <p:cNvCxnSpPr>
            <a:stCxn id="296" idx="6"/>
            <a:endCxn id="295" idx="2"/>
          </p:cNvCxnSpPr>
          <p:nvPr/>
        </p:nvCxnSpPr>
        <p:spPr bwMode="auto">
          <a:xfrm>
            <a:off x="1794532" y="5408164"/>
            <a:ext cx="383035" cy="1176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7" name="Oval 57"/>
          <p:cNvSpPr>
            <a:spLocks noChangeArrowheads="1"/>
          </p:cNvSpPr>
          <p:nvPr/>
        </p:nvSpPr>
        <p:spPr bwMode="auto">
          <a:xfrm>
            <a:off x="2064668" y="4876968"/>
            <a:ext cx="162846" cy="162651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88" name="Oval 57"/>
          <p:cNvSpPr>
            <a:spLocks noChangeArrowheads="1"/>
          </p:cNvSpPr>
          <p:nvPr/>
        </p:nvSpPr>
        <p:spPr bwMode="auto">
          <a:xfrm>
            <a:off x="1280608" y="5832809"/>
            <a:ext cx="162846" cy="162651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95" name="Oval 57"/>
          <p:cNvSpPr>
            <a:spLocks noChangeArrowheads="1"/>
          </p:cNvSpPr>
          <p:nvPr/>
        </p:nvSpPr>
        <p:spPr bwMode="auto">
          <a:xfrm>
            <a:off x="2177568" y="5444462"/>
            <a:ext cx="162846" cy="162651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96" name="Oval 57"/>
          <p:cNvSpPr>
            <a:spLocks noChangeArrowheads="1"/>
          </p:cNvSpPr>
          <p:nvPr/>
        </p:nvSpPr>
        <p:spPr bwMode="auto">
          <a:xfrm>
            <a:off x="1617649" y="5319828"/>
            <a:ext cx="176883" cy="17667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97" name="Oval 57"/>
          <p:cNvSpPr>
            <a:spLocks noChangeArrowheads="1"/>
          </p:cNvSpPr>
          <p:nvPr/>
        </p:nvSpPr>
        <p:spPr bwMode="auto">
          <a:xfrm>
            <a:off x="1328262" y="4929134"/>
            <a:ext cx="162846" cy="162651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98" name="Oval 57"/>
          <p:cNvSpPr>
            <a:spLocks noChangeArrowheads="1"/>
          </p:cNvSpPr>
          <p:nvPr/>
        </p:nvSpPr>
        <p:spPr bwMode="auto">
          <a:xfrm>
            <a:off x="1567936" y="5272000"/>
            <a:ext cx="276630" cy="276296"/>
          </a:xfrm>
          <a:prstGeom prst="ellipse">
            <a:avLst/>
          </a:prstGeom>
          <a:noFill/>
          <a:ln w="63500">
            <a:solidFill>
              <a:schemeClr val="accent4"/>
            </a:solidFill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79" name="TextBox 20"/>
          <p:cNvSpPr txBox="1">
            <a:spLocks noChangeArrowheads="1"/>
          </p:cNvSpPr>
          <p:nvPr/>
        </p:nvSpPr>
        <p:spPr bwMode="auto">
          <a:xfrm>
            <a:off x="232012" y="6106399"/>
            <a:ext cx="266131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latin typeface="+mn-lt"/>
              </a:rPr>
              <a:t>But graph exploration </a:t>
            </a:r>
            <a:r>
              <a:rPr lang="en-US" sz="1400" dirty="0">
                <a:latin typeface="+mn-lt"/>
              </a:rPr>
              <a:t>techniques have to follow the links!</a:t>
            </a:r>
          </a:p>
        </p:txBody>
      </p:sp>
      <p:sp>
        <p:nvSpPr>
          <p:cNvPr id="381" name="TextBox 24"/>
          <p:cNvSpPr txBox="1">
            <a:spLocks noChangeArrowheads="1"/>
          </p:cNvSpPr>
          <p:nvPr/>
        </p:nvSpPr>
        <p:spPr bwMode="auto">
          <a:xfrm>
            <a:off x="6388998" y="6093808"/>
            <a:ext cx="246221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dirty="0" smtClean="0">
                <a:latin typeface="+mn-lt"/>
              </a:rPr>
              <a:t>We have to trade between </a:t>
            </a:r>
            <a:r>
              <a:rPr lang="en-US" sz="1400" dirty="0">
                <a:latin typeface="+mn-lt"/>
              </a:rPr>
              <a:t>fast convergence and ideal (WIS) node sampling probabilities   </a:t>
            </a:r>
          </a:p>
        </p:txBody>
      </p:sp>
      <p:sp>
        <p:nvSpPr>
          <p:cNvPr id="380" name="TextBox 23"/>
          <p:cNvSpPr txBox="1">
            <a:spLocks noChangeArrowheads="1"/>
          </p:cNvSpPr>
          <p:nvPr/>
        </p:nvSpPr>
        <p:spPr bwMode="auto">
          <a:xfrm>
            <a:off x="3344993" y="6106399"/>
            <a:ext cx="251189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+mn-lt"/>
              </a:rPr>
              <a:t>Enforcing WIS weights may lead to slow (or no) convergence</a:t>
            </a:r>
          </a:p>
        </p:txBody>
      </p:sp>
      <p:grpSp>
        <p:nvGrpSpPr>
          <p:cNvPr id="467" name="Group 466"/>
          <p:cNvGrpSpPr/>
          <p:nvPr/>
        </p:nvGrpSpPr>
        <p:grpSpPr>
          <a:xfrm>
            <a:off x="2966625" y="4377285"/>
            <a:ext cx="2998962" cy="1671146"/>
            <a:chOff x="3082163" y="4377285"/>
            <a:chExt cx="2998962" cy="1671146"/>
          </a:xfrm>
        </p:grpSpPr>
        <p:sp>
          <p:nvSpPr>
            <p:cNvPr id="318" name="Oval 57"/>
            <p:cNvSpPr>
              <a:spLocks noChangeArrowheads="1"/>
            </p:cNvSpPr>
            <p:nvPr/>
          </p:nvSpPr>
          <p:spPr bwMode="auto">
            <a:xfrm>
              <a:off x="3918587" y="5684305"/>
              <a:ext cx="162846" cy="162651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20" name="Oval 57"/>
            <p:cNvSpPr>
              <a:spLocks noChangeArrowheads="1"/>
            </p:cNvSpPr>
            <p:nvPr/>
          </p:nvSpPr>
          <p:spPr bwMode="auto">
            <a:xfrm>
              <a:off x="3980392" y="5198952"/>
              <a:ext cx="176883" cy="17667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22" name="Oval 57"/>
            <p:cNvSpPr>
              <a:spLocks noChangeArrowheads="1"/>
            </p:cNvSpPr>
            <p:nvPr/>
          </p:nvSpPr>
          <p:spPr bwMode="auto">
            <a:xfrm>
              <a:off x="4927781" y="5771364"/>
              <a:ext cx="176883" cy="17667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26" name="Oval 57"/>
            <p:cNvSpPr>
              <a:spLocks noChangeArrowheads="1"/>
            </p:cNvSpPr>
            <p:nvPr/>
          </p:nvSpPr>
          <p:spPr bwMode="auto">
            <a:xfrm>
              <a:off x="3957206" y="4539578"/>
              <a:ext cx="176883" cy="17667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31" name="Oval 57"/>
            <p:cNvSpPr>
              <a:spLocks noChangeArrowheads="1"/>
            </p:cNvSpPr>
            <p:nvPr/>
          </p:nvSpPr>
          <p:spPr bwMode="auto">
            <a:xfrm>
              <a:off x="5183542" y="4876968"/>
              <a:ext cx="162846" cy="162651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35" name="Oval 57"/>
            <p:cNvSpPr>
              <a:spLocks noChangeArrowheads="1"/>
            </p:cNvSpPr>
            <p:nvPr/>
          </p:nvSpPr>
          <p:spPr bwMode="auto">
            <a:xfrm>
              <a:off x="4447136" y="4929134"/>
              <a:ext cx="162846" cy="162651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466" name="Rectangle 465"/>
            <p:cNvSpPr/>
            <p:nvPr/>
          </p:nvSpPr>
          <p:spPr>
            <a:xfrm>
              <a:off x="3348809" y="4377285"/>
              <a:ext cx="2732316" cy="1671146"/>
            </a:xfrm>
            <a:prstGeom prst="rect">
              <a:avLst/>
            </a:prstGeom>
            <a:solidFill>
              <a:schemeClr val="bg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1" name="Straight Connector 300"/>
            <p:cNvCxnSpPr>
              <a:stCxn id="323" idx="4"/>
              <a:endCxn id="321" idx="0"/>
            </p:cNvCxnSpPr>
            <p:nvPr/>
          </p:nvCxnSpPr>
          <p:spPr bwMode="auto">
            <a:xfrm rot="16200000" flipH="1">
              <a:off x="5548416" y="4832407"/>
              <a:ext cx="399837" cy="136604"/>
            </a:xfrm>
            <a:prstGeom prst="line">
              <a:avLst/>
            </a:prstGeom>
            <a:ln w="1016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>
              <a:stCxn id="325" idx="6"/>
              <a:endCxn id="323" idx="2"/>
            </p:cNvCxnSpPr>
            <p:nvPr/>
          </p:nvCxnSpPr>
          <p:spPr bwMode="auto">
            <a:xfrm>
              <a:off x="4953181" y="4528424"/>
              <a:ext cx="638409" cy="84033"/>
            </a:xfrm>
            <a:prstGeom prst="line">
              <a:avLst/>
            </a:prstGeom>
            <a:ln w="889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Straight Connector 302"/>
            <p:cNvCxnSpPr>
              <a:stCxn id="321" idx="3"/>
              <a:endCxn id="333" idx="7"/>
            </p:cNvCxnSpPr>
            <p:nvPr/>
          </p:nvCxnSpPr>
          <p:spPr bwMode="auto">
            <a:xfrm rot="5400000">
              <a:off x="5486340" y="5200524"/>
              <a:ext cx="216857" cy="318659"/>
            </a:xfrm>
            <a:prstGeom prst="line">
              <a:avLst/>
            </a:prstGeom>
            <a:ln w="889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" name="Straight Connector 307"/>
            <p:cNvCxnSpPr>
              <a:stCxn id="319" idx="4"/>
              <a:endCxn id="324" idx="0"/>
            </p:cNvCxnSpPr>
            <p:nvPr/>
          </p:nvCxnSpPr>
          <p:spPr bwMode="auto">
            <a:xfrm rot="5400000">
              <a:off x="3324789" y="5265784"/>
              <a:ext cx="321544" cy="5052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9" name="Oval 57"/>
            <p:cNvSpPr>
              <a:spLocks noChangeArrowheads="1"/>
            </p:cNvSpPr>
            <p:nvPr/>
          </p:nvSpPr>
          <p:spPr bwMode="auto">
            <a:xfrm>
              <a:off x="3429398" y="4967623"/>
              <a:ext cx="162846" cy="162651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21" name="Oval 57"/>
            <p:cNvSpPr>
              <a:spLocks noChangeArrowheads="1"/>
            </p:cNvSpPr>
            <p:nvPr/>
          </p:nvSpPr>
          <p:spPr bwMode="auto">
            <a:xfrm>
              <a:off x="5728194" y="5100628"/>
              <a:ext cx="176883" cy="17667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23" name="Oval 57"/>
            <p:cNvSpPr>
              <a:spLocks noChangeArrowheads="1"/>
            </p:cNvSpPr>
            <p:nvPr/>
          </p:nvSpPr>
          <p:spPr bwMode="auto">
            <a:xfrm>
              <a:off x="5591591" y="4524121"/>
              <a:ext cx="176883" cy="17667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24" name="Oval 57"/>
            <p:cNvSpPr>
              <a:spLocks noChangeArrowheads="1"/>
            </p:cNvSpPr>
            <p:nvPr/>
          </p:nvSpPr>
          <p:spPr bwMode="auto">
            <a:xfrm>
              <a:off x="3371857" y="5451817"/>
              <a:ext cx="176883" cy="17667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25" name="Oval 57"/>
            <p:cNvSpPr>
              <a:spLocks noChangeArrowheads="1"/>
            </p:cNvSpPr>
            <p:nvPr/>
          </p:nvSpPr>
          <p:spPr bwMode="auto">
            <a:xfrm>
              <a:off x="4790335" y="4447098"/>
              <a:ext cx="162846" cy="162651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cxnSp>
          <p:nvCxnSpPr>
            <p:cNvPr id="328" name="Straight Connector 327"/>
            <p:cNvCxnSpPr>
              <a:stCxn id="334" idx="3"/>
              <a:endCxn id="332" idx="7"/>
            </p:cNvCxnSpPr>
            <p:nvPr/>
          </p:nvCxnSpPr>
          <p:spPr bwMode="auto">
            <a:xfrm rot="5400000">
              <a:off x="4457453" y="5551653"/>
              <a:ext cx="386002" cy="22394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0" name="Straight Connector 329"/>
            <p:cNvCxnSpPr>
              <a:stCxn id="334" idx="6"/>
              <a:endCxn id="333" idx="2"/>
            </p:cNvCxnSpPr>
            <p:nvPr/>
          </p:nvCxnSpPr>
          <p:spPr bwMode="auto">
            <a:xfrm>
              <a:off x="4913406" y="5408164"/>
              <a:ext cx="383035" cy="11762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2" name="Oval 57"/>
            <p:cNvSpPr>
              <a:spLocks noChangeArrowheads="1"/>
            </p:cNvSpPr>
            <p:nvPr/>
          </p:nvSpPr>
          <p:spPr bwMode="auto">
            <a:xfrm>
              <a:off x="4399482" y="5832809"/>
              <a:ext cx="162846" cy="162651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33" name="Oval 57"/>
            <p:cNvSpPr>
              <a:spLocks noChangeArrowheads="1"/>
            </p:cNvSpPr>
            <p:nvPr/>
          </p:nvSpPr>
          <p:spPr bwMode="auto">
            <a:xfrm>
              <a:off x="5296442" y="5444462"/>
              <a:ext cx="162846" cy="162651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34" name="Oval 57"/>
            <p:cNvSpPr>
              <a:spLocks noChangeArrowheads="1"/>
            </p:cNvSpPr>
            <p:nvPr/>
          </p:nvSpPr>
          <p:spPr bwMode="auto">
            <a:xfrm>
              <a:off x="4736523" y="5319828"/>
              <a:ext cx="176883" cy="17667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77" name="Right Arrow 376"/>
            <p:cNvSpPr/>
            <p:nvPr/>
          </p:nvSpPr>
          <p:spPr>
            <a:xfrm>
              <a:off x="3082163" y="4871541"/>
              <a:ext cx="244366" cy="591207"/>
            </a:xfrm>
            <a:prstGeom prst="rightArrow">
              <a:avLst>
                <a:gd name="adj1" fmla="val 50000"/>
                <a:gd name="adj2" fmla="val 62903"/>
              </a:avLst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83" name="Group 286"/>
            <p:cNvGrpSpPr/>
            <p:nvPr/>
          </p:nvGrpSpPr>
          <p:grpSpPr>
            <a:xfrm>
              <a:off x="5509177" y="4428592"/>
              <a:ext cx="500099" cy="939567"/>
              <a:chOff x="7219736" y="1448909"/>
              <a:chExt cx="500099" cy="939567"/>
            </a:xfrm>
          </p:grpSpPr>
          <p:sp>
            <p:nvSpPr>
              <p:cNvPr id="384" name="Oval 57"/>
              <p:cNvSpPr>
                <a:spLocks noChangeArrowheads="1"/>
              </p:cNvSpPr>
              <p:nvPr/>
            </p:nvSpPr>
            <p:spPr bwMode="auto">
              <a:xfrm>
                <a:off x="7356339" y="2025416"/>
                <a:ext cx="363496" cy="363060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385" name="Oval 57"/>
              <p:cNvSpPr>
                <a:spLocks noChangeArrowheads="1"/>
              </p:cNvSpPr>
              <p:nvPr/>
            </p:nvSpPr>
            <p:spPr bwMode="auto">
              <a:xfrm>
                <a:off x="7219736" y="1448909"/>
                <a:ext cx="363496" cy="363060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</p:grpSp>
      <p:grpSp>
        <p:nvGrpSpPr>
          <p:cNvPr id="468" name="Group 467"/>
          <p:cNvGrpSpPr/>
          <p:nvPr/>
        </p:nvGrpSpPr>
        <p:grpSpPr>
          <a:xfrm>
            <a:off x="6064548" y="4437768"/>
            <a:ext cx="2899941" cy="1557692"/>
            <a:chOff x="6061841" y="4437768"/>
            <a:chExt cx="2899941" cy="1557692"/>
          </a:xfrm>
        </p:grpSpPr>
        <p:cxnSp>
          <p:nvCxnSpPr>
            <p:cNvPr id="340" name="Straight Connector 339"/>
            <p:cNvCxnSpPr>
              <a:stCxn id="362" idx="4"/>
              <a:endCxn id="360" idx="0"/>
            </p:cNvCxnSpPr>
            <p:nvPr/>
          </p:nvCxnSpPr>
          <p:spPr bwMode="auto">
            <a:xfrm rot="16200000" flipH="1">
              <a:off x="8523160" y="4832407"/>
              <a:ext cx="399837" cy="136604"/>
            </a:xfrm>
            <a:prstGeom prst="line">
              <a:avLst/>
            </a:prstGeom>
            <a:ln w="889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1" name="Straight Connector 340"/>
            <p:cNvCxnSpPr>
              <a:stCxn id="364" idx="6"/>
              <a:endCxn id="362" idx="2"/>
            </p:cNvCxnSpPr>
            <p:nvPr/>
          </p:nvCxnSpPr>
          <p:spPr bwMode="auto">
            <a:xfrm>
              <a:off x="7927925" y="4528424"/>
              <a:ext cx="638409" cy="84033"/>
            </a:xfrm>
            <a:prstGeom prst="line">
              <a:avLst/>
            </a:prstGeom>
            <a:ln w="889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2" name="Straight Connector 341"/>
            <p:cNvCxnSpPr>
              <a:stCxn id="360" idx="3"/>
              <a:endCxn id="373" idx="7"/>
            </p:cNvCxnSpPr>
            <p:nvPr/>
          </p:nvCxnSpPr>
          <p:spPr bwMode="auto">
            <a:xfrm rot="5400000">
              <a:off x="8461084" y="5200524"/>
              <a:ext cx="216857" cy="318659"/>
            </a:xfrm>
            <a:prstGeom prst="line">
              <a:avLst/>
            </a:prstGeom>
            <a:ln w="889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7" name="Oval 57"/>
            <p:cNvSpPr>
              <a:spLocks noChangeArrowheads="1"/>
            </p:cNvSpPr>
            <p:nvPr/>
          </p:nvSpPr>
          <p:spPr bwMode="auto">
            <a:xfrm>
              <a:off x="6932536" y="5723464"/>
              <a:ext cx="84436" cy="84334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58" name="Oval 57"/>
            <p:cNvSpPr>
              <a:spLocks noChangeArrowheads="1"/>
            </p:cNvSpPr>
            <p:nvPr/>
          </p:nvSpPr>
          <p:spPr bwMode="auto">
            <a:xfrm>
              <a:off x="6404142" y="4967623"/>
              <a:ext cx="162846" cy="162651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59" name="Oval 57"/>
            <p:cNvSpPr>
              <a:spLocks noChangeArrowheads="1"/>
            </p:cNvSpPr>
            <p:nvPr/>
          </p:nvSpPr>
          <p:spPr bwMode="auto">
            <a:xfrm>
              <a:off x="6997721" y="5241486"/>
              <a:ext cx="91714" cy="91602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60" name="Oval 57"/>
            <p:cNvSpPr>
              <a:spLocks noChangeArrowheads="1"/>
            </p:cNvSpPr>
            <p:nvPr/>
          </p:nvSpPr>
          <p:spPr bwMode="auto">
            <a:xfrm>
              <a:off x="8702938" y="5100628"/>
              <a:ext cx="176883" cy="17667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61" name="Oval 57"/>
            <p:cNvSpPr>
              <a:spLocks noChangeArrowheads="1"/>
            </p:cNvSpPr>
            <p:nvPr/>
          </p:nvSpPr>
          <p:spPr bwMode="auto">
            <a:xfrm>
              <a:off x="7945110" y="5813898"/>
              <a:ext cx="91714" cy="91602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62" name="Oval 57"/>
            <p:cNvSpPr>
              <a:spLocks noChangeArrowheads="1"/>
            </p:cNvSpPr>
            <p:nvPr/>
          </p:nvSpPr>
          <p:spPr bwMode="auto">
            <a:xfrm>
              <a:off x="8566335" y="4524121"/>
              <a:ext cx="176883" cy="17667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63" name="Oval 57"/>
            <p:cNvSpPr>
              <a:spLocks noChangeArrowheads="1"/>
            </p:cNvSpPr>
            <p:nvPr/>
          </p:nvSpPr>
          <p:spPr bwMode="auto">
            <a:xfrm>
              <a:off x="6346601" y="5451817"/>
              <a:ext cx="176883" cy="17667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64" name="Oval 57"/>
            <p:cNvSpPr>
              <a:spLocks noChangeArrowheads="1"/>
            </p:cNvSpPr>
            <p:nvPr/>
          </p:nvSpPr>
          <p:spPr bwMode="auto">
            <a:xfrm>
              <a:off x="7765079" y="4447098"/>
              <a:ext cx="162846" cy="162651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65" name="Oval 57"/>
            <p:cNvSpPr>
              <a:spLocks noChangeArrowheads="1"/>
            </p:cNvSpPr>
            <p:nvPr/>
          </p:nvSpPr>
          <p:spPr bwMode="auto">
            <a:xfrm>
              <a:off x="6974535" y="4582112"/>
              <a:ext cx="91714" cy="91602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grpSp>
          <p:nvGrpSpPr>
            <p:cNvPr id="465" name="Group 464"/>
            <p:cNvGrpSpPr/>
            <p:nvPr/>
          </p:nvGrpSpPr>
          <p:grpSpPr>
            <a:xfrm>
              <a:off x="6974754" y="4660299"/>
              <a:ext cx="1235102" cy="1063165"/>
              <a:chOff x="6974754" y="4660299"/>
              <a:chExt cx="1235102" cy="1063165"/>
            </a:xfrm>
          </p:grpSpPr>
          <p:cxnSp>
            <p:nvCxnSpPr>
              <p:cNvPr id="344" name="Straight Connector 343"/>
              <p:cNvCxnSpPr>
                <a:stCxn id="359" idx="7"/>
                <a:endCxn id="375" idx="3"/>
              </p:cNvCxnSpPr>
              <p:nvPr/>
            </p:nvCxnSpPr>
            <p:spPr bwMode="auto">
              <a:xfrm rot="5400000" flipH="1" flipV="1">
                <a:off x="7167415" y="4948866"/>
                <a:ext cx="214624" cy="397446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5" name="Straight Connector 344"/>
              <p:cNvCxnSpPr>
                <a:stCxn id="359" idx="4"/>
                <a:endCxn id="357" idx="0"/>
              </p:cNvCxnSpPr>
              <p:nvPr/>
            </p:nvCxnSpPr>
            <p:spPr bwMode="auto">
              <a:xfrm rot="5400000">
                <a:off x="6813978" y="5493864"/>
                <a:ext cx="390376" cy="68824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2" name="Straight Connector 351"/>
              <p:cNvCxnSpPr>
                <a:stCxn id="365" idx="5"/>
                <a:endCxn id="375" idx="1"/>
              </p:cNvCxnSpPr>
              <p:nvPr/>
            </p:nvCxnSpPr>
            <p:spPr bwMode="auto">
              <a:xfrm rot="16200000" flipH="1">
                <a:off x="7102962" y="4610155"/>
                <a:ext cx="320344" cy="420632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4" name="Straight Connector 353"/>
              <p:cNvCxnSpPr>
                <a:stCxn id="365" idx="4"/>
                <a:endCxn id="359" idx="0"/>
              </p:cNvCxnSpPr>
              <p:nvPr/>
            </p:nvCxnSpPr>
            <p:spPr bwMode="auto">
              <a:xfrm rot="16200000" flipH="1">
                <a:off x="6748099" y="4946007"/>
                <a:ext cx="567772" cy="23186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6" name="Straight Connector 355"/>
              <p:cNvCxnSpPr>
                <a:stCxn id="375" idx="6"/>
                <a:endCxn id="371" idx="2"/>
              </p:cNvCxnSpPr>
              <p:nvPr/>
            </p:nvCxnSpPr>
            <p:spPr bwMode="auto">
              <a:xfrm flipV="1">
                <a:off x="7545521" y="4958294"/>
                <a:ext cx="651970" cy="52166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7" name="Straight Connector 366"/>
              <p:cNvCxnSpPr>
                <a:stCxn id="371" idx="3"/>
                <a:endCxn id="374" idx="7"/>
              </p:cNvCxnSpPr>
              <p:nvPr/>
            </p:nvCxnSpPr>
            <p:spPr bwMode="auto">
              <a:xfrm rot="5400000">
                <a:off x="7857256" y="4993101"/>
                <a:ext cx="357590" cy="34761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64" name="Group 463"/>
            <p:cNvGrpSpPr/>
            <p:nvPr/>
          </p:nvGrpSpPr>
          <p:grpSpPr>
            <a:xfrm>
              <a:off x="6435043" y="4528424"/>
              <a:ext cx="1917567" cy="1385711"/>
              <a:chOff x="6435043" y="4528424"/>
              <a:chExt cx="1917567" cy="1385711"/>
            </a:xfrm>
          </p:grpSpPr>
          <p:cxnSp>
            <p:nvCxnSpPr>
              <p:cNvPr id="338" name="Straight Connector 337"/>
              <p:cNvCxnSpPr>
                <a:stCxn id="373" idx="0"/>
                <a:endCxn id="371" idx="4"/>
              </p:cNvCxnSpPr>
              <p:nvPr/>
            </p:nvCxnSpPr>
            <p:spPr bwMode="auto">
              <a:xfrm rot="16200000" flipV="1">
                <a:off x="8074159" y="5166012"/>
                <a:ext cx="444001" cy="11290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9" name="Straight Connector 338"/>
              <p:cNvCxnSpPr>
                <a:stCxn id="375" idx="7"/>
                <a:endCxn id="364" idx="3"/>
              </p:cNvCxnSpPr>
              <p:nvPr/>
            </p:nvCxnSpPr>
            <p:spPr bwMode="auto">
              <a:xfrm rot="5400000" flipH="1" flipV="1">
                <a:off x="7463684" y="4655401"/>
                <a:ext cx="394714" cy="25577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3" name="Straight Connector 342"/>
              <p:cNvCxnSpPr>
                <a:stCxn id="373" idx="3"/>
                <a:endCxn id="361" idx="7"/>
              </p:cNvCxnSpPr>
              <p:nvPr/>
            </p:nvCxnSpPr>
            <p:spPr bwMode="auto">
              <a:xfrm rot="5400000">
                <a:off x="8037204" y="5569483"/>
                <a:ext cx="244020" cy="27164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6" name="Straight Connector 345"/>
              <p:cNvCxnSpPr>
                <a:stCxn id="358" idx="5"/>
                <a:endCxn id="359" idx="2"/>
              </p:cNvCxnSpPr>
              <p:nvPr/>
            </p:nvCxnSpPr>
            <p:spPr bwMode="auto">
              <a:xfrm rot="16200000" flipH="1">
                <a:off x="6680014" y="4969579"/>
                <a:ext cx="180833" cy="45458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7" name="Straight Connector 346"/>
              <p:cNvCxnSpPr>
                <a:stCxn id="358" idx="4"/>
                <a:endCxn id="363" idx="0"/>
              </p:cNvCxnSpPr>
              <p:nvPr/>
            </p:nvCxnSpPr>
            <p:spPr bwMode="auto">
              <a:xfrm rot="5400000">
                <a:off x="6299533" y="5265784"/>
                <a:ext cx="321544" cy="50523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8" name="Straight Connector 347"/>
              <p:cNvCxnSpPr>
                <a:stCxn id="363" idx="5"/>
                <a:endCxn id="357" idx="2"/>
              </p:cNvCxnSpPr>
              <p:nvPr/>
            </p:nvCxnSpPr>
            <p:spPr bwMode="auto">
              <a:xfrm rot="16200000" flipH="1">
                <a:off x="6633550" y="5466644"/>
                <a:ext cx="163017" cy="434956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9" name="Straight Connector 348"/>
              <p:cNvCxnSpPr>
                <a:stCxn id="357" idx="5"/>
                <a:endCxn id="372" idx="2"/>
              </p:cNvCxnSpPr>
              <p:nvPr/>
            </p:nvCxnSpPr>
            <p:spPr bwMode="auto">
              <a:xfrm rot="16200000" flipH="1">
                <a:off x="7130073" y="5669981"/>
                <a:ext cx="118687" cy="369619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0" name="Straight Connector 349"/>
              <p:cNvCxnSpPr>
                <a:stCxn id="372" idx="6"/>
                <a:endCxn id="361" idx="2"/>
              </p:cNvCxnSpPr>
              <p:nvPr/>
            </p:nvCxnSpPr>
            <p:spPr bwMode="auto">
              <a:xfrm flipV="1">
                <a:off x="7537072" y="5859699"/>
                <a:ext cx="408038" cy="54436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1" name="Straight Connector 350"/>
              <p:cNvCxnSpPr>
                <a:stCxn id="365" idx="6"/>
                <a:endCxn id="364" idx="2"/>
              </p:cNvCxnSpPr>
              <p:nvPr/>
            </p:nvCxnSpPr>
            <p:spPr bwMode="auto">
              <a:xfrm flipV="1">
                <a:off x="7066249" y="4528424"/>
                <a:ext cx="698830" cy="99489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3" name="Straight Connector 352"/>
              <p:cNvCxnSpPr>
                <a:stCxn id="358" idx="7"/>
                <a:endCxn id="365" idx="3"/>
              </p:cNvCxnSpPr>
              <p:nvPr/>
            </p:nvCxnSpPr>
            <p:spPr bwMode="auto">
              <a:xfrm rot="5400000" flipH="1" flipV="1">
                <a:off x="6599981" y="4603458"/>
                <a:ext cx="331144" cy="444826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5" name="Straight Connector 354"/>
              <p:cNvCxnSpPr>
                <a:stCxn id="364" idx="5"/>
                <a:endCxn id="371" idx="1"/>
              </p:cNvCxnSpPr>
              <p:nvPr/>
            </p:nvCxnSpPr>
            <p:spPr bwMode="auto">
              <a:xfrm rot="16200000" flipH="1">
                <a:off x="7885692" y="4604313"/>
                <a:ext cx="342548" cy="305779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8" name="Straight Connector 367"/>
              <p:cNvCxnSpPr>
                <a:stCxn id="374" idx="3"/>
                <a:endCxn id="372" idx="7"/>
              </p:cNvCxnSpPr>
              <p:nvPr/>
            </p:nvCxnSpPr>
            <p:spPr bwMode="auto">
              <a:xfrm rot="5400000">
                <a:off x="7432197" y="5551653"/>
                <a:ext cx="386002" cy="22394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9" name="Straight Connector 368"/>
              <p:cNvCxnSpPr>
                <a:stCxn id="375" idx="5"/>
                <a:endCxn id="374" idx="1"/>
              </p:cNvCxnSpPr>
              <p:nvPr/>
            </p:nvCxnSpPr>
            <p:spPr bwMode="auto">
              <a:xfrm rot="16200000" flipH="1">
                <a:off x="7482451" y="5090981"/>
                <a:ext cx="305424" cy="204015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0" name="Straight Connector 369"/>
              <p:cNvCxnSpPr>
                <a:stCxn id="374" idx="6"/>
                <a:endCxn id="373" idx="2"/>
              </p:cNvCxnSpPr>
              <p:nvPr/>
            </p:nvCxnSpPr>
            <p:spPr bwMode="auto">
              <a:xfrm>
                <a:off x="7888150" y="5408164"/>
                <a:ext cx="383035" cy="117624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71" name="Oval 57"/>
            <p:cNvSpPr>
              <a:spLocks noChangeArrowheads="1"/>
            </p:cNvSpPr>
            <p:nvPr/>
          </p:nvSpPr>
          <p:spPr bwMode="auto">
            <a:xfrm>
              <a:off x="8197491" y="4916127"/>
              <a:ext cx="84436" cy="84334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72" name="Oval 57"/>
            <p:cNvSpPr>
              <a:spLocks noChangeArrowheads="1"/>
            </p:cNvSpPr>
            <p:nvPr/>
          </p:nvSpPr>
          <p:spPr bwMode="auto">
            <a:xfrm>
              <a:off x="7374226" y="5832809"/>
              <a:ext cx="162846" cy="162651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73" name="Oval 57"/>
            <p:cNvSpPr>
              <a:spLocks noChangeArrowheads="1"/>
            </p:cNvSpPr>
            <p:nvPr/>
          </p:nvSpPr>
          <p:spPr bwMode="auto">
            <a:xfrm>
              <a:off x="8271186" y="5444462"/>
              <a:ext cx="162846" cy="162651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74" name="Oval 57"/>
            <p:cNvSpPr>
              <a:spLocks noChangeArrowheads="1"/>
            </p:cNvSpPr>
            <p:nvPr/>
          </p:nvSpPr>
          <p:spPr bwMode="auto">
            <a:xfrm>
              <a:off x="7711267" y="5319828"/>
              <a:ext cx="176883" cy="17667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75" name="Oval 57"/>
            <p:cNvSpPr>
              <a:spLocks noChangeArrowheads="1"/>
            </p:cNvSpPr>
            <p:nvPr/>
          </p:nvSpPr>
          <p:spPr bwMode="auto">
            <a:xfrm>
              <a:off x="7461085" y="4968293"/>
              <a:ext cx="84436" cy="84334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390" name="Right Arrow 389"/>
            <p:cNvSpPr/>
            <p:nvPr/>
          </p:nvSpPr>
          <p:spPr>
            <a:xfrm>
              <a:off x="6061841" y="4871541"/>
              <a:ext cx="244366" cy="591207"/>
            </a:xfrm>
            <a:prstGeom prst="rightArrow">
              <a:avLst>
                <a:gd name="adj1" fmla="val 50000"/>
                <a:gd name="adj2" fmla="val 62903"/>
              </a:avLst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93" name="Group 286"/>
            <p:cNvGrpSpPr/>
            <p:nvPr/>
          </p:nvGrpSpPr>
          <p:grpSpPr>
            <a:xfrm>
              <a:off x="8461683" y="4437768"/>
              <a:ext cx="500099" cy="939567"/>
              <a:chOff x="7219736" y="1448909"/>
              <a:chExt cx="500099" cy="939567"/>
            </a:xfrm>
          </p:grpSpPr>
          <p:sp>
            <p:nvSpPr>
              <p:cNvPr id="394" name="Oval 57"/>
              <p:cNvSpPr>
                <a:spLocks noChangeArrowheads="1"/>
              </p:cNvSpPr>
              <p:nvPr/>
            </p:nvSpPr>
            <p:spPr bwMode="auto">
              <a:xfrm>
                <a:off x="7356339" y="2025416"/>
                <a:ext cx="363496" cy="363060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395" name="Oval 57"/>
              <p:cNvSpPr>
                <a:spLocks noChangeArrowheads="1"/>
              </p:cNvSpPr>
              <p:nvPr/>
            </p:nvSpPr>
            <p:spPr bwMode="auto">
              <a:xfrm>
                <a:off x="7219736" y="1448909"/>
                <a:ext cx="363496" cy="363060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</p:grpSp>
      <p:grpSp>
        <p:nvGrpSpPr>
          <p:cNvPr id="190" name="Group 189"/>
          <p:cNvGrpSpPr/>
          <p:nvPr/>
        </p:nvGrpSpPr>
        <p:grpSpPr>
          <a:xfrm>
            <a:off x="1401472" y="3076354"/>
            <a:ext cx="2019645" cy="938401"/>
            <a:chOff x="1401472" y="3178833"/>
            <a:chExt cx="2019645" cy="938401"/>
          </a:xfrm>
        </p:grpSpPr>
        <p:sp>
          <p:nvSpPr>
            <p:cNvPr id="191" name="Oval 57"/>
            <p:cNvSpPr>
              <a:spLocks noChangeArrowheads="1"/>
            </p:cNvSpPr>
            <p:nvPr/>
          </p:nvSpPr>
          <p:spPr bwMode="auto">
            <a:xfrm>
              <a:off x="1502904" y="3458359"/>
              <a:ext cx="162846" cy="162651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 sz="1400"/>
            </a:p>
          </p:txBody>
        </p:sp>
        <p:sp>
          <p:nvSpPr>
            <p:cNvPr id="192" name="Oval 57"/>
            <p:cNvSpPr>
              <a:spLocks noChangeArrowheads="1"/>
            </p:cNvSpPr>
            <p:nvPr/>
          </p:nvSpPr>
          <p:spPr bwMode="auto">
            <a:xfrm>
              <a:off x="1502904" y="3666418"/>
              <a:ext cx="162846" cy="162651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 sz="1400"/>
            </a:p>
          </p:txBody>
        </p:sp>
        <p:grpSp>
          <p:nvGrpSpPr>
            <p:cNvPr id="193" name="Group 58"/>
            <p:cNvGrpSpPr/>
            <p:nvPr/>
          </p:nvGrpSpPr>
          <p:grpSpPr>
            <a:xfrm>
              <a:off x="1502904" y="3809457"/>
              <a:ext cx="1414145" cy="307777"/>
              <a:chOff x="1502904" y="3134128"/>
              <a:chExt cx="1414145" cy="307777"/>
            </a:xfrm>
          </p:grpSpPr>
          <p:sp>
            <p:nvSpPr>
              <p:cNvPr id="197" name="Oval 57"/>
              <p:cNvSpPr>
                <a:spLocks noChangeArrowheads="1"/>
              </p:cNvSpPr>
              <p:nvPr/>
            </p:nvSpPr>
            <p:spPr bwMode="auto">
              <a:xfrm>
                <a:off x="1502904" y="3200380"/>
                <a:ext cx="162846" cy="162651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 sz="1400"/>
              </a:p>
            </p:txBody>
          </p:sp>
          <p:sp>
            <p:nvSpPr>
              <p:cNvPr id="198" name="TextBox 197"/>
              <p:cNvSpPr txBox="1"/>
              <p:nvPr/>
            </p:nvSpPr>
            <p:spPr>
              <a:xfrm>
                <a:off x="1630076" y="3134128"/>
                <a:ext cx="128697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latin typeface="+mn-lt"/>
                  </a:rPr>
                  <a:t>irrelevant</a:t>
                </a:r>
                <a:endParaRPr lang="en-US" sz="1400" dirty="0">
                  <a:latin typeface="+mn-lt"/>
                </a:endParaRPr>
              </a:p>
            </p:txBody>
          </p:sp>
        </p:grpSp>
        <p:sp>
          <p:nvSpPr>
            <p:cNvPr id="194" name="TextBox 193"/>
            <p:cNvSpPr txBox="1"/>
            <p:nvPr/>
          </p:nvSpPr>
          <p:spPr>
            <a:xfrm>
              <a:off x="1630076" y="3383784"/>
              <a:ext cx="128697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+mn-lt"/>
                </a:rPr>
                <a:t>important</a:t>
              </a:r>
              <a:endParaRPr lang="en-US" sz="1400" dirty="0">
                <a:latin typeface="+mn-lt"/>
              </a:endParaRPr>
            </a:p>
          </p:txBody>
        </p:sp>
        <p:sp>
          <p:nvSpPr>
            <p:cNvPr id="195" name="TextBox 194"/>
            <p:cNvSpPr txBox="1"/>
            <p:nvPr/>
          </p:nvSpPr>
          <p:spPr>
            <a:xfrm>
              <a:off x="1630074" y="3587522"/>
              <a:ext cx="179104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+mn-lt"/>
                </a:rPr>
                <a:t>(equally) important</a:t>
              </a:r>
              <a:endParaRPr lang="en-US" sz="1400" dirty="0">
                <a:latin typeface="+mn-lt"/>
              </a:endParaRPr>
            </a:p>
          </p:txBody>
        </p:sp>
        <p:sp>
          <p:nvSpPr>
            <p:cNvPr id="196" name="TextBox 195"/>
            <p:cNvSpPr txBox="1"/>
            <p:nvPr/>
          </p:nvSpPr>
          <p:spPr>
            <a:xfrm>
              <a:off x="1401472" y="3178833"/>
              <a:ext cx="16728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+mn-lt"/>
                </a:rPr>
                <a:t>Node categories:</a:t>
              </a:r>
              <a:endParaRPr lang="en-US" sz="1400" dirty="0">
                <a:latin typeface="+mn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5" grpId="0" animBg="1"/>
      <p:bldP spid="298" grpId="0" animBg="1"/>
      <p:bldP spid="381" grpId="0"/>
      <p:bldP spid="38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51934" y="287881"/>
            <a:ext cx="2029179" cy="60983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Measurement objective</a:t>
            </a:r>
            <a:endParaRPr lang="en-US" sz="1100" dirty="0"/>
          </a:p>
        </p:txBody>
      </p:sp>
      <p:grpSp>
        <p:nvGrpSpPr>
          <p:cNvPr id="2" name="Group 384"/>
          <p:cNvGrpSpPr/>
          <p:nvPr/>
        </p:nvGrpSpPr>
        <p:grpSpPr>
          <a:xfrm>
            <a:off x="2904002" y="139675"/>
            <a:ext cx="2000744" cy="1222899"/>
            <a:chOff x="3114977" y="2092090"/>
            <a:chExt cx="2979082" cy="1820881"/>
          </a:xfrm>
        </p:grpSpPr>
        <p:cxnSp>
          <p:nvCxnSpPr>
            <p:cNvPr id="386" name="Straight Connector 385"/>
            <p:cNvCxnSpPr>
              <a:stCxn id="413" idx="0"/>
              <a:endCxn id="409" idx="4"/>
            </p:cNvCxnSpPr>
            <p:nvPr/>
          </p:nvCxnSpPr>
          <p:spPr bwMode="auto">
            <a:xfrm rot="16200000" flipV="1">
              <a:off x="5169620" y="2960560"/>
              <a:ext cx="476099" cy="13277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7" name="Straight Connector 386"/>
            <p:cNvCxnSpPr>
              <a:stCxn id="419" idx="7"/>
              <a:endCxn id="421" idx="3"/>
            </p:cNvCxnSpPr>
            <p:nvPr/>
          </p:nvCxnSpPr>
          <p:spPr bwMode="auto">
            <a:xfrm rot="5400000" flipH="1" flipV="1">
              <a:off x="4461256" y="2337073"/>
              <a:ext cx="431622" cy="268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8" name="Straight Connector 387"/>
            <p:cNvCxnSpPr>
              <a:stCxn id="417" idx="4"/>
              <a:endCxn id="415" idx="0"/>
            </p:cNvCxnSpPr>
            <p:nvPr/>
          </p:nvCxnSpPr>
          <p:spPr bwMode="auto">
            <a:xfrm rot="16200000" flipH="1">
              <a:off x="5674623" y="2545215"/>
              <a:ext cx="470210" cy="16064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9" name="Straight Connector 388"/>
            <p:cNvCxnSpPr>
              <a:stCxn id="421" idx="6"/>
              <a:endCxn id="417" idx="2"/>
            </p:cNvCxnSpPr>
            <p:nvPr/>
          </p:nvCxnSpPr>
          <p:spPr bwMode="auto">
            <a:xfrm>
              <a:off x="4974624" y="2187729"/>
              <a:ext cx="750773" cy="9882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0" name="Straight Connector 389"/>
            <p:cNvCxnSpPr>
              <a:stCxn id="409" idx="3"/>
              <a:endCxn id="418" idx="7"/>
            </p:cNvCxnSpPr>
            <p:nvPr/>
          </p:nvCxnSpPr>
          <p:spPr bwMode="auto">
            <a:xfrm rot="5400000">
              <a:off x="4891497" y="2766773"/>
              <a:ext cx="387966" cy="37619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1" name="Straight Connector 390"/>
            <p:cNvCxnSpPr>
              <a:stCxn id="415" idx="3"/>
              <a:endCxn id="413" idx="7"/>
            </p:cNvCxnSpPr>
            <p:nvPr/>
          </p:nvCxnSpPr>
          <p:spPr bwMode="auto">
            <a:xfrm rot="5400000">
              <a:off x="5601622" y="2978123"/>
              <a:ext cx="255025" cy="37474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2" name="Straight Connector 391"/>
            <p:cNvCxnSpPr>
              <a:stCxn id="413" idx="3"/>
              <a:endCxn id="416" idx="7"/>
            </p:cNvCxnSpPr>
            <p:nvPr/>
          </p:nvCxnSpPr>
          <p:spPr bwMode="auto">
            <a:xfrm rot="5400000">
              <a:off x="5138527" y="3412040"/>
              <a:ext cx="251599" cy="28404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3" name="Straight Connector 392"/>
            <p:cNvCxnSpPr>
              <a:stCxn id="418" idx="3"/>
              <a:endCxn id="411" idx="7"/>
            </p:cNvCxnSpPr>
            <p:nvPr/>
          </p:nvCxnSpPr>
          <p:spPr bwMode="auto">
            <a:xfrm rot="5400000">
              <a:off x="4391644" y="3391052"/>
              <a:ext cx="453941" cy="26336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4" name="Straight Connector 393"/>
            <p:cNvCxnSpPr>
              <a:stCxn id="419" idx="5"/>
              <a:endCxn id="418" idx="1"/>
            </p:cNvCxnSpPr>
            <p:nvPr/>
          </p:nvCxnSpPr>
          <p:spPr bwMode="auto">
            <a:xfrm rot="16200000" flipH="1">
              <a:off x="4483325" y="2881879"/>
              <a:ext cx="326619" cy="20732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5" name="Straight Connector 394"/>
            <p:cNvCxnSpPr>
              <a:stCxn id="414" idx="7"/>
              <a:endCxn id="419" idx="3"/>
            </p:cNvCxnSpPr>
            <p:nvPr/>
          </p:nvCxnSpPr>
          <p:spPr bwMode="auto">
            <a:xfrm rot="5400000" flipH="1" flipV="1">
              <a:off x="4115627" y="2714773"/>
              <a:ext cx="184470" cy="3993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6" name="Straight Connector 395"/>
            <p:cNvCxnSpPr>
              <a:stCxn id="414" idx="4"/>
              <a:endCxn id="410" idx="0"/>
            </p:cNvCxnSpPr>
            <p:nvPr/>
          </p:nvCxnSpPr>
          <p:spPr bwMode="auto">
            <a:xfrm rot="5400000">
              <a:off x="3712652" y="3325077"/>
              <a:ext cx="363013" cy="8093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7" name="Straight Connector 396"/>
            <p:cNvCxnSpPr>
              <a:stCxn id="412" idx="5"/>
              <a:endCxn id="414" idx="2"/>
            </p:cNvCxnSpPr>
            <p:nvPr/>
          </p:nvCxnSpPr>
          <p:spPr bwMode="auto">
            <a:xfrm rot="16200000" flipH="1">
              <a:off x="3482032" y="2731572"/>
              <a:ext cx="212663" cy="48450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8" name="Straight Connector 397"/>
            <p:cNvCxnSpPr>
              <a:stCxn id="412" idx="4"/>
              <a:endCxn id="420" idx="0"/>
            </p:cNvCxnSpPr>
            <p:nvPr/>
          </p:nvCxnSpPr>
          <p:spPr bwMode="auto">
            <a:xfrm rot="5400000">
              <a:off x="3059625" y="3054869"/>
              <a:ext cx="378137" cy="5941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9" name="Straight Connector 398"/>
            <p:cNvCxnSpPr>
              <a:stCxn id="420" idx="5"/>
              <a:endCxn id="410" idx="2"/>
            </p:cNvCxnSpPr>
            <p:nvPr/>
          </p:nvCxnSpPr>
          <p:spPr bwMode="auto">
            <a:xfrm rot="16200000" flipH="1">
              <a:off x="3429379" y="3314134"/>
              <a:ext cx="191707" cy="46540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0" name="Straight Connector 399"/>
            <p:cNvCxnSpPr>
              <a:stCxn id="410" idx="5"/>
              <a:endCxn id="411" idx="2"/>
            </p:cNvCxnSpPr>
            <p:nvPr/>
          </p:nvCxnSpPr>
          <p:spPr bwMode="auto">
            <a:xfrm rot="16200000" flipH="1">
              <a:off x="4068926" y="3562788"/>
              <a:ext cx="107014" cy="4020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1" name="Straight Connector 400"/>
            <p:cNvCxnSpPr>
              <a:stCxn id="411" idx="6"/>
              <a:endCxn id="416" idx="2"/>
            </p:cNvCxnSpPr>
            <p:nvPr/>
          </p:nvCxnSpPr>
          <p:spPr bwMode="auto">
            <a:xfrm flipV="1">
              <a:off x="4514978" y="3753317"/>
              <a:ext cx="429775" cy="6401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2" name="Straight Connector 401"/>
            <p:cNvCxnSpPr>
              <a:stCxn id="418" idx="6"/>
              <a:endCxn id="413" idx="2"/>
            </p:cNvCxnSpPr>
            <p:nvPr/>
          </p:nvCxnSpPr>
          <p:spPr bwMode="auto">
            <a:xfrm>
              <a:off x="4927848" y="3222308"/>
              <a:ext cx="450452" cy="13832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3" name="Straight Connector 402"/>
            <p:cNvCxnSpPr>
              <a:stCxn id="422" idx="6"/>
              <a:endCxn id="421" idx="2"/>
            </p:cNvCxnSpPr>
            <p:nvPr/>
          </p:nvCxnSpPr>
          <p:spPr bwMode="auto">
            <a:xfrm flipV="1">
              <a:off x="4011366" y="2187729"/>
              <a:ext cx="771750" cy="11700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4" name="Straight Connector 403"/>
            <p:cNvCxnSpPr>
              <a:stCxn id="422" idx="5"/>
              <a:endCxn id="419" idx="1"/>
            </p:cNvCxnSpPr>
            <p:nvPr/>
          </p:nvCxnSpPr>
          <p:spPr bwMode="auto">
            <a:xfrm rot="16200000" flipH="1">
              <a:off x="4039834" y="2319255"/>
              <a:ext cx="308792" cy="42665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5" name="Straight Connector 404"/>
            <p:cNvCxnSpPr>
              <a:stCxn id="412" idx="7"/>
              <a:endCxn id="422" idx="3"/>
            </p:cNvCxnSpPr>
            <p:nvPr/>
          </p:nvCxnSpPr>
          <p:spPr bwMode="auto">
            <a:xfrm rot="5400000" flipH="1" flipV="1">
              <a:off x="3412933" y="2311361"/>
              <a:ext cx="354056" cy="48770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6" name="Straight Connector 405"/>
            <p:cNvCxnSpPr>
              <a:stCxn id="422" idx="4"/>
              <a:endCxn id="414" idx="0"/>
            </p:cNvCxnSpPr>
            <p:nvPr/>
          </p:nvCxnSpPr>
          <p:spPr bwMode="auto">
            <a:xfrm rot="16200000" flipH="1">
              <a:off x="3637161" y="2678809"/>
              <a:ext cx="567662" cy="2726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7" name="Straight Connector 406"/>
            <p:cNvCxnSpPr>
              <a:stCxn id="421" idx="5"/>
              <a:endCxn id="409" idx="1"/>
            </p:cNvCxnSpPr>
            <p:nvPr/>
          </p:nvCxnSpPr>
          <p:spPr bwMode="auto">
            <a:xfrm rot="16200000" flipH="1">
              <a:off x="4924939" y="2276994"/>
              <a:ext cx="370275" cy="32699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8" name="Straight Connector 407"/>
            <p:cNvCxnSpPr>
              <a:stCxn id="419" idx="6"/>
              <a:endCxn id="409" idx="2"/>
            </p:cNvCxnSpPr>
            <p:nvPr/>
          </p:nvCxnSpPr>
          <p:spPr bwMode="auto">
            <a:xfrm flipV="1">
              <a:off x="4571019" y="2693259"/>
              <a:ext cx="674509" cy="6134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9" name="Oval 57"/>
            <p:cNvSpPr>
              <a:spLocks noChangeArrowheads="1"/>
            </p:cNvSpPr>
            <p:nvPr/>
          </p:nvSpPr>
          <p:spPr bwMode="auto">
            <a:xfrm>
              <a:off x="5245529" y="2597619"/>
              <a:ext cx="191508" cy="191278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0" name="Oval 57"/>
            <p:cNvSpPr>
              <a:spLocks noChangeArrowheads="1"/>
            </p:cNvSpPr>
            <p:nvPr/>
          </p:nvSpPr>
          <p:spPr bwMode="auto">
            <a:xfrm>
              <a:off x="3757935" y="3547052"/>
              <a:ext cx="191508" cy="191278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1" name="Oval 57"/>
            <p:cNvSpPr>
              <a:spLocks noChangeArrowheads="1"/>
            </p:cNvSpPr>
            <p:nvPr/>
          </p:nvSpPr>
          <p:spPr bwMode="auto">
            <a:xfrm>
              <a:off x="4323470" y="3721693"/>
              <a:ext cx="191508" cy="191278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2" name="Oval 57"/>
            <p:cNvSpPr>
              <a:spLocks noChangeArrowheads="1"/>
            </p:cNvSpPr>
            <p:nvPr/>
          </p:nvSpPr>
          <p:spPr bwMode="auto">
            <a:xfrm>
              <a:off x="3182646" y="2704230"/>
              <a:ext cx="191508" cy="191278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3" name="Oval 57"/>
            <p:cNvSpPr>
              <a:spLocks noChangeArrowheads="1"/>
            </p:cNvSpPr>
            <p:nvPr/>
          </p:nvSpPr>
          <p:spPr bwMode="auto">
            <a:xfrm>
              <a:off x="5378300" y="3264995"/>
              <a:ext cx="191508" cy="191278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4" name="Oval 57"/>
            <p:cNvSpPr>
              <a:spLocks noChangeArrowheads="1"/>
            </p:cNvSpPr>
            <p:nvPr/>
          </p:nvSpPr>
          <p:spPr bwMode="auto">
            <a:xfrm>
              <a:off x="3830618" y="2976274"/>
              <a:ext cx="208015" cy="207765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5" name="Oval 57"/>
            <p:cNvSpPr>
              <a:spLocks noChangeArrowheads="1"/>
            </p:cNvSpPr>
            <p:nvPr/>
          </p:nvSpPr>
          <p:spPr bwMode="auto">
            <a:xfrm>
              <a:off x="5886044" y="2860644"/>
              <a:ext cx="208015" cy="207765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6" name="Oval 57"/>
            <p:cNvSpPr>
              <a:spLocks noChangeArrowheads="1"/>
            </p:cNvSpPr>
            <p:nvPr/>
          </p:nvSpPr>
          <p:spPr bwMode="auto">
            <a:xfrm>
              <a:off x="4944753" y="3649434"/>
              <a:ext cx="208015" cy="207765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7" name="Oval 57"/>
            <p:cNvSpPr>
              <a:spLocks noChangeArrowheads="1"/>
            </p:cNvSpPr>
            <p:nvPr/>
          </p:nvSpPr>
          <p:spPr bwMode="auto">
            <a:xfrm>
              <a:off x="5725397" y="2182669"/>
              <a:ext cx="208015" cy="207765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8" name="Oval 57"/>
            <p:cNvSpPr>
              <a:spLocks noChangeArrowheads="1"/>
            </p:cNvSpPr>
            <p:nvPr/>
          </p:nvSpPr>
          <p:spPr bwMode="auto">
            <a:xfrm>
              <a:off x="4719833" y="3118425"/>
              <a:ext cx="208015" cy="207765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9" name="Oval 57"/>
            <p:cNvSpPr>
              <a:spLocks noChangeArrowheads="1"/>
            </p:cNvSpPr>
            <p:nvPr/>
          </p:nvSpPr>
          <p:spPr bwMode="auto">
            <a:xfrm>
              <a:off x="4379511" y="2658966"/>
              <a:ext cx="191508" cy="191278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420" name="Oval 57"/>
            <p:cNvSpPr>
              <a:spLocks noChangeArrowheads="1"/>
            </p:cNvSpPr>
            <p:nvPr/>
          </p:nvSpPr>
          <p:spPr bwMode="auto">
            <a:xfrm>
              <a:off x="3114977" y="3273645"/>
              <a:ext cx="208015" cy="207765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21" name="Oval 57"/>
            <p:cNvSpPr>
              <a:spLocks noChangeArrowheads="1"/>
            </p:cNvSpPr>
            <p:nvPr/>
          </p:nvSpPr>
          <p:spPr bwMode="auto">
            <a:xfrm>
              <a:off x="4783116" y="2092090"/>
              <a:ext cx="191508" cy="191278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22" name="Oval 57"/>
            <p:cNvSpPr>
              <a:spLocks noChangeArrowheads="1"/>
            </p:cNvSpPr>
            <p:nvPr/>
          </p:nvSpPr>
          <p:spPr bwMode="auto">
            <a:xfrm>
              <a:off x="3803351" y="2200847"/>
              <a:ext cx="208015" cy="207765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78" name="TextBox 63"/>
          <p:cNvSpPr txBox="1">
            <a:spLocks noChangeArrowheads="1"/>
          </p:cNvSpPr>
          <p:nvPr/>
        </p:nvSpPr>
        <p:spPr bwMode="auto">
          <a:xfrm>
            <a:off x="4843447" y="126141"/>
            <a:ext cx="20707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dirty="0">
                <a:latin typeface="+mn-lt"/>
              </a:rPr>
              <a:t>E.g., </a:t>
            </a:r>
            <a:r>
              <a:rPr lang="en-US" sz="1400" dirty="0" smtClean="0">
                <a:latin typeface="+mn-lt"/>
              </a:rPr>
              <a:t>compare the </a:t>
            </a:r>
            <a:r>
              <a:rPr lang="en-US" sz="1400" dirty="0">
                <a:latin typeface="+mn-lt"/>
              </a:rPr>
              <a:t>size of  </a:t>
            </a:r>
            <a:r>
              <a:rPr lang="en-US" sz="1400" dirty="0" smtClean="0">
                <a:latin typeface="+mn-lt"/>
              </a:rPr>
              <a:t>red </a:t>
            </a:r>
            <a:r>
              <a:rPr lang="en-US" sz="1400" dirty="0">
                <a:latin typeface="+mn-lt"/>
              </a:rPr>
              <a:t>and </a:t>
            </a:r>
            <a:r>
              <a:rPr lang="en-US" sz="1400" dirty="0" smtClean="0">
                <a:latin typeface="+mn-lt"/>
              </a:rPr>
              <a:t>green </a:t>
            </a:r>
            <a:r>
              <a:rPr lang="en-US" sz="1400" dirty="0">
                <a:latin typeface="+mn-lt"/>
              </a:rPr>
              <a:t>categories.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51934" y="287881"/>
            <a:ext cx="2029179" cy="60983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Measurement objective</a:t>
            </a:r>
            <a:endParaRPr lang="en-US" sz="1100" dirty="0"/>
          </a:p>
        </p:txBody>
      </p:sp>
      <p:sp>
        <p:nvSpPr>
          <p:cNvPr id="6" name="Rounded Rectangle 5"/>
          <p:cNvSpPr/>
          <p:nvPr/>
        </p:nvSpPr>
        <p:spPr>
          <a:xfrm>
            <a:off x="351934" y="1438850"/>
            <a:ext cx="2029179" cy="60983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Category weights optimal under WIS</a:t>
            </a:r>
            <a:endParaRPr lang="en-US" sz="1100" dirty="0"/>
          </a:p>
        </p:txBody>
      </p:sp>
      <p:grpSp>
        <p:nvGrpSpPr>
          <p:cNvPr id="2" name="Group 384"/>
          <p:cNvGrpSpPr/>
          <p:nvPr/>
        </p:nvGrpSpPr>
        <p:grpSpPr>
          <a:xfrm>
            <a:off x="2904002" y="139675"/>
            <a:ext cx="2000744" cy="1222899"/>
            <a:chOff x="3114977" y="2092090"/>
            <a:chExt cx="2979082" cy="1820881"/>
          </a:xfrm>
        </p:grpSpPr>
        <p:cxnSp>
          <p:nvCxnSpPr>
            <p:cNvPr id="386" name="Straight Connector 385"/>
            <p:cNvCxnSpPr>
              <a:stCxn id="413" idx="0"/>
              <a:endCxn id="409" idx="4"/>
            </p:cNvCxnSpPr>
            <p:nvPr/>
          </p:nvCxnSpPr>
          <p:spPr bwMode="auto">
            <a:xfrm rot="16200000" flipV="1">
              <a:off x="5169620" y="2960560"/>
              <a:ext cx="476099" cy="13277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7" name="Straight Connector 386"/>
            <p:cNvCxnSpPr>
              <a:stCxn id="419" idx="7"/>
              <a:endCxn id="421" idx="3"/>
            </p:cNvCxnSpPr>
            <p:nvPr/>
          </p:nvCxnSpPr>
          <p:spPr bwMode="auto">
            <a:xfrm rot="5400000" flipH="1" flipV="1">
              <a:off x="4461256" y="2337073"/>
              <a:ext cx="431622" cy="268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8" name="Straight Connector 387"/>
            <p:cNvCxnSpPr>
              <a:stCxn id="417" idx="4"/>
              <a:endCxn id="415" idx="0"/>
            </p:cNvCxnSpPr>
            <p:nvPr/>
          </p:nvCxnSpPr>
          <p:spPr bwMode="auto">
            <a:xfrm rot="16200000" flipH="1">
              <a:off x="5674623" y="2545215"/>
              <a:ext cx="470210" cy="16064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9" name="Straight Connector 388"/>
            <p:cNvCxnSpPr>
              <a:stCxn id="421" idx="6"/>
              <a:endCxn id="417" idx="2"/>
            </p:cNvCxnSpPr>
            <p:nvPr/>
          </p:nvCxnSpPr>
          <p:spPr bwMode="auto">
            <a:xfrm>
              <a:off x="4974624" y="2187729"/>
              <a:ext cx="750773" cy="9882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0" name="Straight Connector 389"/>
            <p:cNvCxnSpPr>
              <a:stCxn id="409" idx="3"/>
              <a:endCxn id="418" idx="7"/>
            </p:cNvCxnSpPr>
            <p:nvPr/>
          </p:nvCxnSpPr>
          <p:spPr bwMode="auto">
            <a:xfrm rot="5400000">
              <a:off x="4891497" y="2766773"/>
              <a:ext cx="387966" cy="37619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1" name="Straight Connector 390"/>
            <p:cNvCxnSpPr>
              <a:stCxn id="415" idx="3"/>
              <a:endCxn id="413" idx="7"/>
            </p:cNvCxnSpPr>
            <p:nvPr/>
          </p:nvCxnSpPr>
          <p:spPr bwMode="auto">
            <a:xfrm rot="5400000">
              <a:off x="5601622" y="2978123"/>
              <a:ext cx="255025" cy="37474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2" name="Straight Connector 391"/>
            <p:cNvCxnSpPr>
              <a:stCxn id="413" idx="3"/>
              <a:endCxn id="416" idx="7"/>
            </p:cNvCxnSpPr>
            <p:nvPr/>
          </p:nvCxnSpPr>
          <p:spPr bwMode="auto">
            <a:xfrm rot="5400000">
              <a:off x="5138527" y="3412040"/>
              <a:ext cx="251599" cy="28404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3" name="Straight Connector 392"/>
            <p:cNvCxnSpPr>
              <a:stCxn id="418" idx="3"/>
              <a:endCxn id="411" idx="7"/>
            </p:cNvCxnSpPr>
            <p:nvPr/>
          </p:nvCxnSpPr>
          <p:spPr bwMode="auto">
            <a:xfrm rot="5400000">
              <a:off x="4391644" y="3391052"/>
              <a:ext cx="453941" cy="26336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4" name="Straight Connector 393"/>
            <p:cNvCxnSpPr>
              <a:stCxn id="419" idx="5"/>
              <a:endCxn id="418" idx="1"/>
            </p:cNvCxnSpPr>
            <p:nvPr/>
          </p:nvCxnSpPr>
          <p:spPr bwMode="auto">
            <a:xfrm rot="16200000" flipH="1">
              <a:off x="4483325" y="2881879"/>
              <a:ext cx="326619" cy="20732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5" name="Straight Connector 394"/>
            <p:cNvCxnSpPr>
              <a:stCxn id="414" idx="7"/>
              <a:endCxn id="419" idx="3"/>
            </p:cNvCxnSpPr>
            <p:nvPr/>
          </p:nvCxnSpPr>
          <p:spPr bwMode="auto">
            <a:xfrm rot="5400000" flipH="1" flipV="1">
              <a:off x="4115627" y="2714773"/>
              <a:ext cx="184470" cy="3993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6" name="Straight Connector 395"/>
            <p:cNvCxnSpPr>
              <a:stCxn id="414" idx="4"/>
              <a:endCxn id="410" idx="0"/>
            </p:cNvCxnSpPr>
            <p:nvPr/>
          </p:nvCxnSpPr>
          <p:spPr bwMode="auto">
            <a:xfrm rot="5400000">
              <a:off x="3712652" y="3325077"/>
              <a:ext cx="363013" cy="8093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7" name="Straight Connector 396"/>
            <p:cNvCxnSpPr>
              <a:stCxn id="412" idx="5"/>
              <a:endCxn id="414" idx="2"/>
            </p:cNvCxnSpPr>
            <p:nvPr/>
          </p:nvCxnSpPr>
          <p:spPr bwMode="auto">
            <a:xfrm rot="16200000" flipH="1">
              <a:off x="3482032" y="2731572"/>
              <a:ext cx="212663" cy="48450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8" name="Straight Connector 397"/>
            <p:cNvCxnSpPr>
              <a:stCxn id="412" idx="4"/>
              <a:endCxn id="420" idx="0"/>
            </p:cNvCxnSpPr>
            <p:nvPr/>
          </p:nvCxnSpPr>
          <p:spPr bwMode="auto">
            <a:xfrm rot="5400000">
              <a:off x="3059625" y="3054869"/>
              <a:ext cx="378137" cy="5941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9" name="Straight Connector 398"/>
            <p:cNvCxnSpPr>
              <a:stCxn id="420" idx="5"/>
              <a:endCxn id="410" idx="2"/>
            </p:cNvCxnSpPr>
            <p:nvPr/>
          </p:nvCxnSpPr>
          <p:spPr bwMode="auto">
            <a:xfrm rot="16200000" flipH="1">
              <a:off x="3429379" y="3314134"/>
              <a:ext cx="191707" cy="46540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0" name="Straight Connector 399"/>
            <p:cNvCxnSpPr>
              <a:stCxn id="410" idx="5"/>
              <a:endCxn id="411" idx="2"/>
            </p:cNvCxnSpPr>
            <p:nvPr/>
          </p:nvCxnSpPr>
          <p:spPr bwMode="auto">
            <a:xfrm rot="16200000" flipH="1">
              <a:off x="4068926" y="3562788"/>
              <a:ext cx="107014" cy="4020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1" name="Straight Connector 400"/>
            <p:cNvCxnSpPr>
              <a:stCxn id="411" idx="6"/>
              <a:endCxn id="416" idx="2"/>
            </p:cNvCxnSpPr>
            <p:nvPr/>
          </p:nvCxnSpPr>
          <p:spPr bwMode="auto">
            <a:xfrm flipV="1">
              <a:off x="4514978" y="3753317"/>
              <a:ext cx="429775" cy="6401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2" name="Straight Connector 401"/>
            <p:cNvCxnSpPr>
              <a:stCxn id="418" idx="6"/>
              <a:endCxn id="413" idx="2"/>
            </p:cNvCxnSpPr>
            <p:nvPr/>
          </p:nvCxnSpPr>
          <p:spPr bwMode="auto">
            <a:xfrm>
              <a:off x="4927848" y="3222308"/>
              <a:ext cx="450452" cy="13832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3" name="Straight Connector 402"/>
            <p:cNvCxnSpPr>
              <a:stCxn id="422" idx="6"/>
              <a:endCxn id="421" idx="2"/>
            </p:cNvCxnSpPr>
            <p:nvPr/>
          </p:nvCxnSpPr>
          <p:spPr bwMode="auto">
            <a:xfrm flipV="1">
              <a:off x="4011366" y="2187729"/>
              <a:ext cx="771750" cy="11700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4" name="Straight Connector 403"/>
            <p:cNvCxnSpPr>
              <a:stCxn id="422" idx="5"/>
              <a:endCxn id="419" idx="1"/>
            </p:cNvCxnSpPr>
            <p:nvPr/>
          </p:nvCxnSpPr>
          <p:spPr bwMode="auto">
            <a:xfrm rot="16200000" flipH="1">
              <a:off x="4039834" y="2319255"/>
              <a:ext cx="308792" cy="42665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5" name="Straight Connector 404"/>
            <p:cNvCxnSpPr>
              <a:stCxn id="412" idx="7"/>
              <a:endCxn id="422" idx="3"/>
            </p:cNvCxnSpPr>
            <p:nvPr/>
          </p:nvCxnSpPr>
          <p:spPr bwMode="auto">
            <a:xfrm rot="5400000" flipH="1" flipV="1">
              <a:off x="3412933" y="2311361"/>
              <a:ext cx="354056" cy="48770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6" name="Straight Connector 405"/>
            <p:cNvCxnSpPr>
              <a:stCxn id="422" idx="4"/>
              <a:endCxn id="414" idx="0"/>
            </p:cNvCxnSpPr>
            <p:nvPr/>
          </p:nvCxnSpPr>
          <p:spPr bwMode="auto">
            <a:xfrm rot="16200000" flipH="1">
              <a:off x="3637161" y="2678809"/>
              <a:ext cx="567662" cy="2726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7" name="Straight Connector 406"/>
            <p:cNvCxnSpPr>
              <a:stCxn id="421" idx="5"/>
              <a:endCxn id="409" idx="1"/>
            </p:cNvCxnSpPr>
            <p:nvPr/>
          </p:nvCxnSpPr>
          <p:spPr bwMode="auto">
            <a:xfrm rot="16200000" flipH="1">
              <a:off x="4924939" y="2276994"/>
              <a:ext cx="370275" cy="32699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8" name="Straight Connector 407"/>
            <p:cNvCxnSpPr>
              <a:stCxn id="419" idx="6"/>
              <a:endCxn id="409" idx="2"/>
            </p:cNvCxnSpPr>
            <p:nvPr/>
          </p:nvCxnSpPr>
          <p:spPr bwMode="auto">
            <a:xfrm flipV="1">
              <a:off x="4571019" y="2693259"/>
              <a:ext cx="674509" cy="6134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9" name="Oval 57"/>
            <p:cNvSpPr>
              <a:spLocks noChangeArrowheads="1"/>
            </p:cNvSpPr>
            <p:nvPr/>
          </p:nvSpPr>
          <p:spPr bwMode="auto">
            <a:xfrm>
              <a:off x="5245529" y="2597619"/>
              <a:ext cx="191508" cy="191278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0" name="Oval 57"/>
            <p:cNvSpPr>
              <a:spLocks noChangeArrowheads="1"/>
            </p:cNvSpPr>
            <p:nvPr/>
          </p:nvSpPr>
          <p:spPr bwMode="auto">
            <a:xfrm>
              <a:off x="3757935" y="3547052"/>
              <a:ext cx="191508" cy="191278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1" name="Oval 57"/>
            <p:cNvSpPr>
              <a:spLocks noChangeArrowheads="1"/>
            </p:cNvSpPr>
            <p:nvPr/>
          </p:nvSpPr>
          <p:spPr bwMode="auto">
            <a:xfrm>
              <a:off x="4323470" y="3721693"/>
              <a:ext cx="191508" cy="191278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2" name="Oval 57"/>
            <p:cNvSpPr>
              <a:spLocks noChangeArrowheads="1"/>
            </p:cNvSpPr>
            <p:nvPr/>
          </p:nvSpPr>
          <p:spPr bwMode="auto">
            <a:xfrm>
              <a:off x="3182646" y="2704230"/>
              <a:ext cx="191508" cy="191278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3" name="Oval 57"/>
            <p:cNvSpPr>
              <a:spLocks noChangeArrowheads="1"/>
            </p:cNvSpPr>
            <p:nvPr/>
          </p:nvSpPr>
          <p:spPr bwMode="auto">
            <a:xfrm>
              <a:off x="5378300" y="3264995"/>
              <a:ext cx="191508" cy="191278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4" name="Oval 57"/>
            <p:cNvSpPr>
              <a:spLocks noChangeArrowheads="1"/>
            </p:cNvSpPr>
            <p:nvPr/>
          </p:nvSpPr>
          <p:spPr bwMode="auto">
            <a:xfrm>
              <a:off x="3830618" y="2976274"/>
              <a:ext cx="208015" cy="207765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5" name="Oval 57"/>
            <p:cNvSpPr>
              <a:spLocks noChangeArrowheads="1"/>
            </p:cNvSpPr>
            <p:nvPr/>
          </p:nvSpPr>
          <p:spPr bwMode="auto">
            <a:xfrm>
              <a:off x="5886044" y="2860644"/>
              <a:ext cx="208015" cy="207765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6" name="Oval 57"/>
            <p:cNvSpPr>
              <a:spLocks noChangeArrowheads="1"/>
            </p:cNvSpPr>
            <p:nvPr/>
          </p:nvSpPr>
          <p:spPr bwMode="auto">
            <a:xfrm>
              <a:off x="4944753" y="3649434"/>
              <a:ext cx="208015" cy="207765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7" name="Oval 57"/>
            <p:cNvSpPr>
              <a:spLocks noChangeArrowheads="1"/>
            </p:cNvSpPr>
            <p:nvPr/>
          </p:nvSpPr>
          <p:spPr bwMode="auto">
            <a:xfrm>
              <a:off x="5725397" y="2182669"/>
              <a:ext cx="208015" cy="207765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8" name="Oval 57"/>
            <p:cNvSpPr>
              <a:spLocks noChangeArrowheads="1"/>
            </p:cNvSpPr>
            <p:nvPr/>
          </p:nvSpPr>
          <p:spPr bwMode="auto">
            <a:xfrm>
              <a:off x="4719833" y="3118425"/>
              <a:ext cx="208015" cy="207765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9" name="Oval 57"/>
            <p:cNvSpPr>
              <a:spLocks noChangeArrowheads="1"/>
            </p:cNvSpPr>
            <p:nvPr/>
          </p:nvSpPr>
          <p:spPr bwMode="auto">
            <a:xfrm>
              <a:off x="4379511" y="2658966"/>
              <a:ext cx="191508" cy="191278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420" name="Oval 57"/>
            <p:cNvSpPr>
              <a:spLocks noChangeArrowheads="1"/>
            </p:cNvSpPr>
            <p:nvPr/>
          </p:nvSpPr>
          <p:spPr bwMode="auto">
            <a:xfrm>
              <a:off x="3114977" y="3273645"/>
              <a:ext cx="208015" cy="207765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21" name="Oval 57"/>
            <p:cNvSpPr>
              <a:spLocks noChangeArrowheads="1"/>
            </p:cNvSpPr>
            <p:nvPr/>
          </p:nvSpPr>
          <p:spPr bwMode="auto">
            <a:xfrm>
              <a:off x="4783116" y="2092090"/>
              <a:ext cx="191508" cy="191278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22" name="Oval 57"/>
            <p:cNvSpPr>
              <a:spLocks noChangeArrowheads="1"/>
            </p:cNvSpPr>
            <p:nvPr/>
          </p:nvSpPr>
          <p:spPr bwMode="auto">
            <a:xfrm>
              <a:off x="3803351" y="2200847"/>
              <a:ext cx="208015" cy="207765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1" name="Down Arrow 10"/>
          <p:cNvSpPr/>
          <p:nvPr/>
        </p:nvSpPr>
        <p:spPr>
          <a:xfrm>
            <a:off x="1073250" y="1039697"/>
            <a:ext cx="609600" cy="257173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3" name="Group 711"/>
          <p:cNvGrpSpPr/>
          <p:nvPr/>
        </p:nvGrpSpPr>
        <p:grpSpPr>
          <a:xfrm>
            <a:off x="3444626" y="1607527"/>
            <a:ext cx="952500" cy="454154"/>
            <a:chOff x="3444626" y="1936139"/>
            <a:chExt cx="952500" cy="454154"/>
          </a:xfrm>
        </p:grpSpPr>
        <p:sp>
          <p:nvSpPr>
            <p:cNvPr id="57" name="Rectangle 56"/>
            <p:cNvSpPr/>
            <p:nvPr/>
          </p:nvSpPr>
          <p:spPr bwMode="auto">
            <a:xfrm>
              <a:off x="3444626" y="1936139"/>
              <a:ext cx="257175" cy="449262"/>
            </a:xfrm>
            <a:prstGeom prst="rect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9" name="Rectangle 58"/>
            <p:cNvSpPr/>
            <p:nvPr/>
          </p:nvSpPr>
          <p:spPr bwMode="auto">
            <a:xfrm>
              <a:off x="4139951" y="1936139"/>
              <a:ext cx="257175" cy="449262"/>
            </a:xfrm>
            <a:prstGeom prst="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11" name="Rectangle 710"/>
            <p:cNvSpPr/>
            <p:nvPr/>
          </p:nvSpPr>
          <p:spPr bwMode="auto">
            <a:xfrm>
              <a:off x="3800226" y="2381149"/>
              <a:ext cx="257175" cy="9144"/>
            </a:xfrm>
            <a:prstGeom prst="rect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77" name="Circular Arrow 76"/>
          <p:cNvSpPr/>
          <p:nvPr/>
        </p:nvSpPr>
        <p:spPr>
          <a:xfrm rot="5620366">
            <a:off x="4244824" y="520451"/>
            <a:ext cx="1510211" cy="1594568"/>
          </a:xfrm>
          <a:prstGeom prst="circularArrow">
            <a:avLst>
              <a:gd name="adj1" fmla="val 10450"/>
              <a:gd name="adj2" fmla="val 993309"/>
              <a:gd name="adj3" fmla="val 851113"/>
              <a:gd name="adj4" fmla="val 10600943"/>
              <a:gd name="adj5" fmla="val 11028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8" name="TextBox 63"/>
          <p:cNvSpPr txBox="1">
            <a:spLocks noChangeArrowheads="1"/>
          </p:cNvSpPr>
          <p:nvPr/>
        </p:nvSpPr>
        <p:spPr bwMode="auto">
          <a:xfrm>
            <a:off x="4843447" y="126141"/>
            <a:ext cx="225339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dirty="0">
                <a:latin typeface="+mn-lt"/>
              </a:rPr>
              <a:t>E.g., </a:t>
            </a:r>
            <a:r>
              <a:rPr lang="en-US" sz="1400" dirty="0" smtClean="0">
                <a:latin typeface="+mn-lt"/>
              </a:rPr>
              <a:t>compare the </a:t>
            </a:r>
            <a:r>
              <a:rPr lang="en-US" sz="1400" dirty="0">
                <a:latin typeface="+mn-lt"/>
              </a:rPr>
              <a:t>size of  </a:t>
            </a:r>
            <a:r>
              <a:rPr lang="en-US" sz="1400" dirty="0" smtClean="0">
                <a:latin typeface="+mn-lt"/>
              </a:rPr>
              <a:t>red </a:t>
            </a:r>
            <a:r>
              <a:rPr lang="en-US" sz="1400" dirty="0">
                <a:latin typeface="+mn-lt"/>
              </a:rPr>
              <a:t>and </a:t>
            </a:r>
            <a:r>
              <a:rPr lang="en-US" sz="1400" dirty="0" smtClean="0">
                <a:latin typeface="+mn-lt"/>
              </a:rPr>
              <a:t>green </a:t>
            </a:r>
            <a:r>
              <a:rPr lang="en-US" sz="1400" dirty="0">
                <a:latin typeface="+mn-lt"/>
              </a:rPr>
              <a:t>categories. </a:t>
            </a:r>
          </a:p>
        </p:txBody>
      </p:sp>
      <p:sp>
        <p:nvSpPr>
          <p:cNvPr id="50" name="TextBox 63"/>
          <p:cNvSpPr txBox="1">
            <a:spLocks noChangeArrowheads="1"/>
          </p:cNvSpPr>
          <p:nvPr/>
        </p:nvSpPr>
        <p:spPr bwMode="auto">
          <a:xfrm>
            <a:off x="5757844" y="1190667"/>
            <a:ext cx="255364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+mn-lt"/>
              </a:rPr>
              <a:t>Theory of stratification</a:t>
            </a:r>
            <a:endParaRPr lang="en-US" sz="1400" dirty="0">
              <a:latin typeface="+mn-lt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51934" y="287881"/>
            <a:ext cx="2029179" cy="60983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Measurement objective</a:t>
            </a:r>
            <a:endParaRPr lang="en-US" sz="1100" dirty="0"/>
          </a:p>
        </p:txBody>
      </p:sp>
      <p:sp>
        <p:nvSpPr>
          <p:cNvPr id="6" name="Rounded Rectangle 5"/>
          <p:cNvSpPr/>
          <p:nvPr/>
        </p:nvSpPr>
        <p:spPr>
          <a:xfrm>
            <a:off x="351934" y="1438850"/>
            <a:ext cx="2029179" cy="60983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Category weights optimal under WIS</a:t>
            </a:r>
            <a:endParaRPr lang="en-US" sz="1100" dirty="0"/>
          </a:p>
        </p:txBody>
      </p:sp>
      <p:sp>
        <p:nvSpPr>
          <p:cNvPr id="7" name="Rounded Rectangle 6"/>
          <p:cNvSpPr/>
          <p:nvPr/>
        </p:nvSpPr>
        <p:spPr>
          <a:xfrm>
            <a:off x="351934" y="2590706"/>
            <a:ext cx="2029179" cy="60983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Modified category weights</a:t>
            </a:r>
            <a:endParaRPr lang="en-US" sz="1100" dirty="0"/>
          </a:p>
        </p:txBody>
      </p:sp>
      <p:sp>
        <p:nvSpPr>
          <p:cNvPr id="16" name="TextBox 15"/>
          <p:cNvSpPr txBox="1"/>
          <p:nvPr/>
        </p:nvSpPr>
        <p:spPr bwMode="auto">
          <a:xfrm>
            <a:off x="4583449" y="3451830"/>
            <a:ext cx="2803189" cy="523220"/>
          </a:xfrm>
          <a:prstGeom prst="rect">
            <a:avLst/>
          </a:prstGeom>
          <a:noFill/>
        </p:spPr>
        <p:txBody>
          <a:bodyPr wrap="square" lIns="91440" rIns="91440">
            <a:spAutoFit/>
          </a:bodyPr>
          <a:lstStyle/>
          <a:p>
            <a:pPr>
              <a:defRPr/>
            </a:pPr>
            <a:r>
              <a:rPr lang="en-US" sz="1400" dirty="0">
                <a:latin typeface="+mn-lt"/>
                <a:cs typeface="Arial" pitchFamily="34" charset="0"/>
              </a:rPr>
              <a:t>Limit the weight of tiny </a:t>
            </a:r>
            <a:r>
              <a:rPr lang="en-US" sz="1400" dirty="0" smtClean="0">
                <a:latin typeface="+mn-lt"/>
                <a:cs typeface="Arial" pitchFamily="34" charset="0"/>
              </a:rPr>
              <a:t>categories  (to avoid </a:t>
            </a:r>
            <a:r>
              <a:rPr lang="en-US" sz="1400" dirty="0">
                <a:latin typeface="+mn-lt"/>
                <a:cs typeface="Arial" pitchFamily="34" charset="0"/>
              </a:rPr>
              <a:t>“black holes”)</a:t>
            </a:r>
          </a:p>
        </p:txBody>
      </p:sp>
      <p:sp>
        <p:nvSpPr>
          <p:cNvPr id="60" name="Rectangle 59"/>
          <p:cNvSpPr/>
          <p:nvPr/>
        </p:nvSpPr>
        <p:spPr bwMode="auto">
          <a:xfrm>
            <a:off x="3457326" y="2741184"/>
            <a:ext cx="257175" cy="452437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1" name="Rectangle 60"/>
          <p:cNvSpPr/>
          <p:nvPr/>
        </p:nvSpPr>
        <p:spPr bwMode="auto">
          <a:xfrm>
            <a:off x="3800226" y="3088846"/>
            <a:ext cx="257175" cy="104775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2" name="Rectangle 61"/>
          <p:cNvSpPr/>
          <p:nvPr/>
        </p:nvSpPr>
        <p:spPr bwMode="auto">
          <a:xfrm>
            <a:off x="4152651" y="2847546"/>
            <a:ext cx="257175" cy="346075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280" name="TextBox 194"/>
          <p:cNvSpPr txBox="1">
            <a:spLocks noChangeArrowheads="1"/>
          </p:cNvSpPr>
          <p:nvPr/>
        </p:nvSpPr>
        <p:spPr bwMode="auto">
          <a:xfrm>
            <a:off x="1300163" y="3452210"/>
            <a:ext cx="239419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0" rIns="91440">
            <a:spAutoFit/>
          </a:bodyPr>
          <a:lstStyle/>
          <a:p>
            <a:pPr algn="r"/>
            <a:r>
              <a:rPr lang="en-US" sz="1400" dirty="0">
                <a:latin typeface="+mn-lt"/>
              </a:rPr>
              <a:t>Allocate small </a:t>
            </a:r>
            <a:r>
              <a:rPr lang="en-US" sz="1400" dirty="0" smtClean="0">
                <a:latin typeface="+mn-lt"/>
              </a:rPr>
              <a:t>weight </a:t>
            </a:r>
            <a:r>
              <a:rPr lang="en-US" sz="1400" dirty="0">
                <a:latin typeface="+mn-lt"/>
              </a:rPr>
              <a:t>to irrelevant node categories</a:t>
            </a:r>
          </a:p>
        </p:txBody>
      </p:sp>
      <p:cxnSp>
        <p:nvCxnSpPr>
          <p:cNvPr id="197" name="Straight Arrow Connector 196"/>
          <p:cNvCxnSpPr>
            <a:stCxn id="16" idx="1"/>
            <a:endCxn id="62" idx="2"/>
          </p:cNvCxnSpPr>
          <p:nvPr/>
        </p:nvCxnSpPr>
        <p:spPr bwMode="auto">
          <a:xfrm rot="10800000">
            <a:off x="4281239" y="3193622"/>
            <a:ext cx="302210" cy="51981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Arrow Connector 201"/>
          <p:cNvCxnSpPr>
            <a:stCxn id="6280" idx="3"/>
            <a:endCxn id="61" idx="2"/>
          </p:cNvCxnSpPr>
          <p:nvPr/>
        </p:nvCxnSpPr>
        <p:spPr bwMode="auto">
          <a:xfrm flipV="1">
            <a:off x="3694359" y="3193621"/>
            <a:ext cx="234455" cy="52019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384"/>
          <p:cNvGrpSpPr/>
          <p:nvPr/>
        </p:nvGrpSpPr>
        <p:grpSpPr>
          <a:xfrm>
            <a:off x="2904002" y="139675"/>
            <a:ext cx="2000744" cy="1222899"/>
            <a:chOff x="3114977" y="2092090"/>
            <a:chExt cx="2979082" cy="1820881"/>
          </a:xfrm>
        </p:grpSpPr>
        <p:cxnSp>
          <p:nvCxnSpPr>
            <p:cNvPr id="386" name="Straight Connector 385"/>
            <p:cNvCxnSpPr>
              <a:stCxn id="413" idx="0"/>
              <a:endCxn id="409" idx="4"/>
            </p:cNvCxnSpPr>
            <p:nvPr/>
          </p:nvCxnSpPr>
          <p:spPr bwMode="auto">
            <a:xfrm rot="16200000" flipV="1">
              <a:off x="5169620" y="2960560"/>
              <a:ext cx="476099" cy="13277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7" name="Straight Connector 386"/>
            <p:cNvCxnSpPr>
              <a:stCxn id="419" idx="7"/>
              <a:endCxn id="421" idx="3"/>
            </p:cNvCxnSpPr>
            <p:nvPr/>
          </p:nvCxnSpPr>
          <p:spPr bwMode="auto">
            <a:xfrm rot="5400000" flipH="1" flipV="1">
              <a:off x="4461256" y="2337073"/>
              <a:ext cx="431622" cy="268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8" name="Straight Connector 387"/>
            <p:cNvCxnSpPr>
              <a:stCxn id="417" idx="4"/>
              <a:endCxn id="415" idx="0"/>
            </p:cNvCxnSpPr>
            <p:nvPr/>
          </p:nvCxnSpPr>
          <p:spPr bwMode="auto">
            <a:xfrm rot="16200000" flipH="1">
              <a:off x="5674623" y="2545215"/>
              <a:ext cx="470210" cy="16064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9" name="Straight Connector 388"/>
            <p:cNvCxnSpPr>
              <a:stCxn id="421" idx="6"/>
              <a:endCxn id="417" idx="2"/>
            </p:cNvCxnSpPr>
            <p:nvPr/>
          </p:nvCxnSpPr>
          <p:spPr bwMode="auto">
            <a:xfrm>
              <a:off x="4974624" y="2187729"/>
              <a:ext cx="750773" cy="9882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0" name="Straight Connector 389"/>
            <p:cNvCxnSpPr>
              <a:stCxn id="409" idx="3"/>
              <a:endCxn id="418" idx="7"/>
            </p:cNvCxnSpPr>
            <p:nvPr/>
          </p:nvCxnSpPr>
          <p:spPr bwMode="auto">
            <a:xfrm rot="5400000">
              <a:off x="4891497" y="2766773"/>
              <a:ext cx="387966" cy="37619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1" name="Straight Connector 390"/>
            <p:cNvCxnSpPr>
              <a:stCxn id="415" idx="3"/>
              <a:endCxn id="413" idx="7"/>
            </p:cNvCxnSpPr>
            <p:nvPr/>
          </p:nvCxnSpPr>
          <p:spPr bwMode="auto">
            <a:xfrm rot="5400000">
              <a:off x="5601622" y="2978123"/>
              <a:ext cx="255025" cy="37474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2" name="Straight Connector 391"/>
            <p:cNvCxnSpPr>
              <a:stCxn id="413" idx="3"/>
              <a:endCxn id="416" idx="7"/>
            </p:cNvCxnSpPr>
            <p:nvPr/>
          </p:nvCxnSpPr>
          <p:spPr bwMode="auto">
            <a:xfrm rot="5400000">
              <a:off x="5138527" y="3412040"/>
              <a:ext cx="251599" cy="28404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3" name="Straight Connector 392"/>
            <p:cNvCxnSpPr>
              <a:stCxn id="418" idx="3"/>
              <a:endCxn id="411" idx="7"/>
            </p:cNvCxnSpPr>
            <p:nvPr/>
          </p:nvCxnSpPr>
          <p:spPr bwMode="auto">
            <a:xfrm rot="5400000">
              <a:off x="4391644" y="3391052"/>
              <a:ext cx="453941" cy="26336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4" name="Straight Connector 393"/>
            <p:cNvCxnSpPr>
              <a:stCxn id="419" idx="5"/>
              <a:endCxn id="418" idx="1"/>
            </p:cNvCxnSpPr>
            <p:nvPr/>
          </p:nvCxnSpPr>
          <p:spPr bwMode="auto">
            <a:xfrm rot="16200000" flipH="1">
              <a:off x="4483325" y="2881879"/>
              <a:ext cx="326619" cy="20732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5" name="Straight Connector 394"/>
            <p:cNvCxnSpPr>
              <a:stCxn id="414" idx="7"/>
              <a:endCxn id="419" idx="3"/>
            </p:cNvCxnSpPr>
            <p:nvPr/>
          </p:nvCxnSpPr>
          <p:spPr bwMode="auto">
            <a:xfrm rot="5400000" flipH="1" flipV="1">
              <a:off x="4115627" y="2714773"/>
              <a:ext cx="184470" cy="3993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6" name="Straight Connector 395"/>
            <p:cNvCxnSpPr>
              <a:stCxn id="414" idx="4"/>
              <a:endCxn id="410" idx="0"/>
            </p:cNvCxnSpPr>
            <p:nvPr/>
          </p:nvCxnSpPr>
          <p:spPr bwMode="auto">
            <a:xfrm rot="5400000">
              <a:off x="3712652" y="3325077"/>
              <a:ext cx="363013" cy="8093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7" name="Straight Connector 396"/>
            <p:cNvCxnSpPr>
              <a:stCxn id="412" idx="5"/>
              <a:endCxn id="414" idx="2"/>
            </p:cNvCxnSpPr>
            <p:nvPr/>
          </p:nvCxnSpPr>
          <p:spPr bwMode="auto">
            <a:xfrm rot="16200000" flipH="1">
              <a:off x="3482032" y="2731572"/>
              <a:ext cx="212663" cy="48450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8" name="Straight Connector 397"/>
            <p:cNvCxnSpPr>
              <a:stCxn id="412" idx="4"/>
              <a:endCxn id="420" idx="0"/>
            </p:cNvCxnSpPr>
            <p:nvPr/>
          </p:nvCxnSpPr>
          <p:spPr bwMode="auto">
            <a:xfrm rot="5400000">
              <a:off x="3059625" y="3054869"/>
              <a:ext cx="378137" cy="5941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9" name="Straight Connector 398"/>
            <p:cNvCxnSpPr>
              <a:stCxn id="420" idx="5"/>
              <a:endCxn id="410" idx="2"/>
            </p:cNvCxnSpPr>
            <p:nvPr/>
          </p:nvCxnSpPr>
          <p:spPr bwMode="auto">
            <a:xfrm rot="16200000" flipH="1">
              <a:off x="3429379" y="3314134"/>
              <a:ext cx="191707" cy="46540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0" name="Straight Connector 399"/>
            <p:cNvCxnSpPr>
              <a:stCxn id="410" idx="5"/>
              <a:endCxn id="411" idx="2"/>
            </p:cNvCxnSpPr>
            <p:nvPr/>
          </p:nvCxnSpPr>
          <p:spPr bwMode="auto">
            <a:xfrm rot="16200000" flipH="1">
              <a:off x="4068926" y="3562788"/>
              <a:ext cx="107014" cy="4020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1" name="Straight Connector 400"/>
            <p:cNvCxnSpPr>
              <a:stCxn id="411" idx="6"/>
              <a:endCxn id="416" idx="2"/>
            </p:cNvCxnSpPr>
            <p:nvPr/>
          </p:nvCxnSpPr>
          <p:spPr bwMode="auto">
            <a:xfrm flipV="1">
              <a:off x="4514978" y="3753317"/>
              <a:ext cx="429775" cy="6401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2" name="Straight Connector 401"/>
            <p:cNvCxnSpPr>
              <a:stCxn id="418" idx="6"/>
              <a:endCxn id="413" idx="2"/>
            </p:cNvCxnSpPr>
            <p:nvPr/>
          </p:nvCxnSpPr>
          <p:spPr bwMode="auto">
            <a:xfrm>
              <a:off x="4927848" y="3222308"/>
              <a:ext cx="450452" cy="13832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3" name="Straight Connector 402"/>
            <p:cNvCxnSpPr>
              <a:stCxn id="422" idx="6"/>
              <a:endCxn id="421" idx="2"/>
            </p:cNvCxnSpPr>
            <p:nvPr/>
          </p:nvCxnSpPr>
          <p:spPr bwMode="auto">
            <a:xfrm flipV="1">
              <a:off x="4011366" y="2187729"/>
              <a:ext cx="771750" cy="11700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4" name="Straight Connector 403"/>
            <p:cNvCxnSpPr>
              <a:stCxn id="422" idx="5"/>
              <a:endCxn id="419" idx="1"/>
            </p:cNvCxnSpPr>
            <p:nvPr/>
          </p:nvCxnSpPr>
          <p:spPr bwMode="auto">
            <a:xfrm rot="16200000" flipH="1">
              <a:off x="4039834" y="2319255"/>
              <a:ext cx="308792" cy="42665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5" name="Straight Connector 404"/>
            <p:cNvCxnSpPr>
              <a:stCxn id="412" idx="7"/>
              <a:endCxn id="422" idx="3"/>
            </p:cNvCxnSpPr>
            <p:nvPr/>
          </p:nvCxnSpPr>
          <p:spPr bwMode="auto">
            <a:xfrm rot="5400000" flipH="1" flipV="1">
              <a:off x="3412933" y="2311361"/>
              <a:ext cx="354056" cy="48770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6" name="Straight Connector 405"/>
            <p:cNvCxnSpPr>
              <a:stCxn id="422" idx="4"/>
              <a:endCxn id="414" idx="0"/>
            </p:cNvCxnSpPr>
            <p:nvPr/>
          </p:nvCxnSpPr>
          <p:spPr bwMode="auto">
            <a:xfrm rot="16200000" flipH="1">
              <a:off x="3637161" y="2678809"/>
              <a:ext cx="567662" cy="2726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7" name="Straight Connector 406"/>
            <p:cNvCxnSpPr>
              <a:stCxn id="421" idx="5"/>
              <a:endCxn id="409" idx="1"/>
            </p:cNvCxnSpPr>
            <p:nvPr/>
          </p:nvCxnSpPr>
          <p:spPr bwMode="auto">
            <a:xfrm rot="16200000" flipH="1">
              <a:off x="4924939" y="2276994"/>
              <a:ext cx="370275" cy="32699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8" name="Straight Connector 407"/>
            <p:cNvCxnSpPr>
              <a:stCxn id="419" idx="6"/>
              <a:endCxn id="409" idx="2"/>
            </p:cNvCxnSpPr>
            <p:nvPr/>
          </p:nvCxnSpPr>
          <p:spPr bwMode="auto">
            <a:xfrm flipV="1">
              <a:off x="4571019" y="2693259"/>
              <a:ext cx="674509" cy="6134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9" name="Oval 57"/>
            <p:cNvSpPr>
              <a:spLocks noChangeArrowheads="1"/>
            </p:cNvSpPr>
            <p:nvPr/>
          </p:nvSpPr>
          <p:spPr bwMode="auto">
            <a:xfrm>
              <a:off x="5245529" y="2597619"/>
              <a:ext cx="191508" cy="191278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0" name="Oval 57"/>
            <p:cNvSpPr>
              <a:spLocks noChangeArrowheads="1"/>
            </p:cNvSpPr>
            <p:nvPr/>
          </p:nvSpPr>
          <p:spPr bwMode="auto">
            <a:xfrm>
              <a:off x="3757935" y="3547052"/>
              <a:ext cx="191508" cy="191278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1" name="Oval 57"/>
            <p:cNvSpPr>
              <a:spLocks noChangeArrowheads="1"/>
            </p:cNvSpPr>
            <p:nvPr/>
          </p:nvSpPr>
          <p:spPr bwMode="auto">
            <a:xfrm>
              <a:off x="4323470" y="3721693"/>
              <a:ext cx="191508" cy="191278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2" name="Oval 57"/>
            <p:cNvSpPr>
              <a:spLocks noChangeArrowheads="1"/>
            </p:cNvSpPr>
            <p:nvPr/>
          </p:nvSpPr>
          <p:spPr bwMode="auto">
            <a:xfrm>
              <a:off x="3182646" y="2704230"/>
              <a:ext cx="191508" cy="191278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3" name="Oval 57"/>
            <p:cNvSpPr>
              <a:spLocks noChangeArrowheads="1"/>
            </p:cNvSpPr>
            <p:nvPr/>
          </p:nvSpPr>
          <p:spPr bwMode="auto">
            <a:xfrm>
              <a:off x="5378300" y="3264995"/>
              <a:ext cx="191508" cy="191278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4" name="Oval 57"/>
            <p:cNvSpPr>
              <a:spLocks noChangeArrowheads="1"/>
            </p:cNvSpPr>
            <p:nvPr/>
          </p:nvSpPr>
          <p:spPr bwMode="auto">
            <a:xfrm>
              <a:off x="3830618" y="2976274"/>
              <a:ext cx="208015" cy="207765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5" name="Oval 57"/>
            <p:cNvSpPr>
              <a:spLocks noChangeArrowheads="1"/>
            </p:cNvSpPr>
            <p:nvPr/>
          </p:nvSpPr>
          <p:spPr bwMode="auto">
            <a:xfrm>
              <a:off x="5886044" y="2860644"/>
              <a:ext cx="208015" cy="207765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6" name="Oval 57"/>
            <p:cNvSpPr>
              <a:spLocks noChangeArrowheads="1"/>
            </p:cNvSpPr>
            <p:nvPr/>
          </p:nvSpPr>
          <p:spPr bwMode="auto">
            <a:xfrm>
              <a:off x="4944753" y="3649434"/>
              <a:ext cx="208015" cy="207765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7" name="Oval 57"/>
            <p:cNvSpPr>
              <a:spLocks noChangeArrowheads="1"/>
            </p:cNvSpPr>
            <p:nvPr/>
          </p:nvSpPr>
          <p:spPr bwMode="auto">
            <a:xfrm>
              <a:off x="5725397" y="2182669"/>
              <a:ext cx="208015" cy="207765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8" name="Oval 57"/>
            <p:cNvSpPr>
              <a:spLocks noChangeArrowheads="1"/>
            </p:cNvSpPr>
            <p:nvPr/>
          </p:nvSpPr>
          <p:spPr bwMode="auto">
            <a:xfrm>
              <a:off x="4719833" y="3118425"/>
              <a:ext cx="208015" cy="207765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9" name="Oval 57"/>
            <p:cNvSpPr>
              <a:spLocks noChangeArrowheads="1"/>
            </p:cNvSpPr>
            <p:nvPr/>
          </p:nvSpPr>
          <p:spPr bwMode="auto">
            <a:xfrm>
              <a:off x="4379511" y="2658966"/>
              <a:ext cx="191508" cy="191278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420" name="Oval 57"/>
            <p:cNvSpPr>
              <a:spLocks noChangeArrowheads="1"/>
            </p:cNvSpPr>
            <p:nvPr/>
          </p:nvSpPr>
          <p:spPr bwMode="auto">
            <a:xfrm>
              <a:off x="3114977" y="3273645"/>
              <a:ext cx="208015" cy="207765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21" name="Oval 57"/>
            <p:cNvSpPr>
              <a:spLocks noChangeArrowheads="1"/>
            </p:cNvSpPr>
            <p:nvPr/>
          </p:nvSpPr>
          <p:spPr bwMode="auto">
            <a:xfrm>
              <a:off x="4783116" y="2092090"/>
              <a:ext cx="191508" cy="191278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22" name="Oval 57"/>
            <p:cNvSpPr>
              <a:spLocks noChangeArrowheads="1"/>
            </p:cNvSpPr>
            <p:nvPr/>
          </p:nvSpPr>
          <p:spPr bwMode="auto">
            <a:xfrm>
              <a:off x="3803351" y="2200847"/>
              <a:ext cx="208015" cy="207765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</p:grpSp>
      <p:graphicFrame>
        <p:nvGraphicFramePr>
          <p:cNvPr id="52227" name="Object 3"/>
          <p:cNvGraphicFramePr>
            <a:graphicFrameLocks noChangeAspect="1"/>
          </p:cNvGraphicFramePr>
          <p:nvPr/>
        </p:nvGraphicFramePr>
        <p:xfrm>
          <a:off x="9028113" y="3938588"/>
          <a:ext cx="4606925" cy="1443037"/>
        </p:xfrm>
        <a:graphic>
          <a:graphicData uri="http://schemas.openxmlformats.org/presentationml/2006/ole">
            <p:oleObj spid="_x0000_s58370" name="Equation" r:id="rId4" imgW="2108160" imgH="660240" progId="Equation.3">
              <p:embed/>
            </p:oleObj>
          </a:graphicData>
        </a:graphic>
      </p:graphicFrame>
      <p:sp>
        <p:nvSpPr>
          <p:cNvPr id="11" name="Down Arrow 10"/>
          <p:cNvSpPr/>
          <p:nvPr/>
        </p:nvSpPr>
        <p:spPr>
          <a:xfrm>
            <a:off x="1073250" y="1039697"/>
            <a:ext cx="609600" cy="257173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Down Arrow 11"/>
          <p:cNvSpPr/>
          <p:nvPr/>
        </p:nvSpPr>
        <p:spPr>
          <a:xfrm>
            <a:off x="1073250" y="2190666"/>
            <a:ext cx="609600" cy="258060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3" name="Group 711"/>
          <p:cNvGrpSpPr/>
          <p:nvPr/>
        </p:nvGrpSpPr>
        <p:grpSpPr>
          <a:xfrm>
            <a:off x="3444626" y="1607527"/>
            <a:ext cx="952500" cy="454154"/>
            <a:chOff x="3444626" y="1936139"/>
            <a:chExt cx="952500" cy="454154"/>
          </a:xfrm>
        </p:grpSpPr>
        <p:sp>
          <p:nvSpPr>
            <p:cNvPr id="57" name="Rectangle 56"/>
            <p:cNvSpPr/>
            <p:nvPr/>
          </p:nvSpPr>
          <p:spPr bwMode="auto">
            <a:xfrm>
              <a:off x="3444626" y="1936139"/>
              <a:ext cx="257175" cy="449262"/>
            </a:xfrm>
            <a:prstGeom prst="rect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9" name="Rectangle 58"/>
            <p:cNvSpPr/>
            <p:nvPr/>
          </p:nvSpPr>
          <p:spPr bwMode="auto">
            <a:xfrm>
              <a:off x="4139951" y="1936139"/>
              <a:ext cx="257175" cy="449262"/>
            </a:xfrm>
            <a:prstGeom prst="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11" name="Rectangle 710"/>
            <p:cNvSpPr/>
            <p:nvPr/>
          </p:nvSpPr>
          <p:spPr bwMode="auto">
            <a:xfrm>
              <a:off x="3800226" y="2381149"/>
              <a:ext cx="257175" cy="9144"/>
            </a:xfrm>
            <a:prstGeom prst="rect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231" name="TextBox 64"/>
          <p:cNvSpPr txBox="1">
            <a:spLocks noChangeArrowheads="1"/>
          </p:cNvSpPr>
          <p:nvPr/>
        </p:nvSpPr>
        <p:spPr bwMode="auto">
          <a:xfrm>
            <a:off x="5266321" y="2185088"/>
            <a:ext cx="232034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+mn-lt"/>
              </a:rPr>
              <a:t>Controlled </a:t>
            </a:r>
            <a:r>
              <a:rPr lang="en-US" sz="1400" dirty="0">
                <a:latin typeface="+mn-lt"/>
              </a:rPr>
              <a:t>by two intuitive and robust </a:t>
            </a:r>
            <a:r>
              <a:rPr lang="en-US" sz="1400" dirty="0" smtClean="0">
                <a:latin typeface="+mn-lt"/>
              </a:rPr>
              <a:t>parameters</a:t>
            </a:r>
            <a:endParaRPr lang="en-US" sz="1400" dirty="0">
              <a:latin typeface="+mn-lt"/>
            </a:endParaRPr>
          </a:p>
        </p:txBody>
      </p:sp>
      <p:sp>
        <p:nvSpPr>
          <p:cNvPr id="162" name="Circular Arrow 161"/>
          <p:cNvSpPr/>
          <p:nvPr/>
        </p:nvSpPr>
        <p:spPr>
          <a:xfrm rot="5620366">
            <a:off x="3838251" y="1639411"/>
            <a:ext cx="1350511" cy="1594568"/>
          </a:xfrm>
          <a:prstGeom prst="circularArrow">
            <a:avLst>
              <a:gd name="adj1" fmla="val 11231"/>
              <a:gd name="adj2" fmla="val 993309"/>
              <a:gd name="adj3" fmla="val 20554805"/>
              <a:gd name="adj4" fmla="val 10600943"/>
              <a:gd name="adj5" fmla="val 11028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8" name="TextBox 63"/>
          <p:cNvSpPr txBox="1">
            <a:spLocks noChangeArrowheads="1"/>
          </p:cNvSpPr>
          <p:nvPr/>
        </p:nvSpPr>
        <p:spPr bwMode="auto">
          <a:xfrm>
            <a:off x="4843447" y="126141"/>
            <a:ext cx="225339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dirty="0">
                <a:latin typeface="+mn-lt"/>
              </a:rPr>
              <a:t>E.g., </a:t>
            </a:r>
            <a:r>
              <a:rPr lang="en-US" sz="1400" dirty="0" smtClean="0">
                <a:latin typeface="+mn-lt"/>
              </a:rPr>
              <a:t>compare the </a:t>
            </a:r>
            <a:r>
              <a:rPr lang="en-US" sz="1400" dirty="0">
                <a:latin typeface="+mn-lt"/>
              </a:rPr>
              <a:t>size of  </a:t>
            </a:r>
            <a:r>
              <a:rPr lang="en-US" sz="1400" dirty="0" smtClean="0">
                <a:latin typeface="+mn-lt"/>
              </a:rPr>
              <a:t>red </a:t>
            </a:r>
            <a:r>
              <a:rPr lang="en-US" sz="1400" dirty="0">
                <a:latin typeface="+mn-lt"/>
              </a:rPr>
              <a:t>and </a:t>
            </a:r>
            <a:r>
              <a:rPr lang="en-US" sz="1400" dirty="0" smtClean="0">
                <a:latin typeface="+mn-lt"/>
              </a:rPr>
              <a:t>green </a:t>
            </a:r>
            <a:r>
              <a:rPr lang="en-US" sz="1400" dirty="0">
                <a:latin typeface="+mn-lt"/>
              </a:rPr>
              <a:t>categories. 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51934" y="287881"/>
            <a:ext cx="2029179" cy="60983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Measurement objective</a:t>
            </a:r>
            <a:endParaRPr lang="en-US" sz="1100" dirty="0"/>
          </a:p>
        </p:txBody>
      </p:sp>
      <p:sp>
        <p:nvSpPr>
          <p:cNvPr id="6" name="Rounded Rectangle 5"/>
          <p:cNvSpPr/>
          <p:nvPr/>
        </p:nvSpPr>
        <p:spPr>
          <a:xfrm>
            <a:off x="351934" y="1438850"/>
            <a:ext cx="2029179" cy="60983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Category weights optimal under WIS</a:t>
            </a:r>
            <a:endParaRPr lang="en-US" sz="1100" dirty="0"/>
          </a:p>
        </p:txBody>
      </p:sp>
      <p:sp>
        <p:nvSpPr>
          <p:cNvPr id="7" name="Rounded Rectangle 6"/>
          <p:cNvSpPr/>
          <p:nvPr/>
        </p:nvSpPr>
        <p:spPr>
          <a:xfrm>
            <a:off x="351934" y="2590706"/>
            <a:ext cx="2029179" cy="60983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Modified category weights</a:t>
            </a:r>
            <a:endParaRPr lang="en-US" sz="1100" dirty="0"/>
          </a:p>
        </p:txBody>
      </p:sp>
      <p:sp>
        <p:nvSpPr>
          <p:cNvPr id="8" name="Rounded Rectangle 7"/>
          <p:cNvSpPr/>
          <p:nvPr/>
        </p:nvSpPr>
        <p:spPr>
          <a:xfrm>
            <a:off x="351934" y="3741675"/>
            <a:ext cx="2029179" cy="60983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Edge weights in </a:t>
            </a:r>
            <a:r>
              <a:rPr lang="en-US" i="1" dirty="0"/>
              <a:t>G</a:t>
            </a:r>
            <a:endParaRPr lang="en-US" sz="1100" i="1" dirty="0"/>
          </a:p>
        </p:txBody>
      </p:sp>
      <p:sp>
        <p:nvSpPr>
          <p:cNvPr id="60" name="Rectangle 59"/>
          <p:cNvSpPr/>
          <p:nvPr/>
        </p:nvSpPr>
        <p:spPr bwMode="auto">
          <a:xfrm>
            <a:off x="3457326" y="2741184"/>
            <a:ext cx="257175" cy="452437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1" name="Rectangle 60"/>
          <p:cNvSpPr/>
          <p:nvPr/>
        </p:nvSpPr>
        <p:spPr bwMode="auto">
          <a:xfrm>
            <a:off x="3800226" y="3088846"/>
            <a:ext cx="257175" cy="104775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2" name="Rectangle 61"/>
          <p:cNvSpPr/>
          <p:nvPr/>
        </p:nvSpPr>
        <p:spPr bwMode="auto">
          <a:xfrm>
            <a:off x="4152651" y="2847546"/>
            <a:ext cx="257175" cy="346075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" name="Group 384"/>
          <p:cNvGrpSpPr/>
          <p:nvPr/>
        </p:nvGrpSpPr>
        <p:grpSpPr>
          <a:xfrm>
            <a:off x="2904002" y="139675"/>
            <a:ext cx="2000744" cy="1222899"/>
            <a:chOff x="3114977" y="2092090"/>
            <a:chExt cx="2979082" cy="1820881"/>
          </a:xfrm>
        </p:grpSpPr>
        <p:cxnSp>
          <p:nvCxnSpPr>
            <p:cNvPr id="386" name="Straight Connector 385"/>
            <p:cNvCxnSpPr>
              <a:stCxn id="413" idx="0"/>
              <a:endCxn id="409" idx="4"/>
            </p:cNvCxnSpPr>
            <p:nvPr/>
          </p:nvCxnSpPr>
          <p:spPr bwMode="auto">
            <a:xfrm rot="16200000" flipV="1">
              <a:off x="5169620" y="2960560"/>
              <a:ext cx="476099" cy="13277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7" name="Straight Connector 386"/>
            <p:cNvCxnSpPr>
              <a:stCxn id="419" idx="7"/>
              <a:endCxn id="421" idx="3"/>
            </p:cNvCxnSpPr>
            <p:nvPr/>
          </p:nvCxnSpPr>
          <p:spPr bwMode="auto">
            <a:xfrm rot="5400000" flipH="1" flipV="1">
              <a:off x="4461256" y="2337073"/>
              <a:ext cx="431622" cy="268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8" name="Straight Connector 387"/>
            <p:cNvCxnSpPr>
              <a:stCxn id="417" idx="4"/>
              <a:endCxn id="415" idx="0"/>
            </p:cNvCxnSpPr>
            <p:nvPr/>
          </p:nvCxnSpPr>
          <p:spPr bwMode="auto">
            <a:xfrm rot="16200000" flipH="1">
              <a:off x="5674623" y="2545215"/>
              <a:ext cx="470210" cy="16064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9" name="Straight Connector 388"/>
            <p:cNvCxnSpPr>
              <a:stCxn id="421" idx="6"/>
              <a:endCxn id="417" idx="2"/>
            </p:cNvCxnSpPr>
            <p:nvPr/>
          </p:nvCxnSpPr>
          <p:spPr bwMode="auto">
            <a:xfrm>
              <a:off x="4974624" y="2187729"/>
              <a:ext cx="750773" cy="9882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0" name="Straight Connector 389"/>
            <p:cNvCxnSpPr>
              <a:stCxn id="409" idx="3"/>
              <a:endCxn id="418" idx="7"/>
            </p:cNvCxnSpPr>
            <p:nvPr/>
          </p:nvCxnSpPr>
          <p:spPr bwMode="auto">
            <a:xfrm rot="5400000">
              <a:off x="4891497" y="2766773"/>
              <a:ext cx="387966" cy="37619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1" name="Straight Connector 390"/>
            <p:cNvCxnSpPr>
              <a:stCxn id="415" idx="3"/>
              <a:endCxn id="413" idx="7"/>
            </p:cNvCxnSpPr>
            <p:nvPr/>
          </p:nvCxnSpPr>
          <p:spPr bwMode="auto">
            <a:xfrm rot="5400000">
              <a:off x="5601622" y="2978123"/>
              <a:ext cx="255025" cy="37474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2" name="Straight Connector 391"/>
            <p:cNvCxnSpPr>
              <a:stCxn id="413" idx="3"/>
              <a:endCxn id="416" idx="7"/>
            </p:cNvCxnSpPr>
            <p:nvPr/>
          </p:nvCxnSpPr>
          <p:spPr bwMode="auto">
            <a:xfrm rot="5400000">
              <a:off x="5138527" y="3412040"/>
              <a:ext cx="251599" cy="28404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3" name="Straight Connector 392"/>
            <p:cNvCxnSpPr>
              <a:stCxn id="418" idx="3"/>
              <a:endCxn id="411" idx="7"/>
            </p:cNvCxnSpPr>
            <p:nvPr/>
          </p:nvCxnSpPr>
          <p:spPr bwMode="auto">
            <a:xfrm rot="5400000">
              <a:off x="4391644" y="3391052"/>
              <a:ext cx="453941" cy="26336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4" name="Straight Connector 393"/>
            <p:cNvCxnSpPr>
              <a:stCxn id="419" idx="5"/>
              <a:endCxn id="418" idx="1"/>
            </p:cNvCxnSpPr>
            <p:nvPr/>
          </p:nvCxnSpPr>
          <p:spPr bwMode="auto">
            <a:xfrm rot="16200000" flipH="1">
              <a:off x="4483325" y="2881879"/>
              <a:ext cx="326619" cy="20732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5" name="Straight Connector 394"/>
            <p:cNvCxnSpPr>
              <a:stCxn id="414" idx="7"/>
              <a:endCxn id="419" idx="3"/>
            </p:cNvCxnSpPr>
            <p:nvPr/>
          </p:nvCxnSpPr>
          <p:spPr bwMode="auto">
            <a:xfrm rot="5400000" flipH="1" flipV="1">
              <a:off x="4115627" y="2714773"/>
              <a:ext cx="184470" cy="3993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6" name="Straight Connector 395"/>
            <p:cNvCxnSpPr>
              <a:stCxn id="414" idx="4"/>
              <a:endCxn id="410" idx="0"/>
            </p:cNvCxnSpPr>
            <p:nvPr/>
          </p:nvCxnSpPr>
          <p:spPr bwMode="auto">
            <a:xfrm rot="5400000">
              <a:off x="3712652" y="3325077"/>
              <a:ext cx="363013" cy="8093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7" name="Straight Connector 396"/>
            <p:cNvCxnSpPr>
              <a:stCxn id="412" idx="5"/>
              <a:endCxn id="414" idx="2"/>
            </p:cNvCxnSpPr>
            <p:nvPr/>
          </p:nvCxnSpPr>
          <p:spPr bwMode="auto">
            <a:xfrm rot="16200000" flipH="1">
              <a:off x="3482032" y="2731572"/>
              <a:ext cx="212663" cy="48450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8" name="Straight Connector 397"/>
            <p:cNvCxnSpPr>
              <a:stCxn id="412" idx="4"/>
              <a:endCxn id="420" idx="0"/>
            </p:cNvCxnSpPr>
            <p:nvPr/>
          </p:nvCxnSpPr>
          <p:spPr bwMode="auto">
            <a:xfrm rot="5400000">
              <a:off x="3059625" y="3054869"/>
              <a:ext cx="378137" cy="5941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9" name="Straight Connector 398"/>
            <p:cNvCxnSpPr>
              <a:stCxn id="420" idx="5"/>
              <a:endCxn id="410" idx="2"/>
            </p:cNvCxnSpPr>
            <p:nvPr/>
          </p:nvCxnSpPr>
          <p:spPr bwMode="auto">
            <a:xfrm rot="16200000" flipH="1">
              <a:off x="3429379" y="3314134"/>
              <a:ext cx="191707" cy="46540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0" name="Straight Connector 399"/>
            <p:cNvCxnSpPr>
              <a:stCxn id="410" idx="5"/>
              <a:endCxn id="411" idx="2"/>
            </p:cNvCxnSpPr>
            <p:nvPr/>
          </p:nvCxnSpPr>
          <p:spPr bwMode="auto">
            <a:xfrm rot="16200000" flipH="1">
              <a:off x="4068926" y="3562788"/>
              <a:ext cx="107014" cy="4020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1" name="Straight Connector 400"/>
            <p:cNvCxnSpPr>
              <a:stCxn id="411" idx="6"/>
              <a:endCxn id="416" idx="2"/>
            </p:cNvCxnSpPr>
            <p:nvPr/>
          </p:nvCxnSpPr>
          <p:spPr bwMode="auto">
            <a:xfrm flipV="1">
              <a:off x="4514978" y="3753317"/>
              <a:ext cx="429775" cy="6401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2" name="Straight Connector 401"/>
            <p:cNvCxnSpPr>
              <a:stCxn id="418" idx="6"/>
              <a:endCxn id="413" idx="2"/>
            </p:cNvCxnSpPr>
            <p:nvPr/>
          </p:nvCxnSpPr>
          <p:spPr bwMode="auto">
            <a:xfrm>
              <a:off x="4927848" y="3222308"/>
              <a:ext cx="450452" cy="13832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3" name="Straight Connector 402"/>
            <p:cNvCxnSpPr>
              <a:stCxn id="422" idx="6"/>
              <a:endCxn id="421" idx="2"/>
            </p:cNvCxnSpPr>
            <p:nvPr/>
          </p:nvCxnSpPr>
          <p:spPr bwMode="auto">
            <a:xfrm flipV="1">
              <a:off x="4011366" y="2187729"/>
              <a:ext cx="771750" cy="11700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4" name="Straight Connector 403"/>
            <p:cNvCxnSpPr>
              <a:stCxn id="422" idx="5"/>
              <a:endCxn id="419" idx="1"/>
            </p:cNvCxnSpPr>
            <p:nvPr/>
          </p:nvCxnSpPr>
          <p:spPr bwMode="auto">
            <a:xfrm rot="16200000" flipH="1">
              <a:off x="4039834" y="2319255"/>
              <a:ext cx="308792" cy="42665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5" name="Straight Connector 404"/>
            <p:cNvCxnSpPr>
              <a:stCxn id="412" idx="7"/>
              <a:endCxn id="422" idx="3"/>
            </p:cNvCxnSpPr>
            <p:nvPr/>
          </p:nvCxnSpPr>
          <p:spPr bwMode="auto">
            <a:xfrm rot="5400000" flipH="1" flipV="1">
              <a:off x="3412933" y="2311361"/>
              <a:ext cx="354056" cy="48770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6" name="Straight Connector 405"/>
            <p:cNvCxnSpPr>
              <a:stCxn id="422" idx="4"/>
              <a:endCxn id="414" idx="0"/>
            </p:cNvCxnSpPr>
            <p:nvPr/>
          </p:nvCxnSpPr>
          <p:spPr bwMode="auto">
            <a:xfrm rot="16200000" flipH="1">
              <a:off x="3637161" y="2678809"/>
              <a:ext cx="567662" cy="2726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7" name="Straight Connector 406"/>
            <p:cNvCxnSpPr>
              <a:stCxn id="421" idx="5"/>
              <a:endCxn id="409" idx="1"/>
            </p:cNvCxnSpPr>
            <p:nvPr/>
          </p:nvCxnSpPr>
          <p:spPr bwMode="auto">
            <a:xfrm rot="16200000" flipH="1">
              <a:off x="4924939" y="2276994"/>
              <a:ext cx="370275" cy="32699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8" name="Straight Connector 407"/>
            <p:cNvCxnSpPr>
              <a:stCxn id="419" idx="6"/>
              <a:endCxn id="409" idx="2"/>
            </p:cNvCxnSpPr>
            <p:nvPr/>
          </p:nvCxnSpPr>
          <p:spPr bwMode="auto">
            <a:xfrm flipV="1">
              <a:off x="4571019" y="2693259"/>
              <a:ext cx="674509" cy="6134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9" name="Oval 57"/>
            <p:cNvSpPr>
              <a:spLocks noChangeArrowheads="1"/>
            </p:cNvSpPr>
            <p:nvPr/>
          </p:nvSpPr>
          <p:spPr bwMode="auto">
            <a:xfrm>
              <a:off x="5245529" y="2597619"/>
              <a:ext cx="191508" cy="191278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0" name="Oval 57"/>
            <p:cNvSpPr>
              <a:spLocks noChangeArrowheads="1"/>
            </p:cNvSpPr>
            <p:nvPr/>
          </p:nvSpPr>
          <p:spPr bwMode="auto">
            <a:xfrm>
              <a:off x="3757935" y="3547052"/>
              <a:ext cx="191508" cy="191278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1" name="Oval 57"/>
            <p:cNvSpPr>
              <a:spLocks noChangeArrowheads="1"/>
            </p:cNvSpPr>
            <p:nvPr/>
          </p:nvSpPr>
          <p:spPr bwMode="auto">
            <a:xfrm>
              <a:off x="4323470" y="3721693"/>
              <a:ext cx="191508" cy="191278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2" name="Oval 57"/>
            <p:cNvSpPr>
              <a:spLocks noChangeArrowheads="1"/>
            </p:cNvSpPr>
            <p:nvPr/>
          </p:nvSpPr>
          <p:spPr bwMode="auto">
            <a:xfrm>
              <a:off x="3182646" y="2704230"/>
              <a:ext cx="191508" cy="191278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3" name="Oval 57"/>
            <p:cNvSpPr>
              <a:spLocks noChangeArrowheads="1"/>
            </p:cNvSpPr>
            <p:nvPr/>
          </p:nvSpPr>
          <p:spPr bwMode="auto">
            <a:xfrm>
              <a:off x="5378300" y="3264995"/>
              <a:ext cx="191508" cy="191278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4" name="Oval 57"/>
            <p:cNvSpPr>
              <a:spLocks noChangeArrowheads="1"/>
            </p:cNvSpPr>
            <p:nvPr/>
          </p:nvSpPr>
          <p:spPr bwMode="auto">
            <a:xfrm>
              <a:off x="3830618" y="2976274"/>
              <a:ext cx="208015" cy="207765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5" name="Oval 57"/>
            <p:cNvSpPr>
              <a:spLocks noChangeArrowheads="1"/>
            </p:cNvSpPr>
            <p:nvPr/>
          </p:nvSpPr>
          <p:spPr bwMode="auto">
            <a:xfrm>
              <a:off x="5886044" y="2860644"/>
              <a:ext cx="208015" cy="207765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6" name="Oval 57"/>
            <p:cNvSpPr>
              <a:spLocks noChangeArrowheads="1"/>
            </p:cNvSpPr>
            <p:nvPr/>
          </p:nvSpPr>
          <p:spPr bwMode="auto">
            <a:xfrm>
              <a:off x="4944753" y="3649434"/>
              <a:ext cx="208015" cy="207765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7" name="Oval 57"/>
            <p:cNvSpPr>
              <a:spLocks noChangeArrowheads="1"/>
            </p:cNvSpPr>
            <p:nvPr/>
          </p:nvSpPr>
          <p:spPr bwMode="auto">
            <a:xfrm>
              <a:off x="5725397" y="2182669"/>
              <a:ext cx="208015" cy="207765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8" name="Oval 57"/>
            <p:cNvSpPr>
              <a:spLocks noChangeArrowheads="1"/>
            </p:cNvSpPr>
            <p:nvPr/>
          </p:nvSpPr>
          <p:spPr bwMode="auto">
            <a:xfrm>
              <a:off x="4719833" y="3118425"/>
              <a:ext cx="208015" cy="207765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9" name="Oval 57"/>
            <p:cNvSpPr>
              <a:spLocks noChangeArrowheads="1"/>
            </p:cNvSpPr>
            <p:nvPr/>
          </p:nvSpPr>
          <p:spPr bwMode="auto">
            <a:xfrm>
              <a:off x="4379511" y="2658966"/>
              <a:ext cx="191508" cy="191278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420" name="Oval 57"/>
            <p:cNvSpPr>
              <a:spLocks noChangeArrowheads="1"/>
            </p:cNvSpPr>
            <p:nvPr/>
          </p:nvSpPr>
          <p:spPr bwMode="auto">
            <a:xfrm>
              <a:off x="3114977" y="3273645"/>
              <a:ext cx="208015" cy="207765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21" name="Oval 57"/>
            <p:cNvSpPr>
              <a:spLocks noChangeArrowheads="1"/>
            </p:cNvSpPr>
            <p:nvPr/>
          </p:nvSpPr>
          <p:spPr bwMode="auto">
            <a:xfrm>
              <a:off x="4783116" y="2092090"/>
              <a:ext cx="191508" cy="191278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22" name="Oval 57"/>
            <p:cNvSpPr>
              <a:spLocks noChangeArrowheads="1"/>
            </p:cNvSpPr>
            <p:nvPr/>
          </p:nvSpPr>
          <p:spPr bwMode="auto">
            <a:xfrm>
              <a:off x="3803351" y="2200847"/>
              <a:ext cx="208015" cy="207765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</p:grpSp>
      <p:grpSp>
        <p:nvGrpSpPr>
          <p:cNvPr id="237" name="Group 236"/>
          <p:cNvGrpSpPr/>
          <p:nvPr/>
        </p:nvGrpSpPr>
        <p:grpSpPr>
          <a:xfrm>
            <a:off x="2939177" y="3442441"/>
            <a:ext cx="2103697" cy="1264872"/>
            <a:chOff x="2939177" y="3442441"/>
            <a:chExt cx="2103697" cy="1264872"/>
          </a:xfrm>
        </p:grpSpPr>
        <p:cxnSp>
          <p:nvCxnSpPr>
            <p:cNvPr id="495" name="Straight Connector 494"/>
            <p:cNvCxnSpPr>
              <a:stCxn id="460" idx="5"/>
              <a:endCxn id="459" idx="1"/>
            </p:cNvCxnSpPr>
            <p:nvPr/>
          </p:nvCxnSpPr>
          <p:spPr bwMode="auto">
            <a:xfrm rot="16200000" flipH="1">
              <a:off x="3537238" y="3613886"/>
              <a:ext cx="251685" cy="330893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Group 500"/>
            <p:cNvGrpSpPr/>
            <p:nvPr/>
          </p:nvGrpSpPr>
          <p:grpSpPr>
            <a:xfrm>
              <a:off x="3058422" y="3548649"/>
              <a:ext cx="1465102" cy="1094433"/>
              <a:chOff x="4847762" y="4764431"/>
              <a:chExt cx="1465102" cy="1094433"/>
            </a:xfrm>
          </p:grpSpPr>
          <p:cxnSp>
            <p:nvCxnSpPr>
              <p:cNvPr id="483" name="Straight Connector 482"/>
              <p:cNvCxnSpPr>
                <a:stCxn id="451" idx="0"/>
                <a:endCxn id="455" idx="4"/>
              </p:cNvCxnSpPr>
              <p:nvPr/>
            </p:nvCxnSpPr>
            <p:spPr bwMode="auto">
              <a:xfrm rot="16200000" flipV="1">
                <a:off x="6093390" y="5268443"/>
                <a:ext cx="349777" cy="89171"/>
              </a:xfrm>
              <a:prstGeom prst="line">
                <a:avLst/>
              </a:prstGeom>
              <a:ln w="25400" cap="rnd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4" name="Straight Connector 483"/>
              <p:cNvCxnSpPr>
                <a:stCxn id="459" idx="7"/>
                <a:endCxn id="454" idx="3"/>
              </p:cNvCxnSpPr>
              <p:nvPr/>
            </p:nvCxnSpPr>
            <p:spPr bwMode="auto">
              <a:xfrm rot="5400000" flipH="1" flipV="1">
                <a:off x="5611423" y="4864716"/>
                <a:ext cx="311109" cy="201377"/>
              </a:xfrm>
              <a:prstGeom prst="line">
                <a:avLst/>
              </a:prstGeom>
              <a:ln w="25400" cap="rnd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5" name="Straight Connector 484"/>
              <p:cNvCxnSpPr>
                <a:stCxn id="455" idx="3"/>
                <a:endCxn id="452" idx="7"/>
              </p:cNvCxnSpPr>
              <p:nvPr/>
            </p:nvCxnSpPr>
            <p:spPr bwMode="auto">
              <a:xfrm rot="5400000">
                <a:off x="5921632" y="5132066"/>
                <a:ext cx="281792" cy="273906"/>
              </a:xfrm>
              <a:prstGeom prst="line">
                <a:avLst/>
              </a:prstGeom>
              <a:ln w="25400" cap="rnd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6" name="Straight Connector 485"/>
              <p:cNvCxnSpPr>
                <a:stCxn id="451" idx="3"/>
                <a:endCxn id="458" idx="7"/>
              </p:cNvCxnSpPr>
              <p:nvPr/>
            </p:nvCxnSpPr>
            <p:spPr bwMode="auto">
              <a:xfrm rot="5400000">
                <a:off x="6064443" y="5586657"/>
                <a:ext cx="192038" cy="213856"/>
              </a:xfrm>
              <a:prstGeom prst="line">
                <a:avLst/>
              </a:prstGeom>
              <a:ln w="25400" cap="rnd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7" name="Straight Connector 486"/>
              <p:cNvCxnSpPr>
                <a:stCxn id="459" idx="5"/>
                <a:endCxn id="452" idx="1"/>
              </p:cNvCxnSpPr>
              <p:nvPr/>
            </p:nvCxnSpPr>
            <p:spPr bwMode="auto">
              <a:xfrm rot="16200000" flipH="1">
                <a:off x="5626243" y="5209367"/>
                <a:ext cx="240593" cy="160501"/>
              </a:xfrm>
              <a:prstGeom prst="line">
                <a:avLst/>
              </a:prstGeom>
              <a:ln w="25400" cap="rnd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0" name="Straight Connector 489"/>
              <p:cNvCxnSpPr>
                <a:stCxn id="450" idx="5"/>
                <a:endCxn id="457" idx="2"/>
              </p:cNvCxnSpPr>
              <p:nvPr/>
            </p:nvCxnSpPr>
            <p:spPr bwMode="auto">
              <a:xfrm rot="16200000" flipH="1">
                <a:off x="4991361" y="5113342"/>
                <a:ext cx="142820" cy="358053"/>
              </a:xfrm>
              <a:prstGeom prst="line">
                <a:avLst/>
              </a:prstGeom>
              <a:ln w="25400" cap="rnd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1" name="Straight Connector 490"/>
              <p:cNvCxnSpPr>
                <a:stCxn id="453" idx="5"/>
                <a:endCxn id="456" idx="2"/>
              </p:cNvCxnSpPr>
              <p:nvPr/>
            </p:nvCxnSpPr>
            <p:spPr bwMode="auto">
              <a:xfrm rot="16200000" flipH="1">
                <a:off x="4954703" y="5505885"/>
                <a:ext cx="128747" cy="342630"/>
              </a:xfrm>
              <a:prstGeom prst="line">
                <a:avLst/>
              </a:prstGeom>
              <a:ln w="25400" cap="rnd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2" name="Straight Connector 491"/>
              <p:cNvCxnSpPr>
                <a:stCxn id="456" idx="5"/>
                <a:endCxn id="449" idx="2"/>
              </p:cNvCxnSpPr>
              <p:nvPr/>
            </p:nvCxnSpPr>
            <p:spPr bwMode="auto">
              <a:xfrm rot="16200000" flipH="1">
                <a:off x="5347934" y="5666663"/>
                <a:ext cx="93108" cy="291293"/>
              </a:xfrm>
              <a:prstGeom prst="line">
                <a:avLst/>
              </a:prstGeom>
              <a:ln w="25400" cap="rnd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3" name="Straight Connector 492"/>
              <p:cNvCxnSpPr>
                <a:stCxn id="449" idx="6"/>
                <a:endCxn id="458" idx="2"/>
              </p:cNvCxnSpPr>
              <p:nvPr/>
            </p:nvCxnSpPr>
            <p:spPr bwMode="auto">
              <a:xfrm flipV="1">
                <a:off x="5668751" y="5815870"/>
                <a:ext cx="321294" cy="42994"/>
              </a:xfrm>
              <a:prstGeom prst="line">
                <a:avLst/>
              </a:prstGeom>
              <a:ln w="25400" cap="rnd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4" name="Straight Connector 493"/>
              <p:cNvCxnSpPr>
                <a:stCxn id="460" idx="6"/>
                <a:endCxn id="454" idx="2"/>
              </p:cNvCxnSpPr>
              <p:nvPr/>
            </p:nvCxnSpPr>
            <p:spPr bwMode="auto">
              <a:xfrm flipV="1">
                <a:off x="5297867" y="4764431"/>
                <a:ext cx="550964" cy="78576"/>
              </a:xfrm>
              <a:prstGeom prst="line">
                <a:avLst/>
              </a:prstGeom>
              <a:ln w="25400" cap="rnd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6" name="Straight Connector 495"/>
              <p:cNvCxnSpPr>
                <a:stCxn id="450" idx="7"/>
                <a:endCxn id="460" idx="3"/>
              </p:cNvCxnSpPr>
              <p:nvPr/>
            </p:nvCxnSpPr>
            <p:spPr bwMode="auto">
              <a:xfrm rot="5400000" flipH="1" flipV="1">
                <a:off x="4928636" y="4824382"/>
                <a:ext cx="260850" cy="350633"/>
              </a:xfrm>
              <a:prstGeom prst="line">
                <a:avLst/>
              </a:prstGeom>
              <a:ln w="25400" cap="rnd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8" name="Straight Connector 497"/>
              <p:cNvCxnSpPr>
                <a:stCxn id="454" idx="5"/>
                <a:endCxn id="455" idx="1"/>
              </p:cNvCxnSpPr>
              <p:nvPr/>
            </p:nvCxnSpPr>
            <p:spPr bwMode="auto">
              <a:xfrm rot="16200000" flipH="1">
                <a:off x="5944091" y="4824369"/>
                <a:ext cx="269910" cy="240869"/>
              </a:xfrm>
              <a:prstGeom prst="line">
                <a:avLst/>
              </a:prstGeom>
              <a:ln w="25400" cap="rnd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9" name="Group 228"/>
            <p:cNvGrpSpPr/>
            <p:nvPr/>
          </p:nvGrpSpPr>
          <p:grpSpPr>
            <a:xfrm>
              <a:off x="3435291" y="3664371"/>
              <a:ext cx="964821" cy="827222"/>
              <a:chOff x="3435291" y="3664371"/>
              <a:chExt cx="964821" cy="827222"/>
            </a:xfrm>
          </p:grpSpPr>
          <p:cxnSp>
            <p:nvCxnSpPr>
              <p:cNvPr id="488" name="Straight Connector 487"/>
              <p:cNvCxnSpPr>
                <a:stCxn id="457" idx="7"/>
                <a:endCxn id="459" idx="3"/>
              </p:cNvCxnSpPr>
              <p:nvPr/>
            </p:nvCxnSpPr>
            <p:spPr bwMode="auto">
              <a:xfrm rot="5400000" flipH="1" flipV="1">
                <a:off x="3588142" y="3881346"/>
                <a:ext cx="168191" cy="312580"/>
              </a:xfrm>
              <a:prstGeom prst="line">
                <a:avLst/>
              </a:prstGeom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9" name="Straight Connector 488"/>
              <p:cNvCxnSpPr>
                <a:stCxn id="457" idx="4"/>
                <a:endCxn id="456" idx="0"/>
              </p:cNvCxnSpPr>
              <p:nvPr/>
            </p:nvCxnSpPr>
            <p:spPr bwMode="auto">
              <a:xfrm rot="5400000">
                <a:off x="3309245" y="4311189"/>
                <a:ext cx="306450" cy="54358"/>
              </a:xfrm>
              <a:prstGeom prst="line">
                <a:avLst/>
              </a:prstGeom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7" name="Straight Connector 496"/>
              <p:cNvCxnSpPr>
                <a:stCxn id="460" idx="4"/>
                <a:endCxn id="457" idx="0"/>
              </p:cNvCxnSpPr>
              <p:nvPr/>
            </p:nvCxnSpPr>
            <p:spPr bwMode="auto">
              <a:xfrm rot="16200000" flipH="1">
                <a:off x="3257252" y="3878454"/>
                <a:ext cx="446480" cy="18313"/>
              </a:xfrm>
              <a:prstGeom prst="line">
                <a:avLst/>
              </a:prstGeom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9" name="Straight Connector 498"/>
              <p:cNvCxnSpPr>
                <a:stCxn id="459" idx="6"/>
                <a:endCxn id="455" idx="2"/>
              </p:cNvCxnSpPr>
              <p:nvPr/>
            </p:nvCxnSpPr>
            <p:spPr bwMode="auto">
              <a:xfrm flipV="1">
                <a:off x="3886978" y="3888159"/>
                <a:ext cx="513134" cy="41199"/>
              </a:xfrm>
              <a:prstGeom prst="line">
                <a:avLst/>
              </a:prstGeom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80" name="Straight Connector 479"/>
            <p:cNvCxnSpPr/>
            <p:nvPr/>
          </p:nvCxnSpPr>
          <p:spPr bwMode="auto">
            <a:xfrm rot="16200000" flipH="1">
              <a:off x="4658252" y="3788750"/>
              <a:ext cx="315791" cy="107892"/>
            </a:xfrm>
            <a:prstGeom prst="line">
              <a:avLst/>
            </a:prstGeom>
            <a:ln w="1270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3" name="Straight Connector 462"/>
            <p:cNvCxnSpPr/>
            <p:nvPr/>
          </p:nvCxnSpPr>
          <p:spPr bwMode="auto">
            <a:xfrm>
              <a:off x="4188117" y="3548709"/>
              <a:ext cx="504218" cy="66370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4" name="Straight Connector 463"/>
            <p:cNvCxnSpPr/>
            <p:nvPr/>
          </p:nvCxnSpPr>
          <p:spPr bwMode="auto">
            <a:xfrm rot="5400000">
              <a:off x="4609208" y="4079539"/>
              <a:ext cx="171275" cy="251678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5" name="Straight Connector 464"/>
            <p:cNvCxnSpPr/>
            <p:nvPr/>
          </p:nvCxnSpPr>
          <p:spPr bwMode="auto">
            <a:xfrm rot="5400000">
              <a:off x="3796589" y="4356864"/>
              <a:ext cx="304868" cy="176875"/>
            </a:xfrm>
            <a:prstGeom prst="line">
              <a:avLst/>
            </a:prstGeom>
            <a:ln w="381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6" name="Straight Connector 465"/>
            <p:cNvCxnSpPr/>
            <p:nvPr/>
          </p:nvCxnSpPr>
          <p:spPr bwMode="auto">
            <a:xfrm rot="5400000">
              <a:off x="2902008" y="4131082"/>
              <a:ext cx="253958" cy="39904"/>
            </a:xfrm>
            <a:prstGeom prst="line">
              <a:avLst/>
            </a:prstGeom>
            <a:ln w="381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7" name="Straight Connector 466"/>
            <p:cNvCxnSpPr/>
            <p:nvPr/>
          </p:nvCxnSpPr>
          <p:spPr bwMode="auto">
            <a:xfrm>
              <a:off x="4156703" y="4243534"/>
              <a:ext cx="302523" cy="92900"/>
            </a:xfrm>
            <a:prstGeom prst="line">
              <a:avLst/>
            </a:prstGeom>
            <a:ln w="381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1" name="Oval 57"/>
            <p:cNvSpPr>
              <a:spLocks noChangeArrowheads="1"/>
            </p:cNvSpPr>
            <p:nvPr/>
          </p:nvSpPr>
          <p:spPr bwMode="auto">
            <a:xfrm>
              <a:off x="4697278" y="3897767"/>
              <a:ext cx="345596" cy="345182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62" name="Oval 57"/>
            <p:cNvSpPr>
              <a:spLocks noChangeArrowheads="1"/>
            </p:cNvSpPr>
            <p:nvPr/>
          </p:nvSpPr>
          <p:spPr bwMode="auto">
            <a:xfrm>
              <a:off x="4589389" y="3442441"/>
              <a:ext cx="345596" cy="345182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55" name="Oval 57"/>
            <p:cNvSpPr>
              <a:spLocks noChangeArrowheads="1"/>
            </p:cNvSpPr>
            <p:nvPr/>
          </p:nvSpPr>
          <p:spPr bwMode="auto">
            <a:xfrm>
              <a:off x="4400112" y="3853960"/>
              <a:ext cx="68480" cy="68398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56" name="Oval 57"/>
            <p:cNvSpPr>
              <a:spLocks noChangeArrowheads="1"/>
            </p:cNvSpPr>
            <p:nvPr/>
          </p:nvSpPr>
          <p:spPr bwMode="auto">
            <a:xfrm>
              <a:off x="3401051" y="4491593"/>
              <a:ext cx="68480" cy="68398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57" name="Oval 57"/>
            <p:cNvSpPr>
              <a:spLocks noChangeArrowheads="1"/>
            </p:cNvSpPr>
            <p:nvPr/>
          </p:nvSpPr>
          <p:spPr bwMode="auto">
            <a:xfrm>
              <a:off x="3452458" y="4110851"/>
              <a:ext cx="74382" cy="74292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58" name="Oval 57"/>
            <p:cNvSpPr>
              <a:spLocks noChangeArrowheads="1"/>
            </p:cNvSpPr>
            <p:nvPr/>
          </p:nvSpPr>
          <p:spPr bwMode="auto">
            <a:xfrm>
              <a:off x="4200705" y="4562942"/>
              <a:ext cx="74382" cy="74292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59" name="Oval 57"/>
            <p:cNvSpPr>
              <a:spLocks noChangeArrowheads="1"/>
            </p:cNvSpPr>
            <p:nvPr/>
          </p:nvSpPr>
          <p:spPr bwMode="auto">
            <a:xfrm>
              <a:off x="3818498" y="3895159"/>
              <a:ext cx="68480" cy="68398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460" name="Oval 57"/>
            <p:cNvSpPr>
              <a:spLocks noChangeArrowheads="1"/>
            </p:cNvSpPr>
            <p:nvPr/>
          </p:nvSpPr>
          <p:spPr bwMode="auto">
            <a:xfrm>
              <a:off x="3434145" y="3590079"/>
              <a:ext cx="74382" cy="74292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49" name="Oval 57"/>
            <p:cNvSpPr>
              <a:spLocks noChangeArrowheads="1"/>
            </p:cNvSpPr>
            <p:nvPr/>
          </p:nvSpPr>
          <p:spPr bwMode="auto">
            <a:xfrm>
              <a:off x="3750795" y="4578851"/>
              <a:ext cx="128616" cy="128462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50" name="Oval 57"/>
            <p:cNvSpPr>
              <a:spLocks noChangeArrowheads="1"/>
            </p:cNvSpPr>
            <p:nvPr/>
          </p:nvSpPr>
          <p:spPr bwMode="auto">
            <a:xfrm>
              <a:off x="2984624" y="3895528"/>
              <a:ext cx="128616" cy="128462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51" name="Oval 57"/>
            <p:cNvSpPr>
              <a:spLocks noChangeArrowheads="1"/>
            </p:cNvSpPr>
            <p:nvPr/>
          </p:nvSpPr>
          <p:spPr bwMode="auto">
            <a:xfrm>
              <a:off x="4459215" y="4272135"/>
              <a:ext cx="128616" cy="128462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52" name="Oval 57"/>
            <p:cNvSpPr>
              <a:spLocks noChangeArrowheads="1"/>
            </p:cNvSpPr>
            <p:nvPr/>
          </p:nvSpPr>
          <p:spPr bwMode="auto">
            <a:xfrm>
              <a:off x="4016991" y="4173699"/>
              <a:ext cx="139703" cy="139534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53" name="Oval 57"/>
            <p:cNvSpPr>
              <a:spLocks noChangeArrowheads="1"/>
            </p:cNvSpPr>
            <p:nvPr/>
          </p:nvSpPr>
          <p:spPr bwMode="auto">
            <a:xfrm>
              <a:off x="2939177" y="4277945"/>
              <a:ext cx="139703" cy="139534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54" name="Oval 57"/>
            <p:cNvSpPr>
              <a:spLocks noChangeArrowheads="1"/>
            </p:cNvSpPr>
            <p:nvPr/>
          </p:nvSpPr>
          <p:spPr bwMode="auto">
            <a:xfrm>
              <a:off x="4059491" y="3484418"/>
              <a:ext cx="128616" cy="128462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</p:grpSp>
      <p:grpSp>
        <p:nvGrpSpPr>
          <p:cNvPr id="231" name="Group 230"/>
          <p:cNvGrpSpPr/>
          <p:nvPr/>
        </p:nvGrpSpPr>
        <p:grpSpPr>
          <a:xfrm>
            <a:off x="5719011" y="1768885"/>
            <a:ext cx="2302041" cy="1086838"/>
            <a:chOff x="4994359" y="1514968"/>
            <a:chExt cx="2302041" cy="1086838"/>
          </a:xfrm>
        </p:grpSpPr>
        <p:sp>
          <p:nvSpPr>
            <p:cNvPr id="212" name="TextBox 211"/>
            <p:cNvSpPr txBox="1"/>
            <p:nvPr/>
          </p:nvSpPr>
          <p:spPr>
            <a:xfrm>
              <a:off x="4994359" y="1514968"/>
              <a:ext cx="2302041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1400" dirty="0" smtClean="0">
                  <a:latin typeface="+mn-lt"/>
                </a:rPr>
                <a:t>Target </a:t>
              </a:r>
              <a:r>
                <a:rPr lang="en-US" sz="1400" dirty="0">
                  <a:latin typeface="+mn-lt"/>
                </a:rPr>
                <a:t>edge </a:t>
              </a:r>
              <a:r>
                <a:rPr lang="en-US" sz="1400" dirty="0" smtClean="0">
                  <a:latin typeface="+mn-lt"/>
                </a:rPr>
                <a:t>weights</a:t>
              </a:r>
              <a:endParaRPr lang="en-US" sz="1400" dirty="0">
                <a:latin typeface="+mn-lt"/>
              </a:endParaRPr>
            </a:p>
          </p:txBody>
        </p:sp>
        <p:grpSp>
          <p:nvGrpSpPr>
            <p:cNvPr id="18" name="Group 526"/>
            <p:cNvGrpSpPr/>
            <p:nvPr/>
          </p:nvGrpSpPr>
          <p:grpSpPr>
            <a:xfrm>
              <a:off x="5195789" y="1874769"/>
              <a:ext cx="537651" cy="727037"/>
              <a:chOff x="2514315" y="5059600"/>
              <a:chExt cx="537651" cy="727037"/>
            </a:xfrm>
          </p:grpSpPr>
          <p:sp>
            <p:nvSpPr>
              <p:cNvPr id="502" name="Rectangle 501"/>
              <p:cNvSpPr/>
              <p:nvPr/>
            </p:nvSpPr>
            <p:spPr bwMode="auto">
              <a:xfrm>
                <a:off x="2550354" y="5059600"/>
                <a:ext cx="257175" cy="452437"/>
              </a:xfrm>
              <a:prstGeom prst="rect">
                <a:avLst/>
              </a:prstGeom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506" name="Straight Connector 505"/>
              <p:cNvCxnSpPr/>
              <p:nvPr/>
            </p:nvCxnSpPr>
            <p:spPr>
              <a:xfrm>
                <a:off x="2514315" y="5562952"/>
                <a:ext cx="314325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9" name="TextBox 128"/>
              <p:cNvSpPr txBox="1">
                <a:spLocks noChangeArrowheads="1"/>
              </p:cNvSpPr>
              <p:nvPr/>
            </p:nvSpPr>
            <p:spPr bwMode="auto">
              <a:xfrm>
                <a:off x="2537488" y="5571193"/>
                <a:ext cx="257175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algn="ctr"/>
                <a:r>
                  <a:rPr lang="en-US" sz="1400" dirty="0" smtClean="0"/>
                  <a:t>20</a:t>
                </a:r>
                <a:endParaRPr lang="en-US" sz="1400" dirty="0"/>
              </a:p>
            </p:txBody>
          </p:sp>
          <p:sp>
            <p:nvSpPr>
              <p:cNvPr id="512" name="TextBox 134"/>
              <p:cNvSpPr txBox="1">
                <a:spLocks noChangeArrowheads="1"/>
              </p:cNvSpPr>
              <p:nvPr/>
            </p:nvSpPr>
            <p:spPr bwMode="auto">
              <a:xfrm>
                <a:off x="2794791" y="5473701"/>
                <a:ext cx="257175" cy="184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algn="ctr"/>
                <a:r>
                  <a:rPr lang="en-US" sz="1200" dirty="0"/>
                  <a:t>=</a:t>
                </a:r>
              </a:p>
            </p:txBody>
          </p:sp>
          <p:cxnSp>
            <p:nvCxnSpPr>
              <p:cNvPr id="513" name="Straight Connector 512"/>
              <p:cNvCxnSpPr/>
              <p:nvPr/>
            </p:nvCxnSpPr>
            <p:spPr bwMode="auto">
              <a:xfrm rot="5400000" flipH="1" flipV="1">
                <a:off x="2904178" y="5567834"/>
                <a:ext cx="258117" cy="0"/>
              </a:xfrm>
              <a:prstGeom prst="line">
                <a:avLst/>
              </a:prstGeom>
              <a:ln w="57150" cap="rnd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Group 527"/>
            <p:cNvGrpSpPr/>
            <p:nvPr/>
          </p:nvGrpSpPr>
          <p:grpSpPr>
            <a:xfrm>
              <a:off x="5905404" y="2222431"/>
              <a:ext cx="532891" cy="379375"/>
              <a:chOff x="3142965" y="5407262"/>
              <a:chExt cx="532891" cy="379375"/>
            </a:xfrm>
          </p:grpSpPr>
          <p:sp>
            <p:nvSpPr>
              <p:cNvPr id="503" name="Rectangle 502"/>
              <p:cNvSpPr/>
              <p:nvPr/>
            </p:nvSpPr>
            <p:spPr bwMode="auto">
              <a:xfrm>
                <a:off x="3170474" y="5407262"/>
                <a:ext cx="257175" cy="104775"/>
              </a:xfrm>
              <a:prstGeom prst="rect">
                <a:avLst/>
              </a:prstGeom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507" name="Straight Connector 506"/>
              <p:cNvCxnSpPr/>
              <p:nvPr/>
            </p:nvCxnSpPr>
            <p:spPr>
              <a:xfrm>
                <a:off x="3142965" y="5562952"/>
                <a:ext cx="314325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0" name="TextBox 128"/>
              <p:cNvSpPr txBox="1">
                <a:spLocks noChangeArrowheads="1"/>
              </p:cNvSpPr>
              <p:nvPr/>
            </p:nvSpPr>
            <p:spPr bwMode="auto">
              <a:xfrm>
                <a:off x="3170900" y="5571193"/>
                <a:ext cx="257175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algn="ctr"/>
                <a:r>
                  <a:rPr lang="en-US" sz="1400" dirty="0" smtClean="0"/>
                  <a:t>22</a:t>
                </a:r>
                <a:endParaRPr lang="en-US" sz="1400" dirty="0"/>
              </a:p>
            </p:txBody>
          </p:sp>
          <p:sp>
            <p:nvSpPr>
              <p:cNvPr id="516" name="TextBox 134"/>
              <p:cNvSpPr txBox="1">
                <a:spLocks noChangeArrowheads="1"/>
              </p:cNvSpPr>
              <p:nvPr/>
            </p:nvSpPr>
            <p:spPr bwMode="auto">
              <a:xfrm>
                <a:off x="3418681" y="5473701"/>
                <a:ext cx="257175" cy="184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algn="ctr"/>
                <a:r>
                  <a:rPr lang="en-US" sz="1200" dirty="0"/>
                  <a:t>=</a:t>
                </a:r>
              </a:p>
            </p:txBody>
          </p:sp>
          <p:cxnSp>
            <p:nvCxnSpPr>
              <p:cNvPr id="518" name="Straight Connector 517"/>
              <p:cNvCxnSpPr/>
              <p:nvPr/>
            </p:nvCxnSpPr>
            <p:spPr bwMode="auto">
              <a:xfrm rot="5400000">
                <a:off x="3477468" y="5566924"/>
                <a:ext cx="294390" cy="1"/>
              </a:xfrm>
              <a:prstGeom prst="line">
                <a:avLst/>
              </a:prstGeom>
              <a:ln w="31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Group 528"/>
            <p:cNvGrpSpPr/>
            <p:nvPr/>
          </p:nvGrpSpPr>
          <p:grpSpPr>
            <a:xfrm>
              <a:off x="6500710" y="1981131"/>
              <a:ext cx="552376" cy="620675"/>
              <a:chOff x="3762090" y="5165962"/>
              <a:chExt cx="552376" cy="620675"/>
            </a:xfrm>
          </p:grpSpPr>
          <p:sp>
            <p:nvSpPr>
              <p:cNvPr id="504" name="Rectangle 503"/>
              <p:cNvSpPr/>
              <p:nvPr/>
            </p:nvSpPr>
            <p:spPr bwMode="auto">
              <a:xfrm>
                <a:off x="3789599" y="5165962"/>
                <a:ext cx="257175" cy="346075"/>
              </a:xfrm>
              <a:prstGeom prst="rect">
                <a:avLst/>
              </a:prstGeom>
              <a:ln/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508" name="Straight Connector 507"/>
              <p:cNvCxnSpPr/>
              <p:nvPr/>
            </p:nvCxnSpPr>
            <p:spPr>
              <a:xfrm>
                <a:off x="3762090" y="5562952"/>
                <a:ext cx="314325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1" name="TextBox 128"/>
              <p:cNvSpPr txBox="1">
                <a:spLocks noChangeArrowheads="1"/>
              </p:cNvSpPr>
              <p:nvPr/>
            </p:nvSpPr>
            <p:spPr bwMode="auto">
              <a:xfrm>
                <a:off x="3785263" y="5571193"/>
                <a:ext cx="257175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algn="ctr"/>
                <a:r>
                  <a:rPr lang="en-US" sz="1400" dirty="0" smtClean="0"/>
                  <a:t>4</a:t>
                </a:r>
                <a:endParaRPr lang="en-US" sz="1400" dirty="0"/>
              </a:p>
            </p:txBody>
          </p:sp>
          <p:sp>
            <p:nvSpPr>
              <p:cNvPr id="517" name="TextBox 134"/>
              <p:cNvSpPr txBox="1">
                <a:spLocks noChangeArrowheads="1"/>
              </p:cNvSpPr>
              <p:nvPr/>
            </p:nvSpPr>
            <p:spPr bwMode="auto">
              <a:xfrm>
                <a:off x="4035420" y="5473701"/>
                <a:ext cx="257175" cy="184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algn="ctr"/>
                <a:r>
                  <a:rPr lang="en-US" sz="1200" dirty="0"/>
                  <a:t>=</a:t>
                </a:r>
              </a:p>
            </p:txBody>
          </p:sp>
          <p:cxnSp>
            <p:nvCxnSpPr>
              <p:cNvPr id="521" name="Straight Connector 520"/>
              <p:cNvCxnSpPr/>
              <p:nvPr/>
            </p:nvCxnSpPr>
            <p:spPr bwMode="auto">
              <a:xfrm rot="5400000">
                <a:off x="4185054" y="5572953"/>
                <a:ext cx="258823" cy="0"/>
              </a:xfrm>
              <a:prstGeom prst="line">
                <a:avLst/>
              </a:prstGeom>
              <a:ln w="1143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1" name="Down Arrow 10"/>
          <p:cNvSpPr/>
          <p:nvPr/>
        </p:nvSpPr>
        <p:spPr>
          <a:xfrm>
            <a:off x="1073250" y="1039697"/>
            <a:ext cx="609600" cy="257173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Down Arrow 11"/>
          <p:cNvSpPr/>
          <p:nvPr/>
        </p:nvSpPr>
        <p:spPr>
          <a:xfrm>
            <a:off x="1073250" y="2190666"/>
            <a:ext cx="609600" cy="258060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Down Arrow 12"/>
          <p:cNvSpPr/>
          <p:nvPr/>
        </p:nvSpPr>
        <p:spPr>
          <a:xfrm>
            <a:off x="1073250" y="3342522"/>
            <a:ext cx="609600" cy="257173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1" name="Group 711"/>
          <p:cNvGrpSpPr/>
          <p:nvPr/>
        </p:nvGrpSpPr>
        <p:grpSpPr>
          <a:xfrm>
            <a:off x="3444626" y="1607527"/>
            <a:ext cx="952500" cy="454154"/>
            <a:chOff x="3444626" y="1936139"/>
            <a:chExt cx="952500" cy="454154"/>
          </a:xfrm>
        </p:grpSpPr>
        <p:sp>
          <p:nvSpPr>
            <p:cNvPr id="57" name="Rectangle 56"/>
            <p:cNvSpPr/>
            <p:nvPr/>
          </p:nvSpPr>
          <p:spPr bwMode="auto">
            <a:xfrm>
              <a:off x="3444626" y="1936139"/>
              <a:ext cx="257175" cy="449262"/>
            </a:xfrm>
            <a:prstGeom prst="rect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9" name="Rectangle 58"/>
            <p:cNvSpPr/>
            <p:nvPr/>
          </p:nvSpPr>
          <p:spPr bwMode="auto">
            <a:xfrm>
              <a:off x="4139951" y="1936139"/>
              <a:ext cx="257175" cy="449262"/>
            </a:xfrm>
            <a:prstGeom prst="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11" name="Rectangle 710"/>
            <p:cNvSpPr/>
            <p:nvPr/>
          </p:nvSpPr>
          <p:spPr bwMode="auto">
            <a:xfrm>
              <a:off x="3800226" y="2381149"/>
              <a:ext cx="257175" cy="9144"/>
            </a:xfrm>
            <a:prstGeom prst="rect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217" name="Circular Arrow 216"/>
          <p:cNvSpPr/>
          <p:nvPr/>
        </p:nvSpPr>
        <p:spPr>
          <a:xfrm rot="7233777">
            <a:off x="4138957" y="2456243"/>
            <a:ext cx="2315628" cy="2405224"/>
          </a:xfrm>
          <a:prstGeom prst="circularArrow">
            <a:avLst>
              <a:gd name="adj1" fmla="val 5891"/>
              <a:gd name="adj2" fmla="val 963752"/>
              <a:gd name="adj3" fmla="val 20475093"/>
              <a:gd name="adj4" fmla="val 6753307"/>
              <a:gd name="adj5" fmla="val 8410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36" name="Group 235"/>
          <p:cNvGrpSpPr/>
          <p:nvPr/>
        </p:nvGrpSpPr>
        <p:grpSpPr>
          <a:xfrm>
            <a:off x="5013573" y="4867946"/>
            <a:ext cx="3071647" cy="1912994"/>
            <a:chOff x="5013573" y="4867946"/>
            <a:chExt cx="3071647" cy="1912994"/>
          </a:xfrm>
        </p:grpSpPr>
        <p:sp>
          <p:nvSpPr>
            <p:cNvPr id="213" name="TextBox 212"/>
            <p:cNvSpPr txBox="1"/>
            <p:nvPr/>
          </p:nvSpPr>
          <p:spPr>
            <a:xfrm>
              <a:off x="5013573" y="5395945"/>
              <a:ext cx="3071647" cy="13849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1400" dirty="0">
                  <a:latin typeface="+mn-lt"/>
                </a:rPr>
                <a:t>Resolve </a:t>
              </a:r>
              <a:r>
                <a:rPr lang="en-US" sz="1400" dirty="0" smtClean="0">
                  <a:latin typeface="+mn-lt"/>
                </a:rPr>
                <a:t>conflicts: </a:t>
              </a:r>
            </a:p>
            <a:p>
              <a:pPr marL="55563">
                <a:buFont typeface="Arial" pitchFamily="34" charset="0"/>
                <a:buChar char="•"/>
                <a:defRPr/>
              </a:pPr>
              <a:r>
                <a:rPr lang="en-US" sz="1400" dirty="0" smtClean="0">
                  <a:latin typeface="+mn-lt"/>
                </a:rPr>
                <a:t> arithmetic mean, </a:t>
              </a:r>
            </a:p>
            <a:p>
              <a:pPr marL="55563">
                <a:buFont typeface="Arial" pitchFamily="34" charset="0"/>
                <a:buChar char="•"/>
                <a:defRPr/>
              </a:pPr>
              <a:r>
                <a:rPr lang="en-US" sz="1400" dirty="0" smtClean="0">
                  <a:latin typeface="+mn-lt"/>
                </a:rPr>
                <a:t> geometric mean, </a:t>
              </a:r>
            </a:p>
            <a:p>
              <a:pPr marL="55563">
                <a:buFont typeface="Arial" pitchFamily="34" charset="0"/>
                <a:buChar char="•"/>
                <a:defRPr/>
              </a:pPr>
              <a:r>
                <a:rPr lang="en-US" sz="1400" dirty="0" smtClean="0">
                  <a:latin typeface="+mn-lt"/>
                </a:rPr>
                <a:t> max, </a:t>
              </a:r>
            </a:p>
            <a:p>
              <a:pPr marL="55563">
                <a:buFont typeface="Arial" pitchFamily="34" charset="0"/>
                <a:buChar char="•"/>
                <a:defRPr/>
              </a:pPr>
              <a:r>
                <a:rPr lang="en-US" sz="1400" dirty="0" smtClean="0">
                  <a:latin typeface="+mn-lt"/>
                </a:rPr>
                <a:t> …</a:t>
              </a:r>
            </a:p>
            <a:p>
              <a:pPr>
                <a:defRPr/>
              </a:pPr>
              <a:endParaRPr lang="en-US" sz="1400" dirty="0">
                <a:latin typeface="+mn-lt"/>
              </a:endParaRPr>
            </a:p>
          </p:txBody>
        </p:sp>
        <p:grpSp>
          <p:nvGrpSpPr>
            <p:cNvPr id="23" name="Group 221"/>
            <p:cNvGrpSpPr/>
            <p:nvPr/>
          </p:nvGrpSpPr>
          <p:grpSpPr>
            <a:xfrm rot="21087281">
              <a:off x="5124439" y="4867946"/>
              <a:ext cx="679050" cy="101288"/>
              <a:chOff x="6505575" y="5472113"/>
              <a:chExt cx="519099" cy="77429"/>
            </a:xfrm>
          </p:grpSpPr>
          <p:cxnSp>
            <p:nvCxnSpPr>
              <p:cNvPr id="219" name="Straight Connector 218"/>
              <p:cNvCxnSpPr/>
              <p:nvPr/>
            </p:nvCxnSpPr>
            <p:spPr bwMode="auto">
              <a:xfrm>
                <a:off x="6505575" y="5472113"/>
                <a:ext cx="519099" cy="77429"/>
              </a:xfrm>
              <a:prstGeom prst="line">
                <a:avLst/>
              </a:prstGeom>
              <a:ln w="63500" cap="rnd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Straight Connector 219"/>
              <p:cNvCxnSpPr/>
              <p:nvPr/>
            </p:nvCxnSpPr>
            <p:spPr bwMode="auto">
              <a:xfrm rot="512719" flipV="1">
                <a:off x="6793815" y="5530646"/>
                <a:ext cx="210369" cy="815"/>
              </a:xfrm>
              <a:prstGeom prst="line">
                <a:avLst/>
              </a:prstGeom>
              <a:ln w="13335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24" name="Straight Connector 223"/>
            <p:cNvCxnSpPr/>
            <p:nvPr/>
          </p:nvCxnSpPr>
          <p:spPr bwMode="auto">
            <a:xfrm rot="10800000">
              <a:off x="5141497" y="5286736"/>
              <a:ext cx="673766" cy="0"/>
            </a:xfrm>
            <a:prstGeom prst="line">
              <a:avLst/>
            </a:prstGeom>
            <a:ln w="889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6" name="Down Arrow 225"/>
            <p:cNvSpPr/>
            <p:nvPr/>
          </p:nvSpPr>
          <p:spPr>
            <a:xfrm>
              <a:off x="5384473" y="5031597"/>
              <a:ext cx="239947" cy="166045"/>
            </a:xfrm>
            <a:prstGeom prst="downArrow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232" name="Group 231"/>
          <p:cNvGrpSpPr/>
          <p:nvPr/>
        </p:nvGrpSpPr>
        <p:grpSpPr>
          <a:xfrm>
            <a:off x="6439336" y="3334076"/>
            <a:ext cx="2094169" cy="1255380"/>
            <a:chOff x="6647884" y="3005212"/>
            <a:chExt cx="2094169" cy="1255380"/>
          </a:xfrm>
        </p:grpSpPr>
        <p:grpSp>
          <p:nvGrpSpPr>
            <p:cNvPr id="10" name="Group 529"/>
            <p:cNvGrpSpPr/>
            <p:nvPr/>
          </p:nvGrpSpPr>
          <p:grpSpPr>
            <a:xfrm>
              <a:off x="6767128" y="3101924"/>
              <a:ext cx="1465107" cy="1094437"/>
              <a:chOff x="4752233" y="4764460"/>
              <a:chExt cx="1465107" cy="1094437"/>
            </a:xfrm>
          </p:grpSpPr>
          <p:cxnSp>
            <p:nvCxnSpPr>
              <p:cNvPr id="172" name="Straight Connector 171"/>
              <p:cNvCxnSpPr>
                <a:stCxn id="201" idx="0"/>
                <a:endCxn id="196" idx="4"/>
              </p:cNvCxnSpPr>
              <p:nvPr/>
            </p:nvCxnSpPr>
            <p:spPr bwMode="auto">
              <a:xfrm rot="16200000" flipV="1">
                <a:off x="6001879" y="5272487"/>
                <a:ext cx="341754" cy="89169"/>
              </a:xfrm>
              <a:prstGeom prst="line">
                <a:avLst/>
              </a:prstGeom>
              <a:ln w="31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/>
              <p:cNvCxnSpPr>
                <a:stCxn id="208" idx="7"/>
                <a:endCxn id="210" idx="3"/>
              </p:cNvCxnSpPr>
              <p:nvPr/>
            </p:nvCxnSpPr>
            <p:spPr bwMode="auto">
              <a:xfrm rot="5400000" flipH="1" flipV="1">
                <a:off x="5505520" y="4871391"/>
                <a:ext cx="328134" cy="205108"/>
              </a:xfrm>
              <a:prstGeom prst="line">
                <a:avLst/>
              </a:prstGeom>
              <a:ln w="31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/>
              <p:cNvCxnSpPr>
                <a:stCxn id="196" idx="3"/>
                <a:endCxn id="207" idx="7"/>
              </p:cNvCxnSpPr>
              <p:nvPr/>
            </p:nvCxnSpPr>
            <p:spPr bwMode="auto">
              <a:xfrm rot="5400000">
                <a:off x="5832759" y="5135013"/>
                <a:ext cx="272224" cy="277642"/>
              </a:xfrm>
              <a:prstGeom prst="line">
                <a:avLst/>
              </a:prstGeom>
              <a:ln w="31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/>
              <p:cNvCxnSpPr>
                <a:stCxn id="201" idx="3"/>
                <a:endCxn id="205" idx="7"/>
              </p:cNvCxnSpPr>
              <p:nvPr/>
            </p:nvCxnSpPr>
            <p:spPr bwMode="auto">
              <a:xfrm rot="5400000">
                <a:off x="5958222" y="5593335"/>
                <a:ext cx="209383" cy="217908"/>
              </a:xfrm>
              <a:prstGeom prst="line">
                <a:avLst/>
              </a:prstGeom>
              <a:ln w="31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/>
              <p:cNvCxnSpPr>
                <a:stCxn id="208" idx="5"/>
                <a:endCxn id="207" idx="1"/>
              </p:cNvCxnSpPr>
              <p:nvPr/>
            </p:nvCxnSpPr>
            <p:spPr bwMode="auto">
              <a:xfrm rot="16200000" flipH="1">
                <a:off x="5533637" y="5212318"/>
                <a:ext cx="231024" cy="164232"/>
              </a:xfrm>
              <a:prstGeom prst="line">
                <a:avLst/>
              </a:prstGeom>
              <a:ln w="31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>
                <a:stCxn id="203" idx="7"/>
                <a:endCxn id="208" idx="3"/>
              </p:cNvCxnSpPr>
              <p:nvPr/>
            </p:nvCxnSpPr>
            <p:spPr bwMode="auto">
              <a:xfrm rot="5400000" flipH="1" flipV="1">
                <a:off x="5277909" y="5106722"/>
                <a:ext cx="175966" cy="320366"/>
              </a:xfrm>
              <a:prstGeom prst="line">
                <a:avLst/>
              </a:prstGeom>
              <a:ln w="31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>
                <a:stCxn id="203" idx="4"/>
                <a:endCxn id="198" idx="0"/>
              </p:cNvCxnSpPr>
              <p:nvPr/>
            </p:nvCxnSpPr>
            <p:spPr bwMode="auto">
              <a:xfrm rot="5400000">
                <a:off x="4997562" y="5540071"/>
                <a:ext cx="317447" cy="54358"/>
              </a:xfrm>
              <a:prstGeom prst="line">
                <a:avLst/>
              </a:prstGeom>
              <a:ln w="31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>
                <a:stCxn id="200" idx="5"/>
                <a:endCxn id="203" idx="2"/>
              </p:cNvCxnSpPr>
              <p:nvPr/>
            </p:nvCxnSpPr>
            <p:spPr bwMode="auto">
              <a:xfrm rot="16200000" flipH="1">
                <a:off x="4892053" y="5117153"/>
                <a:ext cx="156117" cy="363788"/>
              </a:xfrm>
              <a:prstGeom prst="line">
                <a:avLst/>
              </a:prstGeom>
              <a:ln w="31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/>
              <p:cNvCxnSpPr>
                <a:stCxn id="209" idx="5"/>
                <a:endCxn id="198" idx="2"/>
              </p:cNvCxnSpPr>
              <p:nvPr/>
            </p:nvCxnSpPr>
            <p:spPr bwMode="auto">
              <a:xfrm rot="16200000" flipH="1">
                <a:off x="4855167" y="5509924"/>
                <a:ext cx="142043" cy="347911"/>
              </a:xfrm>
              <a:prstGeom prst="line">
                <a:avLst/>
              </a:prstGeom>
              <a:ln w="31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/>
              <p:cNvCxnSpPr>
                <a:stCxn id="198" idx="5"/>
                <a:endCxn id="199" idx="2"/>
              </p:cNvCxnSpPr>
              <p:nvPr/>
            </p:nvCxnSpPr>
            <p:spPr bwMode="auto">
              <a:xfrm rot="16200000" flipH="1">
                <a:off x="5255327" y="5669615"/>
                <a:ext cx="83540" cy="295024"/>
              </a:xfrm>
              <a:prstGeom prst="line">
                <a:avLst/>
              </a:prstGeom>
              <a:ln w="31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>
                <a:stCxn id="199" idx="6"/>
                <a:endCxn id="205" idx="2"/>
              </p:cNvCxnSpPr>
              <p:nvPr/>
            </p:nvCxnSpPr>
            <p:spPr bwMode="auto">
              <a:xfrm flipV="1">
                <a:off x="5573225" y="5829199"/>
                <a:ext cx="327030" cy="29698"/>
              </a:xfrm>
              <a:prstGeom prst="line">
                <a:avLst/>
              </a:prstGeom>
              <a:ln w="31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>
                <a:stCxn id="211" idx="6"/>
                <a:endCxn id="210" idx="2"/>
              </p:cNvCxnSpPr>
              <p:nvPr/>
            </p:nvCxnSpPr>
            <p:spPr bwMode="auto">
              <a:xfrm flipV="1">
                <a:off x="5196610" y="4764460"/>
                <a:ext cx="556696" cy="91872"/>
              </a:xfrm>
              <a:prstGeom prst="line">
                <a:avLst/>
              </a:prstGeom>
              <a:ln w="31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/>
              <p:cNvCxnSpPr>
                <a:stCxn id="211" idx="5"/>
                <a:endCxn id="208" idx="1"/>
              </p:cNvCxnSpPr>
              <p:nvPr/>
            </p:nvCxnSpPr>
            <p:spPr bwMode="auto">
              <a:xfrm rot="16200000" flipH="1">
                <a:off x="5227004" y="4838941"/>
                <a:ext cx="259462" cy="338679"/>
              </a:xfrm>
              <a:prstGeom prst="line">
                <a:avLst/>
              </a:prstGeom>
              <a:ln w="31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Straight Connector 190"/>
              <p:cNvCxnSpPr>
                <a:stCxn id="200" idx="7"/>
                <a:endCxn id="211" idx="3"/>
              </p:cNvCxnSpPr>
              <p:nvPr/>
            </p:nvCxnSpPr>
            <p:spPr bwMode="auto">
              <a:xfrm rot="5400000" flipH="1" flipV="1">
                <a:off x="4839760" y="4827008"/>
                <a:ext cx="251603" cy="354689"/>
              </a:xfrm>
              <a:prstGeom prst="line">
                <a:avLst/>
              </a:prstGeom>
              <a:ln w="31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Straight Connector 191"/>
              <p:cNvCxnSpPr>
                <a:stCxn id="211" idx="4"/>
                <a:endCxn id="203" idx="0"/>
              </p:cNvCxnSpPr>
              <p:nvPr/>
            </p:nvCxnSpPr>
            <p:spPr bwMode="auto">
              <a:xfrm rot="16200000" flipH="1">
                <a:off x="4945341" y="5107562"/>
                <a:ext cx="457932" cy="18313"/>
              </a:xfrm>
              <a:prstGeom prst="line">
                <a:avLst/>
              </a:prstGeom>
              <a:ln w="31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Straight Connector 192"/>
              <p:cNvCxnSpPr>
                <a:stCxn id="210" idx="5"/>
                <a:endCxn id="196" idx="1"/>
              </p:cNvCxnSpPr>
              <p:nvPr/>
            </p:nvCxnSpPr>
            <p:spPr bwMode="auto">
              <a:xfrm rot="16200000" flipH="1">
                <a:off x="5841922" y="4831042"/>
                <a:ext cx="286934" cy="244605"/>
              </a:xfrm>
              <a:prstGeom prst="line">
                <a:avLst/>
              </a:prstGeom>
              <a:ln w="31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Straight Connector 194"/>
              <p:cNvCxnSpPr>
                <a:stCxn id="208" idx="6"/>
                <a:endCxn id="196" idx="2"/>
              </p:cNvCxnSpPr>
              <p:nvPr/>
            </p:nvCxnSpPr>
            <p:spPr bwMode="auto">
              <a:xfrm flipV="1">
                <a:off x="5575516" y="5117267"/>
                <a:ext cx="523693" cy="41200"/>
              </a:xfrm>
              <a:prstGeom prst="line">
                <a:avLst/>
              </a:prstGeom>
              <a:ln w="31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8" name="Group 227"/>
            <p:cNvGrpSpPr/>
            <p:nvPr/>
          </p:nvGrpSpPr>
          <p:grpSpPr>
            <a:xfrm>
              <a:off x="6717737" y="3101923"/>
              <a:ext cx="1811648" cy="1094438"/>
              <a:chOff x="6717737" y="3101923"/>
              <a:chExt cx="1811648" cy="1094438"/>
            </a:xfrm>
          </p:grpSpPr>
          <p:cxnSp>
            <p:nvCxnSpPr>
              <p:cNvPr id="175" name="Straight Connector 174"/>
              <p:cNvCxnSpPr/>
              <p:nvPr/>
            </p:nvCxnSpPr>
            <p:spPr bwMode="auto">
              <a:xfrm>
                <a:off x="7896818" y="3101923"/>
                <a:ext cx="504218" cy="66369"/>
              </a:xfrm>
              <a:prstGeom prst="line">
                <a:avLst/>
              </a:prstGeom>
              <a:ln w="53975" cap="rnd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/>
              <p:cNvCxnSpPr/>
              <p:nvPr/>
            </p:nvCxnSpPr>
            <p:spPr bwMode="auto">
              <a:xfrm rot="5400000">
                <a:off x="8317909" y="3632750"/>
                <a:ext cx="171273" cy="251678"/>
              </a:xfrm>
              <a:prstGeom prst="line">
                <a:avLst/>
              </a:prstGeom>
              <a:ln w="53975" cap="rnd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/>
              <p:cNvCxnSpPr/>
              <p:nvPr/>
            </p:nvCxnSpPr>
            <p:spPr bwMode="auto">
              <a:xfrm rot="5400000">
                <a:off x="7505291" y="3910075"/>
                <a:ext cx="304867" cy="176875"/>
              </a:xfrm>
              <a:prstGeom prst="line">
                <a:avLst/>
              </a:prstGeom>
              <a:ln w="53975" cap="rnd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 bwMode="auto">
              <a:xfrm rot="5400000">
                <a:off x="6610710" y="3684293"/>
                <a:ext cx="253957" cy="39904"/>
              </a:xfrm>
              <a:prstGeom prst="line">
                <a:avLst/>
              </a:prstGeom>
              <a:ln w="53975" cap="rnd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 bwMode="auto">
              <a:xfrm>
                <a:off x="7865404" y="3796747"/>
                <a:ext cx="302523" cy="92901"/>
              </a:xfrm>
              <a:prstGeom prst="line">
                <a:avLst/>
              </a:prstGeom>
              <a:ln w="53975" cap="rnd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4" name="Straight Connector 263"/>
              <p:cNvCxnSpPr/>
              <p:nvPr/>
            </p:nvCxnSpPr>
            <p:spPr bwMode="auto">
              <a:xfrm rot="16200000" flipV="1">
                <a:off x="8125801" y="3718970"/>
                <a:ext cx="172497" cy="40382"/>
              </a:xfrm>
              <a:prstGeom prst="line">
                <a:avLst/>
              </a:prstGeom>
              <a:ln w="53975" cap="rnd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7" name="Straight Connector 266"/>
              <p:cNvCxnSpPr/>
              <p:nvPr/>
            </p:nvCxnSpPr>
            <p:spPr bwMode="auto">
              <a:xfrm rot="5400000">
                <a:off x="8082949" y="3927632"/>
                <a:ext cx="96388" cy="111242"/>
              </a:xfrm>
              <a:prstGeom prst="line">
                <a:avLst/>
              </a:prstGeom>
              <a:ln w="53975" cap="rnd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3" name="Straight Connector 272"/>
              <p:cNvCxnSpPr/>
              <p:nvPr/>
            </p:nvCxnSpPr>
            <p:spPr bwMode="auto">
              <a:xfrm flipV="1">
                <a:off x="7588122" y="4181550"/>
                <a:ext cx="170348" cy="14811"/>
              </a:xfrm>
              <a:prstGeom prst="line">
                <a:avLst/>
              </a:prstGeom>
              <a:ln w="53975" cap="rnd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7" name="Straight Connector 276"/>
              <p:cNvCxnSpPr/>
              <p:nvPr/>
            </p:nvCxnSpPr>
            <p:spPr bwMode="auto">
              <a:xfrm>
                <a:off x="7320637" y="4154912"/>
                <a:ext cx="138868" cy="41448"/>
              </a:xfrm>
              <a:prstGeom prst="line">
                <a:avLst/>
              </a:prstGeom>
              <a:ln w="53975" cap="rnd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1" name="Straight Connector 280"/>
              <p:cNvCxnSpPr/>
              <p:nvPr/>
            </p:nvCxnSpPr>
            <p:spPr bwMode="auto">
              <a:xfrm rot="16200000" flipH="1">
                <a:off x="6816361" y="3901089"/>
                <a:ext cx="70545" cy="169009"/>
              </a:xfrm>
              <a:prstGeom prst="line">
                <a:avLst/>
              </a:prstGeom>
              <a:ln w="53975" cap="rnd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5" name="Straight Connector 284"/>
              <p:cNvCxnSpPr/>
              <p:nvPr/>
            </p:nvCxnSpPr>
            <p:spPr bwMode="auto">
              <a:xfrm rot="16200000" flipH="1">
                <a:off x="6850068" y="3511495"/>
                <a:ext cx="74394" cy="168307"/>
              </a:xfrm>
              <a:prstGeom prst="line">
                <a:avLst/>
              </a:prstGeom>
              <a:ln w="53975" cap="rnd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5" name="Straight Connector 304"/>
              <p:cNvCxnSpPr/>
              <p:nvPr/>
            </p:nvCxnSpPr>
            <p:spPr bwMode="auto">
              <a:xfrm rot="5400000" flipH="1" flipV="1">
                <a:off x="6828778" y="3314391"/>
                <a:ext cx="127559" cy="178890"/>
              </a:xfrm>
              <a:prstGeom prst="line">
                <a:avLst/>
              </a:prstGeom>
              <a:ln w="53975" cap="rnd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9" name="Straight Connector 308"/>
              <p:cNvCxnSpPr/>
              <p:nvPr/>
            </p:nvCxnSpPr>
            <p:spPr bwMode="auto">
              <a:xfrm flipV="1">
                <a:off x="7497012" y="3101923"/>
                <a:ext cx="271190" cy="40595"/>
              </a:xfrm>
              <a:prstGeom prst="line">
                <a:avLst/>
              </a:prstGeom>
              <a:ln w="53975" cap="rnd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3" name="Straight Connector 312"/>
              <p:cNvCxnSpPr/>
              <p:nvPr/>
            </p:nvCxnSpPr>
            <p:spPr bwMode="auto">
              <a:xfrm rot="16200000" flipH="1">
                <a:off x="7869815" y="3155512"/>
                <a:ext cx="136278" cy="119934"/>
              </a:xfrm>
              <a:prstGeom prst="line">
                <a:avLst/>
              </a:prstGeom>
              <a:ln w="53975" cap="rnd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7" name="Straight Connector 316"/>
              <p:cNvCxnSpPr/>
              <p:nvPr/>
            </p:nvCxnSpPr>
            <p:spPr bwMode="auto">
              <a:xfrm rot="5400000" flipH="1" flipV="1">
                <a:off x="7662077" y="3176289"/>
                <a:ext cx="153916" cy="96013"/>
              </a:xfrm>
              <a:prstGeom prst="line">
                <a:avLst/>
              </a:prstGeom>
              <a:ln w="53975" cap="rnd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1" name="Straight Connector 320"/>
              <p:cNvCxnSpPr/>
              <p:nvPr/>
            </p:nvCxnSpPr>
            <p:spPr bwMode="auto">
              <a:xfrm rot="16200000" flipH="1">
                <a:off x="7645544" y="3646776"/>
                <a:ext cx="123057" cy="78178"/>
              </a:xfrm>
              <a:prstGeom prst="line">
                <a:avLst/>
              </a:prstGeom>
              <a:ln w="53975" cap="rnd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5" name="Straight Connector 324"/>
              <p:cNvCxnSpPr/>
              <p:nvPr/>
            </p:nvCxnSpPr>
            <p:spPr bwMode="auto">
              <a:xfrm rot="10800000" flipV="1">
                <a:off x="7844956" y="3614811"/>
                <a:ext cx="137353" cy="132551"/>
              </a:xfrm>
              <a:prstGeom prst="line">
                <a:avLst/>
              </a:prstGeom>
              <a:ln w="53975" cap="rnd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6" name="Oval 57"/>
            <p:cNvSpPr>
              <a:spLocks noChangeArrowheads="1"/>
            </p:cNvSpPr>
            <p:nvPr/>
          </p:nvSpPr>
          <p:spPr bwMode="auto">
            <a:xfrm>
              <a:off x="8114104" y="3425803"/>
              <a:ext cx="57924" cy="57856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8" name="Oval 57"/>
            <p:cNvSpPr>
              <a:spLocks noChangeArrowheads="1"/>
            </p:cNvSpPr>
            <p:nvPr/>
          </p:nvSpPr>
          <p:spPr bwMode="auto">
            <a:xfrm>
              <a:off x="7115039" y="4063438"/>
              <a:ext cx="57924" cy="57856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03" name="Oval 57"/>
            <p:cNvSpPr>
              <a:spLocks noChangeArrowheads="1"/>
            </p:cNvSpPr>
            <p:nvPr/>
          </p:nvSpPr>
          <p:spPr bwMode="auto">
            <a:xfrm>
              <a:off x="7166900" y="3683149"/>
              <a:ext cx="62918" cy="62842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05" name="Oval 57"/>
            <p:cNvSpPr>
              <a:spLocks noChangeArrowheads="1"/>
            </p:cNvSpPr>
            <p:nvPr/>
          </p:nvSpPr>
          <p:spPr bwMode="auto">
            <a:xfrm>
              <a:off x="7915150" y="4135242"/>
              <a:ext cx="62918" cy="62842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08" name="Oval 57"/>
            <p:cNvSpPr>
              <a:spLocks noChangeArrowheads="1"/>
            </p:cNvSpPr>
            <p:nvPr/>
          </p:nvSpPr>
          <p:spPr bwMode="auto">
            <a:xfrm>
              <a:off x="7532487" y="3467003"/>
              <a:ext cx="57924" cy="57856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211" name="Oval 57"/>
            <p:cNvSpPr>
              <a:spLocks noChangeArrowheads="1"/>
            </p:cNvSpPr>
            <p:nvPr/>
          </p:nvSpPr>
          <p:spPr bwMode="auto">
            <a:xfrm>
              <a:off x="7148587" y="3162375"/>
              <a:ext cx="62918" cy="62842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grpSp>
          <p:nvGrpSpPr>
            <p:cNvPr id="14" name="Group 338"/>
            <p:cNvGrpSpPr/>
            <p:nvPr/>
          </p:nvGrpSpPr>
          <p:grpSpPr>
            <a:xfrm>
              <a:off x="6647884" y="3037693"/>
              <a:ext cx="1648659" cy="1222899"/>
              <a:chOff x="1398469" y="5846642"/>
              <a:chExt cx="1112933" cy="825522"/>
            </a:xfrm>
          </p:grpSpPr>
          <p:sp>
            <p:nvSpPr>
              <p:cNvPr id="199" name="Oval 57"/>
              <p:cNvSpPr>
                <a:spLocks noChangeArrowheads="1"/>
              </p:cNvSpPr>
              <p:nvPr/>
            </p:nvSpPr>
            <p:spPr bwMode="auto">
              <a:xfrm>
                <a:off x="1946356" y="6585445"/>
                <a:ext cx="86823" cy="86719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200" name="Oval 57"/>
              <p:cNvSpPr>
                <a:spLocks noChangeArrowheads="1"/>
              </p:cNvSpPr>
              <p:nvPr/>
            </p:nvSpPr>
            <p:spPr bwMode="auto">
              <a:xfrm>
                <a:off x="1429148" y="6124164"/>
                <a:ext cx="86823" cy="86719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201" name="Oval 57"/>
              <p:cNvSpPr>
                <a:spLocks noChangeArrowheads="1"/>
              </p:cNvSpPr>
              <p:nvPr/>
            </p:nvSpPr>
            <p:spPr bwMode="auto">
              <a:xfrm>
                <a:off x="2424579" y="6378395"/>
                <a:ext cx="86823" cy="86719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207" name="Oval 57"/>
              <p:cNvSpPr>
                <a:spLocks noChangeArrowheads="1"/>
              </p:cNvSpPr>
              <p:nvPr/>
            </p:nvSpPr>
            <p:spPr bwMode="auto">
              <a:xfrm>
                <a:off x="2126053" y="6311945"/>
                <a:ext cx="94307" cy="94193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209" name="Oval 57"/>
              <p:cNvSpPr>
                <a:spLocks noChangeArrowheads="1"/>
              </p:cNvSpPr>
              <p:nvPr/>
            </p:nvSpPr>
            <p:spPr bwMode="auto">
              <a:xfrm>
                <a:off x="1398469" y="6382317"/>
                <a:ext cx="94307" cy="94193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210" name="Oval 57"/>
              <p:cNvSpPr>
                <a:spLocks noChangeArrowheads="1"/>
              </p:cNvSpPr>
              <p:nvPr/>
            </p:nvSpPr>
            <p:spPr bwMode="auto">
              <a:xfrm>
                <a:off x="2154743" y="5846642"/>
                <a:ext cx="86823" cy="86719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  <p:grpSp>
          <p:nvGrpSpPr>
            <p:cNvPr id="223" name="Group 222"/>
            <p:cNvGrpSpPr/>
            <p:nvPr/>
          </p:nvGrpSpPr>
          <p:grpSpPr>
            <a:xfrm>
              <a:off x="8128434" y="3128410"/>
              <a:ext cx="450351" cy="634951"/>
              <a:chOff x="8128434" y="3128410"/>
              <a:chExt cx="450351" cy="634951"/>
            </a:xfrm>
          </p:grpSpPr>
          <p:cxnSp>
            <p:nvCxnSpPr>
              <p:cNvPr id="174" name="Straight Connector 173"/>
              <p:cNvCxnSpPr/>
              <p:nvPr/>
            </p:nvCxnSpPr>
            <p:spPr bwMode="auto">
              <a:xfrm rot="16200000" flipH="1">
                <a:off x="8366943" y="3342010"/>
                <a:ext cx="315791" cy="107892"/>
              </a:xfrm>
              <a:prstGeom prst="line">
                <a:avLst/>
              </a:prstGeom>
              <a:ln w="1143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7" name="Straight Connector 256"/>
              <p:cNvCxnSpPr/>
              <p:nvPr/>
            </p:nvCxnSpPr>
            <p:spPr bwMode="auto">
              <a:xfrm rot="5400000">
                <a:off x="8415989" y="3649962"/>
                <a:ext cx="90408" cy="136389"/>
              </a:xfrm>
              <a:prstGeom prst="line">
                <a:avLst/>
              </a:prstGeom>
              <a:ln w="1143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1" name="Straight Connector 260"/>
              <p:cNvCxnSpPr/>
              <p:nvPr/>
            </p:nvCxnSpPr>
            <p:spPr bwMode="auto">
              <a:xfrm>
                <a:off x="8128434" y="3128410"/>
                <a:ext cx="272604" cy="39883"/>
              </a:xfrm>
              <a:prstGeom prst="line">
                <a:avLst/>
              </a:prstGeom>
              <a:ln w="114300" cap="rnd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4" name="Oval 57"/>
            <p:cNvSpPr>
              <a:spLocks noChangeArrowheads="1"/>
            </p:cNvSpPr>
            <p:nvPr/>
          </p:nvSpPr>
          <p:spPr bwMode="auto">
            <a:xfrm>
              <a:off x="8415501" y="3460539"/>
              <a:ext cx="326552" cy="32616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06" name="Oval 57"/>
            <p:cNvSpPr>
              <a:spLocks noChangeArrowheads="1"/>
            </p:cNvSpPr>
            <p:nvPr/>
          </p:nvSpPr>
          <p:spPr bwMode="auto">
            <a:xfrm>
              <a:off x="8307612" y="3005212"/>
              <a:ext cx="326552" cy="32616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94" name="TextBox 63"/>
          <p:cNvSpPr txBox="1">
            <a:spLocks noChangeArrowheads="1"/>
          </p:cNvSpPr>
          <p:nvPr/>
        </p:nvSpPr>
        <p:spPr bwMode="auto">
          <a:xfrm>
            <a:off x="4843447" y="126141"/>
            <a:ext cx="225339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dirty="0">
                <a:latin typeface="+mn-lt"/>
              </a:rPr>
              <a:t>E.g., </a:t>
            </a:r>
            <a:r>
              <a:rPr lang="en-US" sz="1400" dirty="0" smtClean="0">
                <a:latin typeface="+mn-lt"/>
              </a:rPr>
              <a:t>compare the </a:t>
            </a:r>
            <a:r>
              <a:rPr lang="en-US" sz="1400" dirty="0">
                <a:latin typeface="+mn-lt"/>
              </a:rPr>
              <a:t>size of  </a:t>
            </a:r>
            <a:r>
              <a:rPr lang="en-US" sz="1400" dirty="0" smtClean="0">
                <a:latin typeface="+mn-lt"/>
              </a:rPr>
              <a:t>red </a:t>
            </a:r>
            <a:r>
              <a:rPr lang="en-US" sz="1400" dirty="0">
                <a:latin typeface="+mn-lt"/>
              </a:rPr>
              <a:t>and </a:t>
            </a:r>
            <a:r>
              <a:rPr lang="en-US" sz="1400" dirty="0" smtClean="0">
                <a:latin typeface="+mn-lt"/>
              </a:rPr>
              <a:t>green </a:t>
            </a:r>
            <a:r>
              <a:rPr lang="en-US" sz="1400" dirty="0">
                <a:latin typeface="+mn-lt"/>
              </a:rPr>
              <a:t>categories. 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51934" y="287881"/>
            <a:ext cx="2029179" cy="60983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Measurement objective</a:t>
            </a:r>
            <a:endParaRPr lang="en-US" sz="1100" dirty="0"/>
          </a:p>
        </p:txBody>
      </p:sp>
      <p:sp>
        <p:nvSpPr>
          <p:cNvPr id="6" name="Rounded Rectangle 5"/>
          <p:cNvSpPr/>
          <p:nvPr/>
        </p:nvSpPr>
        <p:spPr>
          <a:xfrm>
            <a:off x="351934" y="1438850"/>
            <a:ext cx="2029179" cy="60983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Category weights optimal under WIS</a:t>
            </a:r>
            <a:endParaRPr lang="en-US" sz="1100" dirty="0"/>
          </a:p>
        </p:txBody>
      </p:sp>
      <p:sp>
        <p:nvSpPr>
          <p:cNvPr id="7" name="Rounded Rectangle 6"/>
          <p:cNvSpPr/>
          <p:nvPr/>
        </p:nvSpPr>
        <p:spPr>
          <a:xfrm>
            <a:off x="351934" y="2590706"/>
            <a:ext cx="2029179" cy="60983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Modified category weights</a:t>
            </a:r>
            <a:endParaRPr lang="en-US" sz="1100" dirty="0"/>
          </a:p>
        </p:txBody>
      </p:sp>
      <p:sp>
        <p:nvSpPr>
          <p:cNvPr id="8" name="Rounded Rectangle 7"/>
          <p:cNvSpPr/>
          <p:nvPr/>
        </p:nvSpPr>
        <p:spPr>
          <a:xfrm>
            <a:off x="351934" y="3741675"/>
            <a:ext cx="2029179" cy="60983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Edge weights in </a:t>
            </a:r>
            <a:r>
              <a:rPr lang="en-US" i="1" dirty="0"/>
              <a:t>G</a:t>
            </a:r>
            <a:endParaRPr lang="en-US" sz="1100" i="1" dirty="0"/>
          </a:p>
        </p:txBody>
      </p:sp>
      <p:sp>
        <p:nvSpPr>
          <p:cNvPr id="60" name="Rectangle 59"/>
          <p:cNvSpPr/>
          <p:nvPr/>
        </p:nvSpPr>
        <p:spPr bwMode="auto">
          <a:xfrm>
            <a:off x="3457326" y="2741184"/>
            <a:ext cx="257175" cy="452437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1" name="Rectangle 60"/>
          <p:cNvSpPr/>
          <p:nvPr/>
        </p:nvSpPr>
        <p:spPr bwMode="auto">
          <a:xfrm>
            <a:off x="3800226" y="3088846"/>
            <a:ext cx="257175" cy="104775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2" name="Rectangle 61"/>
          <p:cNvSpPr/>
          <p:nvPr/>
        </p:nvSpPr>
        <p:spPr bwMode="auto">
          <a:xfrm>
            <a:off x="4152651" y="2847546"/>
            <a:ext cx="257175" cy="346075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" name="Group 384"/>
          <p:cNvGrpSpPr/>
          <p:nvPr/>
        </p:nvGrpSpPr>
        <p:grpSpPr>
          <a:xfrm>
            <a:off x="2904002" y="139675"/>
            <a:ext cx="2000744" cy="1222899"/>
            <a:chOff x="3114977" y="2092090"/>
            <a:chExt cx="2979082" cy="1820881"/>
          </a:xfrm>
        </p:grpSpPr>
        <p:cxnSp>
          <p:nvCxnSpPr>
            <p:cNvPr id="386" name="Straight Connector 385"/>
            <p:cNvCxnSpPr>
              <a:stCxn id="413" idx="0"/>
              <a:endCxn id="409" idx="4"/>
            </p:cNvCxnSpPr>
            <p:nvPr/>
          </p:nvCxnSpPr>
          <p:spPr bwMode="auto">
            <a:xfrm rot="16200000" flipV="1">
              <a:off x="5169620" y="2960560"/>
              <a:ext cx="476099" cy="13277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7" name="Straight Connector 386"/>
            <p:cNvCxnSpPr>
              <a:stCxn id="419" idx="7"/>
              <a:endCxn id="421" idx="3"/>
            </p:cNvCxnSpPr>
            <p:nvPr/>
          </p:nvCxnSpPr>
          <p:spPr bwMode="auto">
            <a:xfrm rot="5400000" flipH="1" flipV="1">
              <a:off x="4461256" y="2337073"/>
              <a:ext cx="431622" cy="268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8" name="Straight Connector 387"/>
            <p:cNvCxnSpPr>
              <a:stCxn id="417" idx="4"/>
              <a:endCxn id="415" idx="0"/>
            </p:cNvCxnSpPr>
            <p:nvPr/>
          </p:nvCxnSpPr>
          <p:spPr bwMode="auto">
            <a:xfrm rot="16200000" flipH="1">
              <a:off x="5674623" y="2545215"/>
              <a:ext cx="470210" cy="16064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9" name="Straight Connector 388"/>
            <p:cNvCxnSpPr>
              <a:stCxn id="421" idx="6"/>
              <a:endCxn id="417" idx="2"/>
            </p:cNvCxnSpPr>
            <p:nvPr/>
          </p:nvCxnSpPr>
          <p:spPr bwMode="auto">
            <a:xfrm>
              <a:off x="4974624" y="2187729"/>
              <a:ext cx="750773" cy="9882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0" name="Straight Connector 389"/>
            <p:cNvCxnSpPr>
              <a:stCxn id="409" idx="3"/>
              <a:endCxn id="418" idx="7"/>
            </p:cNvCxnSpPr>
            <p:nvPr/>
          </p:nvCxnSpPr>
          <p:spPr bwMode="auto">
            <a:xfrm rot="5400000">
              <a:off x="4891497" y="2766773"/>
              <a:ext cx="387966" cy="37619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1" name="Straight Connector 390"/>
            <p:cNvCxnSpPr>
              <a:stCxn id="415" idx="3"/>
              <a:endCxn id="413" idx="7"/>
            </p:cNvCxnSpPr>
            <p:nvPr/>
          </p:nvCxnSpPr>
          <p:spPr bwMode="auto">
            <a:xfrm rot="5400000">
              <a:off x="5601622" y="2978123"/>
              <a:ext cx="255025" cy="37474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2" name="Straight Connector 391"/>
            <p:cNvCxnSpPr>
              <a:stCxn id="413" idx="3"/>
              <a:endCxn id="416" idx="7"/>
            </p:cNvCxnSpPr>
            <p:nvPr/>
          </p:nvCxnSpPr>
          <p:spPr bwMode="auto">
            <a:xfrm rot="5400000">
              <a:off x="5138527" y="3412040"/>
              <a:ext cx="251599" cy="28404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3" name="Straight Connector 392"/>
            <p:cNvCxnSpPr>
              <a:stCxn id="418" idx="3"/>
              <a:endCxn id="411" idx="7"/>
            </p:cNvCxnSpPr>
            <p:nvPr/>
          </p:nvCxnSpPr>
          <p:spPr bwMode="auto">
            <a:xfrm rot="5400000">
              <a:off x="4391644" y="3391052"/>
              <a:ext cx="453941" cy="26336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4" name="Straight Connector 393"/>
            <p:cNvCxnSpPr>
              <a:stCxn id="419" idx="5"/>
              <a:endCxn id="418" idx="1"/>
            </p:cNvCxnSpPr>
            <p:nvPr/>
          </p:nvCxnSpPr>
          <p:spPr bwMode="auto">
            <a:xfrm rot="16200000" flipH="1">
              <a:off x="4483325" y="2881879"/>
              <a:ext cx="326619" cy="20732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5" name="Straight Connector 394"/>
            <p:cNvCxnSpPr>
              <a:stCxn id="414" idx="7"/>
              <a:endCxn id="419" idx="3"/>
            </p:cNvCxnSpPr>
            <p:nvPr/>
          </p:nvCxnSpPr>
          <p:spPr bwMode="auto">
            <a:xfrm rot="5400000" flipH="1" flipV="1">
              <a:off x="4115627" y="2714773"/>
              <a:ext cx="184470" cy="3993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6" name="Straight Connector 395"/>
            <p:cNvCxnSpPr>
              <a:stCxn id="414" idx="4"/>
              <a:endCxn id="410" idx="0"/>
            </p:cNvCxnSpPr>
            <p:nvPr/>
          </p:nvCxnSpPr>
          <p:spPr bwMode="auto">
            <a:xfrm rot="5400000">
              <a:off x="3712652" y="3325077"/>
              <a:ext cx="363013" cy="8093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7" name="Straight Connector 396"/>
            <p:cNvCxnSpPr>
              <a:stCxn id="412" idx="5"/>
              <a:endCxn id="414" idx="2"/>
            </p:cNvCxnSpPr>
            <p:nvPr/>
          </p:nvCxnSpPr>
          <p:spPr bwMode="auto">
            <a:xfrm rot="16200000" flipH="1">
              <a:off x="3482032" y="2731572"/>
              <a:ext cx="212663" cy="48450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8" name="Straight Connector 397"/>
            <p:cNvCxnSpPr>
              <a:stCxn id="412" idx="4"/>
              <a:endCxn id="420" idx="0"/>
            </p:cNvCxnSpPr>
            <p:nvPr/>
          </p:nvCxnSpPr>
          <p:spPr bwMode="auto">
            <a:xfrm rot="5400000">
              <a:off x="3059625" y="3054869"/>
              <a:ext cx="378137" cy="5941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9" name="Straight Connector 398"/>
            <p:cNvCxnSpPr>
              <a:stCxn id="420" idx="5"/>
              <a:endCxn id="410" idx="2"/>
            </p:cNvCxnSpPr>
            <p:nvPr/>
          </p:nvCxnSpPr>
          <p:spPr bwMode="auto">
            <a:xfrm rot="16200000" flipH="1">
              <a:off x="3429379" y="3314134"/>
              <a:ext cx="191707" cy="46540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0" name="Straight Connector 399"/>
            <p:cNvCxnSpPr>
              <a:stCxn id="410" idx="5"/>
              <a:endCxn id="411" idx="2"/>
            </p:cNvCxnSpPr>
            <p:nvPr/>
          </p:nvCxnSpPr>
          <p:spPr bwMode="auto">
            <a:xfrm rot="16200000" flipH="1">
              <a:off x="4068926" y="3562788"/>
              <a:ext cx="107014" cy="4020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1" name="Straight Connector 400"/>
            <p:cNvCxnSpPr>
              <a:stCxn id="411" idx="6"/>
              <a:endCxn id="416" idx="2"/>
            </p:cNvCxnSpPr>
            <p:nvPr/>
          </p:nvCxnSpPr>
          <p:spPr bwMode="auto">
            <a:xfrm flipV="1">
              <a:off x="4514978" y="3753317"/>
              <a:ext cx="429775" cy="6401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2" name="Straight Connector 401"/>
            <p:cNvCxnSpPr>
              <a:stCxn id="418" idx="6"/>
              <a:endCxn id="413" idx="2"/>
            </p:cNvCxnSpPr>
            <p:nvPr/>
          </p:nvCxnSpPr>
          <p:spPr bwMode="auto">
            <a:xfrm>
              <a:off x="4927848" y="3222308"/>
              <a:ext cx="450452" cy="13832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3" name="Straight Connector 402"/>
            <p:cNvCxnSpPr>
              <a:stCxn id="422" idx="6"/>
              <a:endCxn id="421" idx="2"/>
            </p:cNvCxnSpPr>
            <p:nvPr/>
          </p:nvCxnSpPr>
          <p:spPr bwMode="auto">
            <a:xfrm flipV="1">
              <a:off x="4011366" y="2187729"/>
              <a:ext cx="771750" cy="11700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4" name="Straight Connector 403"/>
            <p:cNvCxnSpPr>
              <a:stCxn id="422" idx="5"/>
              <a:endCxn id="419" idx="1"/>
            </p:cNvCxnSpPr>
            <p:nvPr/>
          </p:nvCxnSpPr>
          <p:spPr bwMode="auto">
            <a:xfrm rot="16200000" flipH="1">
              <a:off x="4039834" y="2319255"/>
              <a:ext cx="308792" cy="42665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5" name="Straight Connector 404"/>
            <p:cNvCxnSpPr>
              <a:stCxn id="412" idx="7"/>
              <a:endCxn id="422" idx="3"/>
            </p:cNvCxnSpPr>
            <p:nvPr/>
          </p:nvCxnSpPr>
          <p:spPr bwMode="auto">
            <a:xfrm rot="5400000" flipH="1" flipV="1">
              <a:off x="3412933" y="2311361"/>
              <a:ext cx="354056" cy="48770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6" name="Straight Connector 405"/>
            <p:cNvCxnSpPr>
              <a:stCxn id="422" idx="4"/>
              <a:endCxn id="414" idx="0"/>
            </p:cNvCxnSpPr>
            <p:nvPr/>
          </p:nvCxnSpPr>
          <p:spPr bwMode="auto">
            <a:xfrm rot="16200000" flipH="1">
              <a:off x="3637161" y="2678809"/>
              <a:ext cx="567662" cy="2726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7" name="Straight Connector 406"/>
            <p:cNvCxnSpPr>
              <a:stCxn id="421" idx="5"/>
              <a:endCxn id="409" idx="1"/>
            </p:cNvCxnSpPr>
            <p:nvPr/>
          </p:nvCxnSpPr>
          <p:spPr bwMode="auto">
            <a:xfrm rot="16200000" flipH="1">
              <a:off x="4924939" y="2276994"/>
              <a:ext cx="370275" cy="32699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8" name="Straight Connector 407"/>
            <p:cNvCxnSpPr>
              <a:stCxn id="419" idx="6"/>
              <a:endCxn id="409" idx="2"/>
            </p:cNvCxnSpPr>
            <p:nvPr/>
          </p:nvCxnSpPr>
          <p:spPr bwMode="auto">
            <a:xfrm flipV="1">
              <a:off x="4571019" y="2693259"/>
              <a:ext cx="674509" cy="6134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9" name="Oval 57"/>
            <p:cNvSpPr>
              <a:spLocks noChangeArrowheads="1"/>
            </p:cNvSpPr>
            <p:nvPr/>
          </p:nvSpPr>
          <p:spPr bwMode="auto">
            <a:xfrm>
              <a:off x="5245529" y="2597619"/>
              <a:ext cx="191508" cy="191278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0" name="Oval 57"/>
            <p:cNvSpPr>
              <a:spLocks noChangeArrowheads="1"/>
            </p:cNvSpPr>
            <p:nvPr/>
          </p:nvSpPr>
          <p:spPr bwMode="auto">
            <a:xfrm>
              <a:off x="3757935" y="3547052"/>
              <a:ext cx="191508" cy="191278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1" name="Oval 57"/>
            <p:cNvSpPr>
              <a:spLocks noChangeArrowheads="1"/>
            </p:cNvSpPr>
            <p:nvPr/>
          </p:nvSpPr>
          <p:spPr bwMode="auto">
            <a:xfrm>
              <a:off x="4323470" y="3721693"/>
              <a:ext cx="191508" cy="191278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2" name="Oval 57"/>
            <p:cNvSpPr>
              <a:spLocks noChangeArrowheads="1"/>
            </p:cNvSpPr>
            <p:nvPr/>
          </p:nvSpPr>
          <p:spPr bwMode="auto">
            <a:xfrm>
              <a:off x="3182646" y="2704230"/>
              <a:ext cx="191508" cy="191278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3" name="Oval 57"/>
            <p:cNvSpPr>
              <a:spLocks noChangeArrowheads="1"/>
            </p:cNvSpPr>
            <p:nvPr/>
          </p:nvSpPr>
          <p:spPr bwMode="auto">
            <a:xfrm>
              <a:off x="5378300" y="3264995"/>
              <a:ext cx="191508" cy="191278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4" name="Oval 57"/>
            <p:cNvSpPr>
              <a:spLocks noChangeArrowheads="1"/>
            </p:cNvSpPr>
            <p:nvPr/>
          </p:nvSpPr>
          <p:spPr bwMode="auto">
            <a:xfrm>
              <a:off x="3830618" y="2976274"/>
              <a:ext cx="208015" cy="207765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5" name="Oval 57"/>
            <p:cNvSpPr>
              <a:spLocks noChangeArrowheads="1"/>
            </p:cNvSpPr>
            <p:nvPr/>
          </p:nvSpPr>
          <p:spPr bwMode="auto">
            <a:xfrm>
              <a:off x="5886044" y="2860644"/>
              <a:ext cx="208015" cy="207765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6" name="Oval 57"/>
            <p:cNvSpPr>
              <a:spLocks noChangeArrowheads="1"/>
            </p:cNvSpPr>
            <p:nvPr/>
          </p:nvSpPr>
          <p:spPr bwMode="auto">
            <a:xfrm>
              <a:off x="4944753" y="3649434"/>
              <a:ext cx="208015" cy="207765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7" name="Oval 57"/>
            <p:cNvSpPr>
              <a:spLocks noChangeArrowheads="1"/>
            </p:cNvSpPr>
            <p:nvPr/>
          </p:nvSpPr>
          <p:spPr bwMode="auto">
            <a:xfrm>
              <a:off x="5725397" y="2182669"/>
              <a:ext cx="208015" cy="207765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8" name="Oval 57"/>
            <p:cNvSpPr>
              <a:spLocks noChangeArrowheads="1"/>
            </p:cNvSpPr>
            <p:nvPr/>
          </p:nvSpPr>
          <p:spPr bwMode="auto">
            <a:xfrm>
              <a:off x="4719833" y="3118425"/>
              <a:ext cx="208015" cy="207765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9" name="Oval 57"/>
            <p:cNvSpPr>
              <a:spLocks noChangeArrowheads="1"/>
            </p:cNvSpPr>
            <p:nvPr/>
          </p:nvSpPr>
          <p:spPr bwMode="auto">
            <a:xfrm>
              <a:off x="4379511" y="2658966"/>
              <a:ext cx="191508" cy="191278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420" name="Oval 57"/>
            <p:cNvSpPr>
              <a:spLocks noChangeArrowheads="1"/>
            </p:cNvSpPr>
            <p:nvPr/>
          </p:nvSpPr>
          <p:spPr bwMode="auto">
            <a:xfrm>
              <a:off x="3114977" y="3273645"/>
              <a:ext cx="208015" cy="207765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21" name="Oval 57"/>
            <p:cNvSpPr>
              <a:spLocks noChangeArrowheads="1"/>
            </p:cNvSpPr>
            <p:nvPr/>
          </p:nvSpPr>
          <p:spPr bwMode="auto">
            <a:xfrm>
              <a:off x="4783116" y="2092090"/>
              <a:ext cx="191508" cy="191278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22" name="Oval 57"/>
            <p:cNvSpPr>
              <a:spLocks noChangeArrowheads="1"/>
            </p:cNvSpPr>
            <p:nvPr/>
          </p:nvSpPr>
          <p:spPr bwMode="auto">
            <a:xfrm>
              <a:off x="3803351" y="2200847"/>
              <a:ext cx="208015" cy="207765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</p:grpSp>
      <p:grpSp>
        <p:nvGrpSpPr>
          <p:cNvPr id="3" name="Group 646"/>
          <p:cNvGrpSpPr/>
          <p:nvPr/>
        </p:nvGrpSpPr>
        <p:grpSpPr>
          <a:xfrm>
            <a:off x="2939177" y="3442441"/>
            <a:ext cx="2103697" cy="1264872"/>
            <a:chOff x="6857568" y="5286375"/>
            <a:chExt cx="2103697" cy="1264872"/>
          </a:xfrm>
        </p:grpSpPr>
        <p:cxnSp>
          <p:nvCxnSpPr>
            <p:cNvPr id="488" name="Straight Connector 487"/>
            <p:cNvCxnSpPr>
              <a:stCxn id="457" idx="7"/>
              <a:endCxn id="459" idx="3"/>
            </p:cNvCxnSpPr>
            <p:nvPr/>
          </p:nvCxnSpPr>
          <p:spPr bwMode="auto">
            <a:xfrm rot="5400000" flipH="1" flipV="1">
              <a:off x="7506533" y="5725280"/>
              <a:ext cx="168191" cy="31258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9" name="Straight Connector 488"/>
            <p:cNvCxnSpPr>
              <a:stCxn id="457" idx="4"/>
              <a:endCxn id="456" idx="0"/>
            </p:cNvCxnSpPr>
            <p:nvPr/>
          </p:nvCxnSpPr>
          <p:spPr bwMode="auto">
            <a:xfrm rot="5400000">
              <a:off x="7227636" y="6155123"/>
              <a:ext cx="306450" cy="54358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5" name="Straight Connector 494"/>
            <p:cNvCxnSpPr>
              <a:stCxn id="460" idx="5"/>
              <a:endCxn id="459" idx="1"/>
            </p:cNvCxnSpPr>
            <p:nvPr/>
          </p:nvCxnSpPr>
          <p:spPr bwMode="auto">
            <a:xfrm rot="16200000" flipH="1">
              <a:off x="7455629" y="5457820"/>
              <a:ext cx="251685" cy="330893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7" name="Straight Connector 496"/>
            <p:cNvCxnSpPr>
              <a:stCxn id="460" idx="4"/>
              <a:endCxn id="457" idx="0"/>
            </p:cNvCxnSpPr>
            <p:nvPr/>
          </p:nvCxnSpPr>
          <p:spPr bwMode="auto">
            <a:xfrm rot="16200000" flipH="1">
              <a:off x="7175643" y="5722388"/>
              <a:ext cx="446480" cy="18313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Group 500"/>
            <p:cNvGrpSpPr/>
            <p:nvPr/>
          </p:nvGrpSpPr>
          <p:grpSpPr>
            <a:xfrm>
              <a:off x="6976813" y="5392583"/>
              <a:ext cx="1465102" cy="1094433"/>
              <a:chOff x="4847762" y="4764431"/>
              <a:chExt cx="1465102" cy="1094433"/>
            </a:xfrm>
          </p:grpSpPr>
          <p:cxnSp>
            <p:nvCxnSpPr>
              <p:cNvPr id="483" name="Straight Connector 482"/>
              <p:cNvCxnSpPr>
                <a:stCxn id="451" idx="0"/>
                <a:endCxn id="455" idx="4"/>
              </p:cNvCxnSpPr>
              <p:nvPr/>
            </p:nvCxnSpPr>
            <p:spPr bwMode="auto">
              <a:xfrm rot="16200000" flipV="1">
                <a:off x="6093390" y="5268443"/>
                <a:ext cx="349777" cy="89171"/>
              </a:xfrm>
              <a:prstGeom prst="line">
                <a:avLst/>
              </a:prstGeom>
              <a:ln w="25400" cap="rnd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4" name="Straight Connector 483"/>
              <p:cNvCxnSpPr>
                <a:stCxn id="459" idx="7"/>
                <a:endCxn id="454" idx="3"/>
              </p:cNvCxnSpPr>
              <p:nvPr/>
            </p:nvCxnSpPr>
            <p:spPr bwMode="auto">
              <a:xfrm rot="5400000" flipH="1" flipV="1">
                <a:off x="5611423" y="4864716"/>
                <a:ext cx="311109" cy="201377"/>
              </a:xfrm>
              <a:prstGeom prst="line">
                <a:avLst/>
              </a:prstGeom>
              <a:ln w="25400" cap="rnd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5" name="Straight Connector 484"/>
              <p:cNvCxnSpPr>
                <a:stCxn id="455" idx="3"/>
                <a:endCxn id="452" idx="7"/>
              </p:cNvCxnSpPr>
              <p:nvPr/>
            </p:nvCxnSpPr>
            <p:spPr bwMode="auto">
              <a:xfrm rot="5400000">
                <a:off x="5921632" y="5132066"/>
                <a:ext cx="281792" cy="273906"/>
              </a:xfrm>
              <a:prstGeom prst="line">
                <a:avLst/>
              </a:prstGeom>
              <a:ln w="25400" cap="rnd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6" name="Straight Connector 485"/>
              <p:cNvCxnSpPr>
                <a:stCxn id="451" idx="3"/>
                <a:endCxn id="458" idx="7"/>
              </p:cNvCxnSpPr>
              <p:nvPr/>
            </p:nvCxnSpPr>
            <p:spPr bwMode="auto">
              <a:xfrm rot="5400000">
                <a:off x="6064443" y="5586657"/>
                <a:ext cx="192038" cy="213856"/>
              </a:xfrm>
              <a:prstGeom prst="line">
                <a:avLst/>
              </a:prstGeom>
              <a:ln w="25400" cap="rnd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7" name="Straight Connector 486"/>
              <p:cNvCxnSpPr>
                <a:stCxn id="459" idx="5"/>
                <a:endCxn id="452" idx="1"/>
              </p:cNvCxnSpPr>
              <p:nvPr/>
            </p:nvCxnSpPr>
            <p:spPr bwMode="auto">
              <a:xfrm rot="16200000" flipH="1">
                <a:off x="5626243" y="5209367"/>
                <a:ext cx="240593" cy="160501"/>
              </a:xfrm>
              <a:prstGeom prst="line">
                <a:avLst/>
              </a:prstGeom>
              <a:ln w="25400" cap="rnd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0" name="Straight Connector 489"/>
              <p:cNvCxnSpPr>
                <a:stCxn id="450" idx="5"/>
                <a:endCxn id="457" idx="2"/>
              </p:cNvCxnSpPr>
              <p:nvPr/>
            </p:nvCxnSpPr>
            <p:spPr bwMode="auto">
              <a:xfrm rot="16200000" flipH="1">
                <a:off x="4991361" y="5113342"/>
                <a:ext cx="142820" cy="358053"/>
              </a:xfrm>
              <a:prstGeom prst="line">
                <a:avLst/>
              </a:prstGeom>
              <a:ln w="25400" cap="rnd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1" name="Straight Connector 490"/>
              <p:cNvCxnSpPr>
                <a:stCxn id="453" idx="5"/>
                <a:endCxn id="456" idx="2"/>
              </p:cNvCxnSpPr>
              <p:nvPr/>
            </p:nvCxnSpPr>
            <p:spPr bwMode="auto">
              <a:xfrm rot="16200000" flipH="1">
                <a:off x="4954703" y="5505885"/>
                <a:ext cx="128747" cy="342630"/>
              </a:xfrm>
              <a:prstGeom prst="line">
                <a:avLst/>
              </a:prstGeom>
              <a:ln w="25400" cap="rnd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2" name="Straight Connector 491"/>
              <p:cNvCxnSpPr>
                <a:stCxn id="456" idx="5"/>
                <a:endCxn id="449" idx="2"/>
              </p:cNvCxnSpPr>
              <p:nvPr/>
            </p:nvCxnSpPr>
            <p:spPr bwMode="auto">
              <a:xfrm rot="16200000" flipH="1">
                <a:off x="5347934" y="5666663"/>
                <a:ext cx="93108" cy="291293"/>
              </a:xfrm>
              <a:prstGeom prst="line">
                <a:avLst/>
              </a:prstGeom>
              <a:ln w="25400" cap="rnd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3" name="Straight Connector 492"/>
              <p:cNvCxnSpPr>
                <a:stCxn id="449" idx="6"/>
                <a:endCxn id="458" idx="2"/>
              </p:cNvCxnSpPr>
              <p:nvPr/>
            </p:nvCxnSpPr>
            <p:spPr bwMode="auto">
              <a:xfrm flipV="1">
                <a:off x="5668751" y="5815870"/>
                <a:ext cx="321294" cy="42994"/>
              </a:xfrm>
              <a:prstGeom prst="line">
                <a:avLst/>
              </a:prstGeom>
              <a:ln w="25400" cap="rnd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4" name="Straight Connector 493"/>
              <p:cNvCxnSpPr>
                <a:stCxn id="460" idx="6"/>
                <a:endCxn id="454" idx="2"/>
              </p:cNvCxnSpPr>
              <p:nvPr/>
            </p:nvCxnSpPr>
            <p:spPr bwMode="auto">
              <a:xfrm flipV="1">
                <a:off x="5297867" y="4764431"/>
                <a:ext cx="550964" cy="78576"/>
              </a:xfrm>
              <a:prstGeom prst="line">
                <a:avLst/>
              </a:prstGeom>
              <a:ln w="25400" cap="rnd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6" name="Straight Connector 495"/>
              <p:cNvCxnSpPr>
                <a:stCxn id="450" idx="7"/>
                <a:endCxn id="460" idx="3"/>
              </p:cNvCxnSpPr>
              <p:nvPr/>
            </p:nvCxnSpPr>
            <p:spPr bwMode="auto">
              <a:xfrm rot="5400000" flipH="1" flipV="1">
                <a:off x="4928636" y="4824382"/>
                <a:ext cx="260850" cy="350633"/>
              </a:xfrm>
              <a:prstGeom prst="line">
                <a:avLst/>
              </a:prstGeom>
              <a:ln w="25400" cap="rnd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8" name="Straight Connector 497"/>
              <p:cNvCxnSpPr>
                <a:stCxn id="454" idx="5"/>
                <a:endCxn id="455" idx="1"/>
              </p:cNvCxnSpPr>
              <p:nvPr/>
            </p:nvCxnSpPr>
            <p:spPr bwMode="auto">
              <a:xfrm rot="16200000" flipH="1">
                <a:off x="5944091" y="4824369"/>
                <a:ext cx="269910" cy="240869"/>
              </a:xfrm>
              <a:prstGeom prst="line">
                <a:avLst/>
              </a:prstGeom>
              <a:ln w="25400" cap="rnd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99" name="Straight Connector 498"/>
            <p:cNvCxnSpPr>
              <a:stCxn id="459" idx="6"/>
              <a:endCxn id="455" idx="2"/>
            </p:cNvCxnSpPr>
            <p:nvPr/>
          </p:nvCxnSpPr>
          <p:spPr bwMode="auto">
            <a:xfrm flipV="1">
              <a:off x="7805369" y="5732093"/>
              <a:ext cx="513134" cy="41199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0" name="Straight Connector 479"/>
            <p:cNvCxnSpPr/>
            <p:nvPr/>
          </p:nvCxnSpPr>
          <p:spPr bwMode="auto">
            <a:xfrm rot="16200000" flipH="1">
              <a:off x="8576643" y="5632684"/>
              <a:ext cx="315791" cy="107892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3" name="Straight Connector 462"/>
            <p:cNvCxnSpPr/>
            <p:nvPr/>
          </p:nvCxnSpPr>
          <p:spPr bwMode="auto">
            <a:xfrm>
              <a:off x="8106508" y="5392643"/>
              <a:ext cx="504218" cy="66370"/>
            </a:xfrm>
            <a:prstGeom prst="line">
              <a:avLst/>
            </a:prstGeom>
            <a:ln w="571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4" name="Straight Connector 463"/>
            <p:cNvCxnSpPr/>
            <p:nvPr/>
          </p:nvCxnSpPr>
          <p:spPr bwMode="auto">
            <a:xfrm rot="5400000">
              <a:off x="8527599" y="5923473"/>
              <a:ext cx="171275" cy="251678"/>
            </a:xfrm>
            <a:prstGeom prst="line">
              <a:avLst/>
            </a:prstGeom>
            <a:ln w="571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5" name="Straight Connector 464"/>
            <p:cNvCxnSpPr/>
            <p:nvPr/>
          </p:nvCxnSpPr>
          <p:spPr bwMode="auto">
            <a:xfrm rot="5400000">
              <a:off x="7714980" y="6200798"/>
              <a:ext cx="304868" cy="176875"/>
            </a:xfrm>
            <a:prstGeom prst="line">
              <a:avLst/>
            </a:prstGeom>
            <a:ln w="381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6" name="Straight Connector 465"/>
            <p:cNvCxnSpPr/>
            <p:nvPr/>
          </p:nvCxnSpPr>
          <p:spPr bwMode="auto">
            <a:xfrm rot="5400000">
              <a:off x="6820399" y="5975016"/>
              <a:ext cx="253958" cy="39904"/>
            </a:xfrm>
            <a:prstGeom prst="line">
              <a:avLst/>
            </a:prstGeom>
            <a:ln w="381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7" name="Straight Connector 466"/>
            <p:cNvCxnSpPr/>
            <p:nvPr/>
          </p:nvCxnSpPr>
          <p:spPr bwMode="auto">
            <a:xfrm>
              <a:off x="8075094" y="6087468"/>
              <a:ext cx="302523" cy="92900"/>
            </a:xfrm>
            <a:prstGeom prst="line">
              <a:avLst/>
            </a:prstGeom>
            <a:ln w="381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1" name="Oval 57"/>
            <p:cNvSpPr>
              <a:spLocks noChangeArrowheads="1"/>
            </p:cNvSpPr>
            <p:nvPr/>
          </p:nvSpPr>
          <p:spPr bwMode="auto">
            <a:xfrm>
              <a:off x="8615669" y="5741701"/>
              <a:ext cx="345596" cy="345182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62" name="Oval 57"/>
            <p:cNvSpPr>
              <a:spLocks noChangeArrowheads="1"/>
            </p:cNvSpPr>
            <p:nvPr/>
          </p:nvSpPr>
          <p:spPr bwMode="auto">
            <a:xfrm>
              <a:off x="8507780" y="5286375"/>
              <a:ext cx="345596" cy="345182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55" name="Oval 57"/>
            <p:cNvSpPr>
              <a:spLocks noChangeArrowheads="1"/>
            </p:cNvSpPr>
            <p:nvPr/>
          </p:nvSpPr>
          <p:spPr bwMode="auto">
            <a:xfrm>
              <a:off x="8318503" y="5697894"/>
              <a:ext cx="68480" cy="68398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56" name="Oval 57"/>
            <p:cNvSpPr>
              <a:spLocks noChangeArrowheads="1"/>
            </p:cNvSpPr>
            <p:nvPr/>
          </p:nvSpPr>
          <p:spPr bwMode="auto">
            <a:xfrm>
              <a:off x="7319442" y="6335527"/>
              <a:ext cx="68480" cy="68398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57" name="Oval 57"/>
            <p:cNvSpPr>
              <a:spLocks noChangeArrowheads="1"/>
            </p:cNvSpPr>
            <p:nvPr/>
          </p:nvSpPr>
          <p:spPr bwMode="auto">
            <a:xfrm>
              <a:off x="7370849" y="5954785"/>
              <a:ext cx="74382" cy="74292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58" name="Oval 57"/>
            <p:cNvSpPr>
              <a:spLocks noChangeArrowheads="1"/>
            </p:cNvSpPr>
            <p:nvPr/>
          </p:nvSpPr>
          <p:spPr bwMode="auto">
            <a:xfrm>
              <a:off x="8119096" y="6406876"/>
              <a:ext cx="74382" cy="74292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59" name="Oval 57"/>
            <p:cNvSpPr>
              <a:spLocks noChangeArrowheads="1"/>
            </p:cNvSpPr>
            <p:nvPr/>
          </p:nvSpPr>
          <p:spPr bwMode="auto">
            <a:xfrm>
              <a:off x="7736889" y="5739093"/>
              <a:ext cx="68480" cy="68398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460" name="Oval 57"/>
            <p:cNvSpPr>
              <a:spLocks noChangeArrowheads="1"/>
            </p:cNvSpPr>
            <p:nvPr/>
          </p:nvSpPr>
          <p:spPr bwMode="auto">
            <a:xfrm>
              <a:off x="7352536" y="5434013"/>
              <a:ext cx="74382" cy="74292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49" name="Oval 57"/>
            <p:cNvSpPr>
              <a:spLocks noChangeArrowheads="1"/>
            </p:cNvSpPr>
            <p:nvPr/>
          </p:nvSpPr>
          <p:spPr bwMode="auto">
            <a:xfrm>
              <a:off x="7669186" y="6422785"/>
              <a:ext cx="128616" cy="128462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50" name="Oval 57"/>
            <p:cNvSpPr>
              <a:spLocks noChangeArrowheads="1"/>
            </p:cNvSpPr>
            <p:nvPr/>
          </p:nvSpPr>
          <p:spPr bwMode="auto">
            <a:xfrm>
              <a:off x="6903015" y="5739462"/>
              <a:ext cx="128616" cy="128462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51" name="Oval 57"/>
            <p:cNvSpPr>
              <a:spLocks noChangeArrowheads="1"/>
            </p:cNvSpPr>
            <p:nvPr/>
          </p:nvSpPr>
          <p:spPr bwMode="auto">
            <a:xfrm>
              <a:off x="8377606" y="6116069"/>
              <a:ext cx="128616" cy="128462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52" name="Oval 57"/>
            <p:cNvSpPr>
              <a:spLocks noChangeArrowheads="1"/>
            </p:cNvSpPr>
            <p:nvPr/>
          </p:nvSpPr>
          <p:spPr bwMode="auto">
            <a:xfrm>
              <a:off x="7935382" y="6017633"/>
              <a:ext cx="139703" cy="139534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53" name="Oval 57"/>
            <p:cNvSpPr>
              <a:spLocks noChangeArrowheads="1"/>
            </p:cNvSpPr>
            <p:nvPr/>
          </p:nvSpPr>
          <p:spPr bwMode="auto">
            <a:xfrm>
              <a:off x="6857568" y="6121879"/>
              <a:ext cx="139703" cy="139534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54" name="Oval 57"/>
            <p:cNvSpPr>
              <a:spLocks noChangeArrowheads="1"/>
            </p:cNvSpPr>
            <p:nvPr/>
          </p:nvSpPr>
          <p:spPr bwMode="auto">
            <a:xfrm>
              <a:off x="7977882" y="5328352"/>
              <a:ext cx="128616" cy="128462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651" name="Rounded Rectangle 650"/>
          <p:cNvSpPr/>
          <p:nvPr/>
        </p:nvSpPr>
        <p:spPr>
          <a:xfrm>
            <a:off x="351934" y="4892644"/>
            <a:ext cx="2029179" cy="60983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/>
              <a:t>WRW sample</a:t>
            </a:r>
            <a:endParaRPr lang="en-US" sz="1100" i="1" dirty="0"/>
          </a:p>
        </p:txBody>
      </p:sp>
      <p:sp>
        <p:nvSpPr>
          <p:cNvPr id="11" name="Down Arrow 10"/>
          <p:cNvSpPr/>
          <p:nvPr/>
        </p:nvSpPr>
        <p:spPr>
          <a:xfrm>
            <a:off x="1073250" y="1039697"/>
            <a:ext cx="609600" cy="257173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Down Arrow 11"/>
          <p:cNvSpPr/>
          <p:nvPr/>
        </p:nvSpPr>
        <p:spPr>
          <a:xfrm>
            <a:off x="1073250" y="2190666"/>
            <a:ext cx="609600" cy="258060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Down Arrow 12"/>
          <p:cNvSpPr/>
          <p:nvPr/>
        </p:nvSpPr>
        <p:spPr>
          <a:xfrm>
            <a:off x="1073250" y="3342522"/>
            <a:ext cx="609600" cy="257173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52" name="Down Arrow 651"/>
          <p:cNvSpPr/>
          <p:nvPr/>
        </p:nvSpPr>
        <p:spPr>
          <a:xfrm>
            <a:off x="1073250" y="4493491"/>
            <a:ext cx="609600" cy="257173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1" name="Group 711"/>
          <p:cNvGrpSpPr/>
          <p:nvPr/>
        </p:nvGrpSpPr>
        <p:grpSpPr>
          <a:xfrm>
            <a:off x="3444626" y="1607527"/>
            <a:ext cx="952500" cy="454154"/>
            <a:chOff x="3444626" y="1936139"/>
            <a:chExt cx="952500" cy="454154"/>
          </a:xfrm>
        </p:grpSpPr>
        <p:sp>
          <p:nvSpPr>
            <p:cNvPr id="57" name="Rectangle 56"/>
            <p:cNvSpPr/>
            <p:nvPr/>
          </p:nvSpPr>
          <p:spPr bwMode="auto">
            <a:xfrm>
              <a:off x="3444626" y="1936139"/>
              <a:ext cx="257175" cy="449262"/>
            </a:xfrm>
            <a:prstGeom prst="rect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9" name="Rectangle 58"/>
            <p:cNvSpPr/>
            <p:nvPr/>
          </p:nvSpPr>
          <p:spPr bwMode="auto">
            <a:xfrm>
              <a:off x="4139951" y="1936139"/>
              <a:ext cx="257175" cy="449262"/>
            </a:xfrm>
            <a:prstGeom prst="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11" name="Rectangle 710"/>
            <p:cNvSpPr/>
            <p:nvPr/>
          </p:nvSpPr>
          <p:spPr bwMode="auto">
            <a:xfrm>
              <a:off x="3800226" y="2381149"/>
              <a:ext cx="257175" cy="9144"/>
            </a:xfrm>
            <a:prstGeom prst="rect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222" name="Oval 57"/>
          <p:cNvSpPr>
            <a:spLocks noChangeArrowheads="1"/>
          </p:cNvSpPr>
          <p:nvPr/>
        </p:nvSpPr>
        <p:spPr bwMode="auto">
          <a:xfrm>
            <a:off x="3935069" y="4088703"/>
            <a:ext cx="291142" cy="290792"/>
          </a:xfrm>
          <a:prstGeom prst="ellipse">
            <a:avLst/>
          </a:prstGeom>
          <a:noFill/>
          <a:ln w="63500">
            <a:solidFill>
              <a:schemeClr val="accent4"/>
            </a:solidFill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23" name="Circular Arrow 222"/>
          <p:cNvSpPr/>
          <p:nvPr/>
        </p:nvSpPr>
        <p:spPr>
          <a:xfrm rot="5400000">
            <a:off x="4661261" y="3574435"/>
            <a:ext cx="1664673" cy="1965504"/>
          </a:xfrm>
          <a:prstGeom prst="circularArrow">
            <a:avLst>
              <a:gd name="adj1" fmla="val 9995"/>
              <a:gd name="adj2" fmla="val 993309"/>
              <a:gd name="adj3" fmla="val 20589949"/>
              <a:gd name="adj4" fmla="val 10600943"/>
              <a:gd name="adj5" fmla="val 10125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29" name="Picture 8" descr="C:\Users\Maciej\Pictures\Picture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1122" y="5077326"/>
            <a:ext cx="2713195" cy="344907"/>
          </a:xfrm>
          <a:prstGeom prst="rect">
            <a:avLst/>
          </a:prstGeom>
          <a:noFill/>
        </p:spPr>
      </p:pic>
      <p:sp>
        <p:nvSpPr>
          <p:cNvPr id="108" name="TextBox 63"/>
          <p:cNvSpPr txBox="1">
            <a:spLocks noChangeArrowheads="1"/>
          </p:cNvSpPr>
          <p:nvPr/>
        </p:nvSpPr>
        <p:spPr bwMode="auto">
          <a:xfrm>
            <a:off x="4843447" y="126141"/>
            <a:ext cx="225339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dirty="0">
                <a:latin typeface="+mn-lt"/>
              </a:rPr>
              <a:t>E.g., </a:t>
            </a:r>
            <a:r>
              <a:rPr lang="en-US" sz="1400" dirty="0" smtClean="0">
                <a:latin typeface="+mn-lt"/>
              </a:rPr>
              <a:t>compare the </a:t>
            </a:r>
            <a:r>
              <a:rPr lang="en-US" sz="1400" dirty="0">
                <a:latin typeface="+mn-lt"/>
              </a:rPr>
              <a:t>size of  </a:t>
            </a:r>
            <a:r>
              <a:rPr lang="en-US" sz="1400" dirty="0" smtClean="0">
                <a:latin typeface="+mn-lt"/>
              </a:rPr>
              <a:t>red </a:t>
            </a:r>
            <a:r>
              <a:rPr lang="en-US" sz="1400" dirty="0">
                <a:latin typeface="+mn-lt"/>
              </a:rPr>
              <a:t>and </a:t>
            </a:r>
            <a:r>
              <a:rPr lang="en-US" sz="1400" dirty="0" smtClean="0">
                <a:latin typeface="+mn-lt"/>
              </a:rPr>
              <a:t>green </a:t>
            </a:r>
            <a:r>
              <a:rPr lang="en-US" sz="1400" dirty="0">
                <a:latin typeface="+mn-lt"/>
              </a:rPr>
              <a:t>categories. 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11111E-6 L 0.0474 0.0132 L 0.08646 -0.02292 L 0.07465 -0.09236 L 0.0882 -0.02292 L 0.0724 -0.09305 L 0.0901 -0.025 L 0.07448 -0.09444 L 0.00486 -0.10278 L 0.0757 -0.09236 L 0.00208 -0.10417 L -0.06701 -0.09028 L -0.11389 -0.04236 L -0.11753 0.01458 L -0.11337 -0.04444 L -0.06597 -0.01389 L -0.02587 -0.04514 L 0.0375 -0.05208 L -0.00087 0.0007 L -0.03021 0.05764 L 0.01615 0.05139 L 0.04792 0.01528 L 0.08802 -0.02361 L 0.07292 -0.09167 L 0.08906 -0.0243 L 0.04688 0.01528 " pathEditMode="relative" rAng="0" ptsTypes="AAAAAAAAAAAAAAAAAAAAAAAAAA">
                                      <p:cBhvr>
                                        <p:cTn id="6" dur="50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3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300"/>
                            </p:stCondLst>
                            <p:childTnLst>
                              <p:par>
                                <p:cTn id="1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3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" grpId="0" animBg="1"/>
      <p:bldP spid="22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51934" y="287881"/>
            <a:ext cx="2029179" cy="60983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Measurement objective</a:t>
            </a:r>
            <a:endParaRPr lang="en-US" sz="1100" dirty="0"/>
          </a:p>
        </p:txBody>
      </p:sp>
      <p:sp>
        <p:nvSpPr>
          <p:cNvPr id="6" name="Rounded Rectangle 5"/>
          <p:cNvSpPr/>
          <p:nvPr/>
        </p:nvSpPr>
        <p:spPr>
          <a:xfrm>
            <a:off x="351934" y="1438850"/>
            <a:ext cx="2029179" cy="60983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Category weights optimal under WIS</a:t>
            </a:r>
            <a:endParaRPr lang="en-US" sz="1100" dirty="0"/>
          </a:p>
        </p:txBody>
      </p:sp>
      <p:sp>
        <p:nvSpPr>
          <p:cNvPr id="7" name="Rounded Rectangle 6"/>
          <p:cNvSpPr/>
          <p:nvPr/>
        </p:nvSpPr>
        <p:spPr>
          <a:xfrm>
            <a:off x="351934" y="2590706"/>
            <a:ext cx="2029179" cy="60983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Modified category weights</a:t>
            </a:r>
            <a:endParaRPr lang="en-US" sz="1100" dirty="0"/>
          </a:p>
        </p:txBody>
      </p:sp>
      <p:sp>
        <p:nvSpPr>
          <p:cNvPr id="8" name="Rounded Rectangle 7"/>
          <p:cNvSpPr/>
          <p:nvPr/>
        </p:nvSpPr>
        <p:spPr>
          <a:xfrm>
            <a:off x="351934" y="3741675"/>
            <a:ext cx="2029179" cy="60983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Edge weights in </a:t>
            </a:r>
            <a:r>
              <a:rPr lang="en-US" i="1" dirty="0"/>
              <a:t>G</a:t>
            </a:r>
            <a:endParaRPr lang="en-US" sz="1100" i="1" dirty="0"/>
          </a:p>
        </p:txBody>
      </p:sp>
      <p:sp>
        <p:nvSpPr>
          <p:cNvPr id="60" name="Rectangle 59"/>
          <p:cNvSpPr/>
          <p:nvPr/>
        </p:nvSpPr>
        <p:spPr bwMode="auto">
          <a:xfrm>
            <a:off x="3457326" y="2741184"/>
            <a:ext cx="257175" cy="452437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1" name="Rectangle 60"/>
          <p:cNvSpPr/>
          <p:nvPr/>
        </p:nvSpPr>
        <p:spPr bwMode="auto">
          <a:xfrm>
            <a:off x="3800226" y="3088846"/>
            <a:ext cx="257175" cy="104775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2" name="Rectangle 61"/>
          <p:cNvSpPr/>
          <p:nvPr/>
        </p:nvSpPr>
        <p:spPr bwMode="auto">
          <a:xfrm>
            <a:off x="4152651" y="2847546"/>
            <a:ext cx="257175" cy="346075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" name="Group 384"/>
          <p:cNvGrpSpPr/>
          <p:nvPr/>
        </p:nvGrpSpPr>
        <p:grpSpPr>
          <a:xfrm>
            <a:off x="2904002" y="139675"/>
            <a:ext cx="2000744" cy="1222899"/>
            <a:chOff x="3114977" y="2092090"/>
            <a:chExt cx="2979082" cy="1820881"/>
          </a:xfrm>
        </p:grpSpPr>
        <p:cxnSp>
          <p:nvCxnSpPr>
            <p:cNvPr id="386" name="Straight Connector 385"/>
            <p:cNvCxnSpPr>
              <a:stCxn id="413" idx="0"/>
              <a:endCxn id="409" idx="4"/>
            </p:cNvCxnSpPr>
            <p:nvPr/>
          </p:nvCxnSpPr>
          <p:spPr bwMode="auto">
            <a:xfrm rot="16200000" flipV="1">
              <a:off x="5169620" y="2960560"/>
              <a:ext cx="476099" cy="13277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7" name="Straight Connector 386"/>
            <p:cNvCxnSpPr>
              <a:stCxn id="419" idx="7"/>
              <a:endCxn id="421" idx="3"/>
            </p:cNvCxnSpPr>
            <p:nvPr/>
          </p:nvCxnSpPr>
          <p:spPr bwMode="auto">
            <a:xfrm rot="5400000" flipH="1" flipV="1">
              <a:off x="4461256" y="2337073"/>
              <a:ext cx="431622" cy="268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8" name="Straight Connector 387"/>
            <p:cNvCxnSpPr>
              <a:stCxn id="417" idx="4"/>
              <a:endCxn id="415" idx="0"/>
            </p:cNvCxnSpPr>
            <p:nvPr/>
          </p:nvCxnSpPr>
          <p:spPr bwMode="auto">
            <a:xfrm rot="16200000" flipH="1">
              <a:off x="5674623" y="2545215"/>
              <a:ext cx="470210" cy="16064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9" name="Straight Connector 388"/>
            <p:cNvCxnSpPr>
              <a:stCxn id="421" idx="6"/>
              <a:endCxn id="417" idx="2"/>
            </p:cNvCxnSpPr>
            <p:nvPr/>
          </p:nvCxnSpPr>
          <p:spPr bwMode="auto">
            <a:xfrm>
              <a:off x="4974624" y="2187729"/>
              <a:ext cx="750773" cy="9882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0" name="Straight Connector 389"/>
            <p:cNvCxnSpPr>
              <a:stCxn id="409" idx="3"/>
              <a:endCxn id="418" idx="7"/>
            </p:cNvCxnSpPr>
            <p:nvPr/>
          </p:nvCxnSpPr>
          <p:spPr bwMode="auto">
            <a:xfrm rot="5400000">
              <a:off x="4891497" y="2766773"/>
              <a:ext cx="387966" cy="37619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1" name="Straight Connector 390"/>
            <p:cNvCxnSpPr>
              <a:stCxn id="415" idx="3"/>
              <a:endCxn id="413" idx="7"/>
            </p:cNvCxnSpPr>
            <p:nvPr/>
          </p:nvCxnSpPr>
          <p:spPr bwMode="auto">
            <a:xfrm rot="5400000">
              <a:off x="5601622" y="2978123"/>
              <a:ext cx="255025" cy="37474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2" name="Straight Connector 391"/>
            <p:cNvCxnSpPr>
              <a:stCxn id="413" idx="3"/>
              <a:endCxn id="416" idx="7"/>
            </p:cNvCxnSpPr>
            <p:nvPr/>
          </p:nvCxnSpPr>
          <p:spPr bwMode="auto">
            <a:xfrm rot="5400000">
              <a:off x="5138527" y="3412040"/>
              <a:ext cx="251599" cy="28404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3" name="Straight Connector 392"/>
            <p:cNvCxnSpPr>
              <a:stCxn id="418" idx="3"/>
              <a:endCxn id="411" idx="7"/>
            </p:cNvCxnSpPr>
            <p:nvPr/>
          </p:nvCxnSpPr>
          <p:spPr bwMode="auto">
            <a:xfrm rot="5400000">
              <a:off x="4391644" y="3391052"/>
              <a:ext cx="453941" cy="26336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4" name="Straight Connector 393"/>
            <p:cNvCxnSpPr>
              <a:stCxn id="419" idx="5"/>
              <a:endCxn id="418" idx="1"/>
            </p:cNvCxnSpPr>
            <p:nvPr/>
          </p:nvCxnSpPr>
          <p:spPr bwMode="auto">
            <a:xfrm rot="16200000" flipH="1">
              <a:off x="4483325" y="2881879"/>
              <a:ext cx="326619" cy="20732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5" name="Straight Connector 394"/>
            <p:cNvCxnSpPr>
              <a:stCxn id="414" idx="7"/>
              <a:endCxn id="419" idx="3"/>
            </p:cNvCxnSpPr>
            <p:nvPr/>
          </p:nvCxnSpPr>
          <p:spPr bwMode="auto">
            <a:xfrm rot="5400000" flipH="1" flipV="1">
              <a:off x="4115627" y="2714773"/>
              <a:ext cx="184470" cy="3993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6" name="Straight Connector 395"/>
            <p:cNvCxnSpPr>
              <a:stCxn id="414" idx="4"/>
              <a:endCxn id="410" idx="0"/>
            </p:cNvCxnSpPr>
            <p:nvPr/>
          </p:nvCxnSpPr>
          <p:spPr bwMode="auto">
            <a:xfrm rot="5400000">
              <a:off x="3712652" y="3325077"/>
              <a:ext cx="363013" cy="8093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7" name="Straight Connector 396"/>
            <p:cNvCxnSpPr>
              <a:stCxn id="412" idx="5"/>
              <a:endCxn id="414" idx="2"/>
            </p:cNvCxnSpPr>
            <p:nvPr/>
          </p:nvCxnSpPr>
          <p:spPr bwMode="auto">
            <a:xfrm rot="16200000" flipH="1">
              <a:off x="3482032" y="2731572"/>
              <a:ext cx="212663" cy="48450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8" name="Straight Connector 397"/>
            <p:cNvCxnSpPr>
              <a:stCxn id="412" idx="4"/>
              <a:endCxn id="420" idx="0"/>
            </p:cNvCxnSpPr>
            <p:nvPr/>
          </p:nvCxnSpPr>
          <p:spPr bwMode="auto">
            <a:xfrm rot="5400000">
              <a:off x="3059625" y="3054869"/>
              <a:ext cx="378137" cy="5941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9" name="Straight Connector 398"/>
            <p:cNvCxnSpPr>
              <a:stCxn id="420" idx="5"/>
              <a:endCxn id="410" idx="2"/>
            </p:cNvCxnSpPr>
            <p:nvPr/>
          </p:nvCxnSpPr>
          <p:spPr bwMode="auto">
            <a:xfrm rot="16200000" flipH="1">
              <a:off x="3429379" y="3314134"/>
              <a:ext cx="191707" cy="46540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0" name="Straight Connector 399"/>
            <p:cNvCxnSpPr>
              <a:stCxn id="410" idx="5"/>
              <a:endCxn id="411" idx="2"/>
            </p:cNvCxnSpPr>
            <p:nvPr/>
          </p:nvCxnSpPr>
          <p:spPr bwMode="auto">
            <a:xfrm rot="16200000" flipH="1">
              <a:off x="4068926" y="3562788"/>
              <a:ext cx="107014" cy="4020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1" name="Straight Connector 400"/>
            <p:cNvCxnSpPr>
              <a:stCxn id="411" idx="6"/>
              <a:endCxn id="416" idx="2"/>
            </p:cNvCxnSpPr>
            <p:nvPr/>
          </p:nvCxnSpPr>
          <p:spPr bwMode="auto">
            <a:xfrm flipV="1">
              <a:off x="4514978" y="3753317"/>
              <a:ext cx="429775" cy="6401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2" name="Straight Connector 401"/>
            <p:cNvCxnSpPr>
              <a:stCxn id="418" idx="6"/>
              <a:endCxn id="413" idx="2"/>
            </p:cNvCxnSpPr>
            <p:nvPr/>
          </p:nvCxnSpPr>
          <p:spPr bwMode="auto">
            <a:xfrm>
              <a:off x="4927848" y="3222308"/>
              <a:ext cx="450452" cy="13832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3" name="Straight Connector 402"/>
            <p:cNvCxnSpPr>
              <a:stCxn id="422" idx="6"/>
              <a:endCxn id="421" idx="2"/>
            </p:cNvCxnSpPr>
            <p:nvPr/>
          </p:nvCxnSpPr>
          <p:spPr bwMode="auto">
            <a:xfrm flipV="1">
              <a:off x="4011366" y="2187729"/>
              <a:ext cx="771750" cy="11700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4" name="Straight Connector 403"/>
            <p:cNvCxnSpPr>
              <a:stCxn id="422" idx="5"/>
              <a:endCxn id="419" idx="1"/>
            </p:cNvCxnSpPr>
            <p:nvPr/>
          </p:nvCxnSpPr>
          <p:spPr bwMode="auto">
            <a:xfrm rot="16200000" flipH="1">
              <a:off x="4039834" y="2319255"/>
              <a:ext cx="308792" cy="42665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5" name="Straight Connector 404"/>
            <p:cNvCxnSpPr>
              <a:stCxn id="412" idx="7"/>
              <a:endCxn id="422" idx="3"/>
            </p:cNvCxnSpPr>
            <p:nvPr/>
          </p:nvCxnSpPr>
          <p:spPr bwMode="auto">
            <a:xfrm rot="5400000" flipH="1" flipV="1">
              <a:off x="3412933" y="2311361"/>
              <a:ext cx="354056" cy="48770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6" name="Straight Connector 405"/>
            <p:cNvCxnSpPr>
              <a:stCxn id="422" idx="4"/>
              <a:endCxn id="414" idx="0"/>
            </p:cNvCxnSpPr>
            <p:nvPr/>
          </p:nvCxnSpPr>
          <p:spPr bwMode="auto">
            <a:xfrm rot="16200000" flipH="1">
              <a:off x="3637161" y="2678809"/>
              <a:ext cx="567662" cy="2726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7" name="Straight Connector 406"/>
            <p:cNvCxnSpPr>
              <a:stCxn id="421" idx="5"/>
              <a:endCxn id="409" idx="1"/>
            </p:cNvCxnSpPr>
            <p:nvPr/>
          </p:nvCxnSpPr>
          <p:spPr bwMode="auto">
            <a:xfrm rot="16200000" flipH="1">
              <a:off x="4924939" y="2276994"/>
              <a:ext cx="370275" cy="32699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8" name="Straight Connector 407"/>
            <p:cNvCxnSpPr>
              <a:stCxn id="419" idx="6"/>
              <a:endCxn id="409" idx="2"/>
            </p:cNvCxnSpPr>
            <p:nvPr/>
          </p:nvCxnSpPr>
          <p:spPr bwMode="auto">
            <a:xfrm flipV="1">
              <a:off x="4571019" y="2693259"/>
              <a:ext cx="674509" cy="6134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9" name="Oval 57"/>
            <p:cNvSpPr>
              <a:spLocks noChangeArrowheads="1"/>
            </p:cNvSpPr>
            <p:nvPr/>
          </p:nvSpPr>
          <p:spPr bwMode="auto">
            <a:xfrm>
              <a:off x="5245529" y="2597619"/>
              <a:ext cx="191508" cy="191278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0" name="Oval 57"/>
            <p:cNvSpPr>
              <a:spLocks noChangeArrowheads="1"/>
            </p:cNvSpPr>
            <p:nvPr/>
          </p:nvSpPr>
          <p:spPr bwMode="auto">
            <a:xfrm>
              <a:off x="3757935" y="3547052"/>
              <a:ext cx="191508" cy="191278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1" name="Oval 57"/>
            <p:cNvSpPr>
              <a:spLocks noChangeArrowheads="1"/>
            </p:cNvSpPr>
            <p:nvPr/>
          </p:nvSpPr>
          <p:spPr bwMode="auto">
            <a:xfrm>
              <a:off x="4323470" y="3721693"/>
              <a:ext cx="191508" cy="191278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2" name="Oval 57"/>
            <p:cNvSpPr>
              <a:spLocks noChangeArrowheads="1"/>
            </p:cNvSpPr>
            <p:nvPr/>
          </p:nvSpPr>
          <p:spPr bwMode="auto">
            <a:xfrm>
              <a:off x="3182646" y="2704230"/>
              <a:ext cx="191508" cy="191278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3" name="Oval 57"/>
            <p:cNvSpPr>
              <a:spLocks noChangeArrowheads="1"/>
            </p:cNvSpPr>
            <p:nvPr/>
          </p:nvSpPr>
          <p:spPr bwMode="auto">
            <a:xfrm>
              <a:off x="5378300" y="3264995"/>
              <a:ext cx="191508" cy="191278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4" name="Oval 57"/>
            <p:cNvSpPr>
              <a:spLocks noChangeArrowheads="1"/>
            </p:cNvSpPr>
            <p:nvPr/>
          </p:nvSpPr>
          <p:spPr bwMode="auto">
            <a:xfrm>
              <a:off x="3830618" y="2976274"/>
              <a:ext cx="208015" cy="207765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5" name="Oval 57"/>
            <p:cNvSpPr>
              <a:spLocks noChangeArrowheads="1"/>
            </p:cNvSpPr>
            <p:nvPr/>
          </p:nvSpPr>
          <p:spPr bwMode="auto">
            <a:xfrm>
              <a:off x="5886044" y="2860644"/>
              <a:ext cx="208015" cy="207765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6" name="Oval 57"/>
            <p:cNvSpPr>
              <a:spLocks noChangeArrowheads="1"/>
            </p:cNvSpPr>
            <p:nvPr/>
          </p:nvSpPr>
          <p:spPr bwMode="auto">
            <a:xfrm>
              <a:off x="4944753" y="3649434"/>
              <a:ext cx="208015" cy="207765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7" name="Oval 57"/>
            <p:cNvSpPr>
              <a:spLocks noChangeArrowheads="1"/>
            </p:cNvSpPr>
            <p:nvPr/>
          </p:nvSpPr>
          <p:spPr bwMode="auto">
            <a:xfrm>
              <a:off x="5725397" y="2182669"/>
              <a:ext cx="208015" cy="207765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8" name="Oval 57"/>
            <p:cNvSpPr>
              <a:spLocks noChangeArrowheads="1"/>
            </p:cNvSpPr>
            <p:nvPr/>
          </p:nvSpPr>
          <p:spPr bwMode="auto">
            <a:xfrm>
              <a:off x="4719833" y="3118425"/>
              <a:ext cx="208015" cy="207765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9" name="Oval 57"/>
            <p:cNvSpPr>
              <a:spLocks noChangeArrowheads="1"/>
            </p:cNvSpPr>
            <p:nvPr/>
          </p:nvSpPr>
          <p:spPr bwMode="auto">
            <a:xfrm>
              <a:off x="4379511" y="2658966"/>
              <a:ext cx="191508" cy="191278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420" name="Oval 57"/>
            <p:cNvSpPr>
              <a:spLocks noChangeArrowheads="1"/>
            </p:cNvSpPr>
            <p:nvPr/>
          </p:nvSpPr>
          <p:spPr bwMode="auto">
            <a:xfrm>
              <a:off x="3114977" y="3273645"/>
              <a:ext cx="208015" cy="207765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21" name="Oval 57"/>
            <p:cNvSpPr>
              <a:spLocks noChangeArrowheads="1"/>
            </p:cNvSpPr>
            <p:nvPr/>
          </p:nvSpPr>
          <p:spPr bwMode="auto">
            <a:xfrm>
              <a:off x="4783116" y="2092090"/>
              <a:ext cx="191508" cy="191278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22" name="Oval 57"/>
            <p:cNvSpPr>
              <a:spLocks noChangeArrowheads="1"/>
            </p:cNvSpPr>
            <p:nvPr/>
          </p:nvSpPr>
          <p:spPr bwMode="auto">
            <a:xfrm>
              <a:off x="3803351" y="2200847"/>
              <a:ext cx="208015" cy="207765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</p:grpSp>
      <p:grpSp>
        <p:nvGrpSpPr>
          <p:cNvPr id="3" name="Group 646"/>
          <p:cNvGrpSpPr/>
          <p:nvPr/>
        </p:nvGrpSpPr>
        <p:grpSpPr>
          <a:xfrm>
            <a:off x="2939177" y="3442441"/>
            <a:ext cx="2103697" cy="1264872"/>
            <a:chOff x="6857568" y="5286375"/>
            <a:chExt cx="2103697" cy="1264872"/>
          </a:xfrm>
        </p:grpSpPr>
        <p:cxnSp>
          <p:nvCxnSpPr>
            <p:cNvPr id="488" name="Straight Connector 487"/>
            <p:cNvCxnSpPr>
              <a:stCxn id="457" idx="7"/>
              <a:endCxn id="459" idx="3"/>
            </p:cNvCxnSpPr>
            <p:nvPr/>
          </p:nvCxnSpPr>
          <p:spPr bwMode="auto">
            <a:xfrm rot="5400000" flipH="1" flipV="1">
              <a:off x="7506533" y="5725280"/>
              <a:ext cx="168191" cy="31258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9" name="Straight Connector 488"/>
            <p:cNvCxnSpPr>
              <a:stCxn id="457" idx="4"/>
              <a:endCxn id="456" idx="0"/>
            </p:cNvCxnSpPr>
            <p:nvPr/>
          </p:nvCxnSpPr>
          <p:spPr bwMode="auto">
            <a:xfrm rot="5400000">
              <a:off x="7227636" y="6155123"/>
              <a:ext cx="306450" cy="54358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5" name="Straight Connector 494"/>
            <p:cNvCxnSpPr>
              <a:stCxn id="460" idx="5"/>
              <a:endCxn id="459" idx="1"/>
            </p:cNvCxnSpPr>
            <p:nvPr/>
          </p:nvCxnSpPr>
          <p:spPr bwMode="auto">
            <a:xfrm rot="16200000" flipH="1">
              <a:off x="7455629" y="5457820"/>
              <a:ext cx="251685" cy="330893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7" name="Straight Connector 496"/>
            <p:cNvCxnSpPr>
              <a:stCxn id="460" idx="4"/>
              <a:endCxn id="457" idx="0"/>
            </p:cNvCxnSpPr>
            <p:nvPr/>
          </p:nvCxnSpPr>
          <p:spPr bwMode="auto">
            <a:xfrm rot="16200000" flipH="1">
              <a:off x="7175643" y="5722388"/>
              <a:ext cx="446480" cy="18313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Group 500"/>
            <p:cNvGrpSpPr/>
            <p:nvPr/>
          </p:nvGrpSpPr>
          <p:grpSpPr>
            <a:xfrm>
              <a:off x="6976813" y="5392583"/>
              <a:ext cx="1465102" cy="1094433"/>
              <a:chOff x="4847762" y="4764431"/>
              <a:chExt cx="1465102" cy="1094433"/>
            </a:xfrm>
          </p:grpSpPr>
          <p:cxnSp>
            <p:nvCxnSpPr>
              <p:cNvPr id="483" name="Straight Connector 482"/>
              <p:cNvCxnSpPr>
                <a:stCxn id="451" idx="0"/>
                <a:endCxn id="455" idx="4"/>
              </p:cNvCxnSpPr>
              <p:nvPr/>
            </p:nvCxnSpPr>
            <p:spPr bwMode="auto">
              <a:xfrm rot="16200000" flipV="1">
                <a:off x="6093390" y="5268443"/>
                <a:ext cx="349777" cy="89171"/>
              </a:xfrm>
              <a:prstGeom prst="line">
                <a:avLst/>
              </a:prstGeom>
              <a:ln w="25400" cap="rnd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4" name="Straight Connector 483"/>
              <p:cNvCxnSpPr>
                <a:stCxn id="459" idx="7"/>
                <a:endCxn id="454" idx="3"/>
              </p:cNvCxnSpPr>
              <p:nvPr/>
            </p:nvCxnSpPr>
            <p:spPr bwMode="auto">
              <a:xfrm rot="5400000" flipH="1" flipV="1">
                <a:off x="5611423" y="4864716"/>
                <a:ext cx="311109" cy="201377"/>
              </a:xfrm>
              <a:prstGeom prst="line">
                <a:avLst/>
              </a:prstGeom>
              <a:ln w="25400" cap="rnd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5" name="Straight Connector 484"/>
              <p:cNvCxnSpPr>
                <a:stCxn id="455" idx="3"/>
                <a:endCxn id="452" idx="7"/>
              </p:cNvCxnSpPr>
              <p:nvPr/>
            </p:nvCxnSpPr>
            <p:spPr bwMode="auto">
              <a:xfrm rot="5400000">
                <a:off x="5921632" y="5132066"/>
                <a:ext cx="281792" cy="273906"/>
              </a:xfrm>
              <a:prstGeom prst="line">
                <a:avLst/>
              </a:prstGeom>
              <a:ln w="25400" cap="rnd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6" name="Straight Connector 485"/>
              <p:cNvCxnSpPr>
                <a:stCxn id="451" idx="3"/>
                <a:endCxn id="458" idx="7"/>
              </p:cNvCxnSpPr>
              <p:nvPr/>
            </p:nvCxnSpPr>
            <p:spPr bwMode="auto">
              <a:xfrm rot="5400000">
                <a:off x="6064443" y="5586657"/>
                <a:ext cx="192038" cy="213856"/>
              </a:xfrm>
              <a:prstGeom prst="line">
                <a:avLst/>
              </a:prstGeom>
              <a:ln w="25400" cap="rnd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7" name="Straight Connector 486"/>
              <p:cNvCxnSpPr>
                <a:stCxn id="459" idx="5"/>
                <a:endCxn id="452" idx="1"/>
              </p:cNvCxnSpPr>
              <p:nvPr/>
            </p:nvCxnSpPr>
            <p:spPr bwMode="auto">
              <a:xfrm rot="16200000" flipH="1">
                <a:off x="5626243" y="5209367"/>
                <a:ext cx="240593" cy="160501"/>
              </a:xfrm>
              <a:prstGeom prst="line">
                <a:avLst/>
              </a:prstGeom>
              <a:ln w="25400" cap="rnd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0" name="Straight Connector 489"/>
              <p:cNvCxnSpPr>
                <a:stCxn id="450" idx="5"/>
                <a:endCxn id="457" idx="2"/>
              </p:cNvCxnSpPr>
              <p:nvPr/>
            </p:nvCxnSpPr>
            <p:spPr bwMode="auto">
              <a:xfrm rot="16200000" flipH="1">
                <a:off x="4991361" y="5113342"/>
                <a:ext cx="142820" cy="358053"/>
              </a:xfrm>
              <a:prstGeom prst="line">
                <a:avLst/>
              </a:prstGeom>
              <a:ln w="25400" cap="rnd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1" name="Straight Connector 490"/>
              <p:cNvCxnSpPr>
                <a:stCxn id="453" idx="5"/>
                <a:endCxn id="456" idx="2"/>
              </p:cNvCxnSpPr>
              <p:nvPr/>
            </p:nvCxnSpPr>
            <p:spPr bwMode="auto">
              <a:xfrm rot="16200000" flipH="1">
                <a:off x="4954703" y="5505885"/>
                <a:ext cx="128747" cy="342630"/>
              </a:xfrm>
              <a:prstGeom prst="line">
                <a:avLst/>
              </a:prstGeom>
              <a:ln w="25400" cap="rnd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2" name="Straight Connector 491"/>
              <p:cNvCxnSpPr>
                <a:stCxn id="456" idx="5"/>
                <a:endCxn id="449" idx="2"/>
              </p:cNvCxnSpPr>
              <p:nvPr/>
            </p:nvCxnSpPr>
            <p:spPr bwMode="auto">
              <a:xfrm rot="16200000" flipH="1">
                <a:off x="5347934" y="5666663"/>
                <a:ext cx="93108" cy="291293"/>
              </a:xfrm>
              <a:prstGeom prst="line">
                <a:avLst/>
              </a:prstGeom>
              <a:ln w="25400" cap="rnd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3" name="Straight Connector 492"/>
              <p:cNvCxnSpPr>
                <a:stCxn id="449" idx="6"/>
                <a:endCxn id="458" idx="2"/>
              </p:cNvCxnSpPr>
              <p:nvPr/>
            </p:nvCxnSpPr>
            <p:spPr bwMode="auto">
              <a:xfrm flipV="1">
                <a:off x="5668751" y="5815870"/>
                <a:ext cx="321294" cy="42994"/>
              </a:xfrm>
              <a:prstGeom prst="line">
                <a:avLst/>
              </a:prstGeom>
              <a:ln w="25400" cap="rnd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4" name="Straight Connector 493"/>
              <p:cNvCxnSpPr>
                <a:stCxn id="460" idx="6"/>
                <a:endCxn id="454" idx="2"/>
              </p:cNvCxnSpPr>
              <p:nvPr/>
            </p:nvCxnSpPr>
            <p:spPr bwMode="auto">
              <a:xfrm flipV="1">
                <a:off x="5297867" y="4764431"/>
                <a:ext cx="550964" cy="78576"/>
              </a:xfrm>
              <a:prstGeom prst="line">
                <a:avLst/>
              </a:prstGeom>
              <a:ln w="25400" cap="rnd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6" name="Straight Connector 495"/>
              <p:cNvCxnSpPr>
                <a:stCxn id="450" idx="7"/>
                <a:endCxn id="460" idx="3"/>
              </p:cNvCxnSpPr>
              <p:nvPr/>
            </p:nvCxnSpPr>
            <p:spPr bwMode="auto">
              <a:xfrm rot="5400000" flipH="1" flipV="1">
                <a:off x="4928636" y="4824382"/>
                <a:ext cx="260850" cy="350633"/>
              </a:xfrm>
              <a:prstGeom prst="line">
                <a:avLst/>
              </a:prstGeom>
              <a:ln w="25400" cap="rnd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8" name="Straight Connector 497"/>
              <p:cNvCxnSpPr>
                <a:stCxn id="454" idx="5"/>
                <a:endCxn id="455" idx="1"/>
              </p:cNvCxnSpPr>
              <p:nvPr/>
            </p:nvCxnSpPr>
            <p:spPr bwMode="auto">
              <a:xfrm rot="16200000" flipH="1">
                <a:off x="5944091" y="4824369"/>
                <a:ext cx="269910" cy="240869"/>
              </a:xfrm>
              <a:prstGeom prst="line">
                <a:avLst/>
              </a:prstGeom>
              <a:ln w="25400" cap="rnd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99" name="Straight Connector 498"/>
            <p:cNvCxnSpPr>
              <a:stCxn id="459" idx="6"/>
              <a:endCxn id="455" idx="2"/>
            </p:cNvCxnSpPr>
            <p:nvPr/>
          </p:nvCxnSpPr>
          <p:spPr bwMode="auto">
            <a:xfrm flipV="1">
              <a:off x="7805369" y="5732093"/>
              <a:ext cx="513134" cy="41199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0" name="Straight Connector 479"/>
            <p:cNvCxnSpPr/>
            <p:nvPr/>
          </p:nvCxnSpPr>
          <p:spPr bwMode="auto">
            <a:xfrm rot="16200000" flipH="1">
              <a:off x="8576643" y="5632684"/>
              <a:ext cx="315791" cy="107892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3" name="Straight Connector 462"/>
            <p:cNvCxnSpPr/>
            <p:nvPr/>
          </p:nvCxnSpPr>
          <p:spPr bwMode="auto">
            <a:xfrm>
              <a:off x="8106508" y="5392643"/>
              <a:ext cx="504218" cy="66370"/>
            </a:xfrm>
            <a:prstGeom prst="line">
              <a:avLst/>
            </a:prstGeom>
            <a:ln w="571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4" name="Straight Connector 463"/>
            <p:cNvCxnSpPr/>
            <p:nvPr/>
          </p:nvCxnSpPr>
          <p:spPr bwMode="auto">
            <a:xfrm rot="5400000">
              <a:off x="8527599" y="5923473"/>
              <a:ext cx="171275" cy="251678"/>
            </a:xfrm>
            <a:prstGeom prst="line">
              <a:avLst/>
            </a:prstGeom>
            <a:ln w="571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5" name="Straight Connector 464"/>
            <p:cNvCxnSpPr/>
            <p:nvPr/>
          </p:nvCxnSpPr>
          <p:spPr bwMode="auto">
            <a:xfrm rot="5400000">
              <a:off x="7714980" y="6200798"/>
              <a:ext cx="304868" cy="176875"/>
            </a:xfrm>
            <a:prstGeom prst="line">
              <a:avLst/>
            </a:prstGeom>
            <a:ln w="381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6" name="Straight Connector 465"/>
            <p:cNvCxnSpPr/>
            <p:nvPr/>
          </p:nvCxnSpPr>
          <p:spPr bwMode="auto">
            <a:xfrm rot="5400000">
              <a:off x="6820399" y="5975016"/>
              <a:ext cx="253958" cy="39904"/>
            </a:xfrm>
            <a:prstGeom prst="line">
              <a:avLst/>
            </a:prstGeom>
            <a:ln w="381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7" name="Straight Connector 466"/>
            <p:cNvCxnSpPr/>
            <p:nvPr/>
          </p:nvCxnSpPr>
          <p:spPr bwMode="auto">
            <a:xfrm>
              <a:off x="8075094" y="6087468"/>
              <a:ext cx="302523" cy="92900"/>
            </a:xfrm>
            <a:prstGeom prst="line">
              <a:avLst/>
            </a:prstGeom>
            <a:ln w="381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1" name="Oval 57"/>
            <p:cNvSpPr>
              <a:spLocks noChangeArrowheads="1"/>
            </p:cNvSpPr>
            <p:nvPr/>
          </p:nvSpPr>
          <p:spPr bwMode="auto">
            <a:xfrm>
              <a:off x="8615669" y="5741701"/>
              <a:ext cx="345596" cy="345182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62" name="Oval 57"/>
            <p:cNvSpPr>
              <a:spLocks noChangeArrowheads="1"/>
            </p:cNvSpPr>
            <p:nvPr/>
          </p:nvSpPr>
          <p:spPr bwMode="auto">
            <a:xfrm>
              <a:off x="8507780" y="5286375"/>
              <a:ext cx="345596" cy="345182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55" name="Oval 57"/>
            <p:cNvSpPr>
              <a:spLocks noChangeArrowheads="1"/>
            </p:cNvSpPr>
            <p:nvPr/>
          </p:nvSpPr>
          <p:spPr bwMode="auto">
            <a:xfrm>
              <a:off x="8318503" y="5697894"/>
              <a:ext cx="68480" cy="68398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56" name="Oval 57"/>
            <p:cNvSpPr>
              <a:spLocks noChangeArrowheads="1"/>
            </p:cNvSpPr>
            <p:nvPr/>
          </p:nvSpPr>
          <p:spPr bwMode="auto">
            <a:xfrm>
              <a:off x="7319442" y="6335527"/>
              <a:ext cx="68480" cy="68398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57" name="Oval 57"/>
            <p:cNvSpPr>
              <a:spLocks noChangeArrowheads="1"/>
            </p:cNvSpPr>
            <p:nvPr/>
          </p:nvSpPr>
          <p:spPr bwMode="auto">
            <a:xfrm>
              <a:off x="7370849" y="5954785"/>
              <a:ext cx="74382" cy="74292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58" name="Oval 57"/>
            <p:cNvSpPr>
              <a:spLocks noChangeArrowheads="1"/>
            </p:cNvSpPr>
            <p:nvPr/>
          </p:nvSpPr>
          <p:spPr bwMode="auto">
            <a:xfrm>
              <a:off x="8119096" y="6406876"/>
              <a:ext cx="74382" cy="74292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59" name="Oval 57"/>
            <p:cNvSpPr>
              <a:spLocks noChangeArrowheads="1"/>
            </p:cNvSpPr>
            <p:nvPr/>
          </p:nvSpPr>
          <p:spPr bwMode="auto">
            <a:xfrm>
              <a:off x="7736889" y="5739093"/>
              <a:ext cx="68480" cy="68398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460" name="Oval 57"/>
            <p:cNvSpPr>
              <a:spLocks noChangeArrowheads="1"/>
            </p:cNvSpPr>
            <p:nvPr/>
          </p:nvSpPr>
          <p:spPr bwMode="auto">
            <a:xfrm>
              <a:off x="7352536" y="5434013"/>
              <a:ext cx="74382" cy="74292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49" name="Oval 57"/>
            <p:cNvSpPr>
              <a:spLocks noChangeArrowheads="1"/>
            </p:cNvSpPr>
            <p:nvPr/>
          </p:nvSpPr>
          <p:spPr bwMode="auto">
            <a:xfrm>
              <a:off x="7669186" y="6422785"/>
              <a:ext cx="128616" cy="128462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50" name="Oval 57"/>
            <p:cNvSpPr>
              <a:spLocks noChangeArrowheads="1"/>
            </p:cNvSpPr>
            <p:nvPr/>
          </p:nvSpPr>
          <p:spPr bwMode="auto">
            <a:xfrm>
              <a:off x="6903015" y="5739462"/>
              <a:ext cx="128616" cy="128462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51" name="Oval 57"/>
            <p:cNvSpPr>
              <a:spLocks noChangeArrowheads="1"/>
            </p:cNvSpPr>
            <p:nvPr/>
          </p:nvSpPr>
          <p:spPr bwMode="auto">
            <a:xfrm>
              <a:off x="8377606" y="6116069"/>
              <a:ext cx="128616" cy="128462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52" name="Oval 57"/>
            <p:cNvSpPr>
              <a:spLocks noChangeArrowheads="1"/>
            </p:cNvSpPr>
            <p:nvPr/>
          </p:nvSpPr>
          <p:spPr bwMode="auto">
            <a:xfrm>
              <a:off x="7935382" y="6017633"/>
              <a:ext cx="139703" cy="139534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53" name="Oval 57"/>
            <p:cNvSpPr>
              <a:spLocks noChangeArrowheads="1"/>
            </p:cNvSpPr>
            <p:nvPr/>
          </p:nvSpPr>
          <p:spPr bwMode="auto">
            <a:xfrm>
              <a:off x="6857568" y="6121879"/>
              <a:ext cx="139703" cy="139534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54" name="Oval 57"/>
            <p:cNvSpPr>
              <a:spLocks noChangeArrowheads="1"/>
            </p:cNvSpPr>
            <p:nvPr/>
          </p:nvSpPr>
          <p:spPr bwMode="auto">
            <a:xfrm>
              <a:off x="7977882" y="5328352"/>
              <a:ext cx="128616" cy="128462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651" name="Rounded Rectangle 650"/>
          <p:cNvSpPr/>
          <p:nvPr/>
        </p:nvSpPr>
        <p:spPr>
          <a:xfrm>
            <a:off x="351934" y="4892644"/>
            <a:ext cx="2029179" cy="60983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/>
              <a:t>WRW sample</a:t>
            </a:r>
            <a:endParaRPr lang="en-US" sz="1100" i="1" dirty="0"/>
          </a:p>
        </p:txBody>
      </p:sp>
      <p:sp>
        <p:nvSpPr>
          <p:cNvPr id="11" name="Down Arrow 10"/>
          <p:cNvSpPr/>
          <p:nvPr/>
        </p:nvSpPr>
        <p:spPr>
          <a:xfrm>
            <a:off x="1073250" y="1039697"/>
            <a:ext cx="609600" cy="257173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Down Arrow 11"/>
          <p:cNvSpPr/>
          <p:nvPr/>
        </p:nvSpPr>
        <p:spPr>
          <a:xfrm>
            <a:off x="1073250" y="2190666"/>
            <a:ext cx="609600" cy="258060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Down Arrow 12"/>
          <p:cNvSpPr/>
          <p:nvPr/>
        </p:nvSpPr>
        <p:spPr>
          <a:xfrm>
            <a:off x="1073250" y="3342522"/>
            <a:ext cx="609600" cy="257173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52" name="Down Arrow 651"/>
          <p:cNvSpPr/>
          <p:nvPr/>
        </p:nvSpPr>
        <p:spPr>
          <a:xfrm>
            <a:off x="1073250" y="4493491"/>
            <a:ext cx="609600" cy="257173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9" name="Group 711"/>
          <p:cNvGrpSpPr/>
          <p:nvPr/>
        </p:nvGrpSpPr>
        <p:grpSpPr>
          <a:xfrm>
            <a:off x="3444626" y="1607527"/>
            <a:ext cx="952500" cy="454154"/>
            <a:chOff x="3444626" y="1936139"/>
            <a:chExt cx="952500" cy="454154"/>
          </a:xfrm>
        </p:grpSpPr>
        <p:sp>
          <p:nvSpPr>
            <p:cNvPr id="57" name="Rectangle 56"/>
            <p:cNvSpPr/>
            <p:nvPr/>
          </p:nvSpPr>
          <p:spPr bwMode="auto">
            <a:xfrm>
              <a:off x="3444626" y="1936139"/>
              <a:ext cx="257175" cy="449262"/>
            </a:xfrm>
            <a:prstGeom prst="rect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9" name="Rectangle 58"/>
            <p:cNvSpPr/>
            <p:nvPr/>
          </p:nvSpPr>
          <p:spPr bwMode="auto">
            <a:xfrm>
              <a:off x="4139951" y="1936139"/>
              <a:ext cx="257175" cy="449262"/>
            </a:xfrm>
            <a:prstGeom prst="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11" name="Rectangle 710"/>
            <p:cNvSpPr/>
            <p:nvPr/>
          </p:nvSpPr>
          <p:spPr bwMode="auto">
            <a:xfrm>
              <a:off x="3800226" y="2381149"/>
              <a:ext cx="257175" cy="9144"/>
            </a:xfrm>
            <a:prstGeom prst="rect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94" name="Rounded Rectangle 193"/>
          <p:cNvSpPr/>
          <p:nvPr/>
        </p:nvSpPr>
        <p:spPr>
          <a:xfrm>
            <a:off x="351934" y="6043613"/>
            <a:ext cx="2029179" cy="60983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/>
              <a:t>Final result</a:t>
            </a:r>
            <a:endParaRPr lang="en-US" sz="1100" i="1" dirty="0"/>
          </a:p>
        </p:txBody>
      </p:sp>
      <p:sp>
        <p:nvSpPr>
          <p:cNvPr id="214" name="Down Arrow 213"/>
          <p:cNvSpPr/>
          <p:nvPr/>
        </p:nvSpPr>
        <p:spPr>
          <a:xfrm>
            <a:off x="1073250" y="5644460"/>
            <a:ext cx="609600" cy="257173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116" name="Group 115"/>
          <p:cNvGrpSpPr/>
          <p:nvPr/>
        </p:nvGrpSpPr>
        <p:grpSpPr>
          <a:xfrm>
            <a:off x="4879275" y="5106217"/>
            <a:ext cx="3193158" cy="1350511"/>
            <a:chOff x="4879275" y="5106217"/>
            <a:chExt cx="3193158" cy="1350511"/>
          </a:xfrm>
        </p:grpSpPr>
        <p:sp>
          <p:nvSpPr>
            <p:cNvPr id="703" name="Text Box 99"/>
            <p:cNvSpPr txBox="1">
              <a:spLocks noChangeArrowheads="1"/>
            </p:cNvSpPr>
            <p:nvPr/>
          </p:nvSpPr>
          <p:spPr bwMode="auto">
            <a:xfrm>
              <a:off x="6400799" y="5495918"/>
              <a:ext cx="1671634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CH" sz="1600" dirty="0" smtClean="0">
                  <a:latin typeface="+mn-lt"/>
                </a:rPr>
                <a:t>Hansen-</a:t>
              </a:r>
              <a:r>
                <a:rPr lang="fr-CH" sz="1600" dirty="0" err="1" smtClean="0">
                  <a:latin typeface="+mn-lt"/>
                </a:rPr>
                <a:t>Hurwitz</a:t>
              </a:r>
              <a:r>
                <a:rPr lang="fr-CH" sz="1600" dirty="0" smtClean="0">
                  <a:latin typeface="+mn-lt"/>
                </a:rPr>
                <a:t> </a:t>
              </a:r>
              <a:r>
                <a:rPr lang="fr-CH" sz="1600" dirty="0" err="1" smtClean="0">
                  <a:latin typeface="+mn-lt"/>
                </a:rPr>
                <a:t>estimator</a:t>
              </a:r>
              <a:endParaRPr lang="fr-CH" sz="1600" dirty="0" smtClean="0">
                <a:latin typeface="+mn-lt"/>
              </a:endParaRPr>
            </a:p>
          </p:txBody>
        </p:sp>
        <p:sp>
          <p:nvSpPr>
            <p:cNvPr id="114" name="Circular Arrow 113"/>
            <p:cNvSpPr/>
            <p:nvPr/>
          </p:nvSpPr>
          <p:spPr>
            <a:xfrm rot="5620366">
              <a:off x="5001303" y="4984189"/>
              <a:ext cx="1350511" cy="1594568"/>
            </a:xfrm>
            <a:prstGeom prst="circularArrow">
              <a:avLst>
                <a:gd name="adj1" fmla="val 11231"/>
                <a:gd name="adj2" fmla="val 993309"/>
                <a:gd name="adj3" fmla="val 20554805"/>
                <a:gd name="adj4" fmla="val 10600943"/>
                <a:gd name="adj5" fmla="val 11028"/>
              </a:avLst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117" name="Picture 8" descr="C:\Users\Maciej\Pictures\Picture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1122" y="5077326"/>
            <a:ext cx="2713195" cy="344907"/>
          </a:xfrm>
          <a:prstGeom prst="rect">
            <a:avLst/>
          </a:prstGeom>
          <a:noFill/>
        </p:spPr>
      </p:pic>
      <p:pic>
        <p:nvPicPr>
          <p:cNvPr id="59399" name="Picture 7" descr="C:\Users\Maciej\Pictures\Picture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27159" y="5862231"/>
            <a:ext cx="2845467" cy="894921"/>
          </a:xfrm>
          <a:prstGeom prst="rect">
            <a:avLst/>
          </a:prstGeom>
          <a:noFill/>
        </p:spPr>
      </p:pic>
      <p:sp>
        <p:nvSpPr>
          <p:cNvPr id="107" name="TextBox 63"/>
          <p:cNvSpPr txBox="1">
            <a:spLocks noChangeArrowheads="1"/>
          </p:cNvSpPr>
          <p:nvPr/>
        </p:nvSpPr>
        <p:spPr bwMode="auto">
          <a:xfrm>
            <a:off x="4843447" y="126141"/>
            <a:ext cx="225339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dirty="0">
                <a:latin typeface="+mn-lt"/>
              </a:rPr>
              <a:t>E.g., </a:t>
            </a:r>
            <a:r>
              <a:rPr lang="en-US" sz="1400" dirty="0" smtClean="0">
                <a:latin typeface="+mn-lt"/>
              </a:rPr>
              <a:t>compare the </a:t>
            </a:r>
            <a:r>
              <a:rPr lang="en-US" sz="1400" dirty="0">
                <a:latin typeface="+mn-lt"/>
              </a:rPr>
              <a:t>size of  </a:t>
            </a:r>
            <a:r>
              <a:rPr lang="en-US" sz="1400" dirty="0" smtClean="0">
                <a:latin typeface="+mn-lt"/>
              </a:rPr>
              <a:t>red </a:t>
            </a:r>
            <a:r>
              <a:rPr lang="en-US" sz="1400" dirty="0">
                <a:latin typeface="+mn-lt"/>
              </a:rPr>
              <a:t>and </a:t>
            </a:r>
            <a:r>
              <a:rPr lang="en-US" sz="1400" dirty="0" smtClean="0">
                <a:latin typeface="+mn-lt"/>
              </a:rPr>
              <a:t>green </a:t>
            </a:r>
            <a:r>
              <a:rPr lang="en-US" sz="1400" dirty="0">
                <a:latin typeface="+mn-lt"/>
              </a:rPr>
              <a:t>categories.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300"/>
                                        <p:tgtEl>
                                          <p:spTgt spid="59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8" name="TextBox 320"/>
          <p:cNvSpPr txBox="1">
            <a:spLocks noChangeArrowheads="1"/>
          </p:cNvSpPr>
          <p:nvPr/>
        </p:nvSpPr>
        <p:spPr bwMode="auto">
          <a:xfrm>
            <a:off x="4982391" y="1764213"/>
            <a:ext cx="3985146" cy="170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500" dirty="0"/>
              <a:t>Stratified Weighted Random Walk </a:t>
            </a:r>
            <a:r>
              <a:rPr lang="en-US" sz="3500" dirty="0" smtClean="0"/>
              <a:t>   (</a:t>
            </a:r>
            <a:r>
              <a:rPr lang="en-US" sz="3500" dirty="0"/>
              <a:t>S-WRW)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51934" y="287881"/>
            <a:ext cx="2029179" cy="60983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Measurement objective</a:t>
            </a:r>
            <a:endParaRPr lang="en-US" sz="1100" dirty="0"/>
          </a:p>
        </p:txBody>
      </p:sp>
      <p:sp>
        <p:nvSpPr>
          <p:cNvPr id="6" name="Rounded Rectangle 5"/>
          <p:cNvSpPr/>
          <p:nvPr/>
        </p:nvSpPr>
        <p:spPr>
          <a:xfrm>
            <a:off x="351934" y="1438850"/>
            <a:ext cx="2029179" cy="60983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Category weights optimal under WIS</a:t>
            </a:r>
            <a:endParaRPr lang="en-US" sz="1100" dirty="0"/>
          </a:p>
        </p:txBody>
      </p:sp>
      <p:sp>
        <p:nvSpPr>
          <p:cNvPr id="7" name="Rounded Rectangle 6"/>
          <p:cNvSpPr/>
          <p:nvPr/>
        </p:nvSpPr>
        <p:spPr>
          <a:xfrm>
            <a:off x="351934" y="2590706"/>
            <a:ext cx="2029179" cy="60983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Modified category weights</a:t>
            </a:r>
            <a:endParaRPr lang="en-US" sz="1100" dirty="0"/>
          </a:p>
        </p:txBody>
      </p:sp>
      <p:sp>
        <p:nvSpPr>
          <p:cNvPr id="8" name="Rounded Rectangle 7"/>
          <p:cNvSpPr/>
          <p:nvPr/>
        </p:nvSpPr>
        <p:spPr>
          <a:xfrm>
            <a:off x="351934" y="3741675"/>
            <a:ext cx="2029179" cy="60983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Edge weights in </a:t>
            </a:r>
            <a:r>
              <a:rPr lang="en-US" i="1" dirty="0"/>
              <a:t>G</a:t>
            </a:r>
            <a:endParaRPr lang="en-US" sz="1100" i="1" dirty="0"/>
          </a:p>
        </p:txBody>
      </p:sp>
      <p:sp>
        <p:nvSpPr>
          <p:cNvPr id="60" name="Rectangle 59"/>
          <p:cNvSpPr/>
          <p:nvPr/>
        </p:nvSpPr>
        <p:spPr bwMode="auto">
          <a:xfrm>
            <a:off x="3457326" y="2741184"/>
            <a:ext cx="257175" cy="452437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1" name="Rectangle 60"/>
          <p:cNvSpPr/>
          <p:nvPr/>
        </p:nvSpPr>
        <p:spPr bwMode="auto">
          <a:xfrm>
            <a:off x="3800226" y="3088846"/>
            <a:ext cx="257175" cy="104775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2" name="Rectangle 61"/>
          <p:cNvSpPr/>
          <p:nvPr/>
        </p:nvSpPr>
        <p:spPr bwMode="auto">
          <a:xfrm>
            <a:off x="4152651" y="2847546"/>
            <a:ext cx="257175" cy="346075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" name="Group 384"/>
          <p:cNvGrpSpPr/>
          <p:nvPr/>
        </p:nvGrpSpPr>
        <p:grpSpPr>
          <a:xfrm>
            <a:off x="2904002" y="139675"/>
            <a:ext cx="2000744" cy="1222899"/>
            <a:chOff x="3114977" y="2092090"/>
            <a:chExt cx="2979082" cy="1820881"/>
          </a:xfrm>
        </p:grpSpPr>
        <p:cxnSp>
          <p:nvCxnSpPr>
            <p:cNvPr id="386" name="Straight Connector 385"/>
            <p:cNvCxnSpPr>
              <a:stCxn id="413" idx="0"/>
              <a:endCxn id="409" idx="4"/>
            </p:cNvCxnSpPr>
            <p:nvPr/>
          </p:nvCxnSpPr>
          <p:spPr bwMode="auto">
            <a:xfrm rot="16200000" flipV="1">
              <a:off x="5169620" y="2960560"/>
              <a:ext cx="476099" cy="13277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7" name="Straight Connector 386"/>
            <p:cNvCxnSpPr>
              <a:stCxn id="419" idx="7"/>
              <a:endCxn id="421" idx="3"/>
            </p:cNvCxnSpPr>
            <p:nvPr/>
          </p:nvCxnSpPr>
          <p:spPr bwMode="auto">
            <a:xfrm rot="5400000" flipH="1" flipV="1">
              <a:off x="4461256" y="2337073"/>
              <a:ext cx="431622" cy="268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8" name="Straight Connector 387"/>
            <p:cNvCxnSpPr>
              <a:stCxn id="417" idx="4"/>
              <a:endCxn id="415" idx="0"/>
            </p:cNvCxnSpPr>
            <p:nvPr/>
          </p:nvCxnSpPr>
          <p:spPr bwMode="auto">
            <a:xfrm rot="16200000" flipH="1">
              <a:off x="5674623" y="2545215"/>
              <a:ext cx="470210" cy="16064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9" name="Straight Connector 388"/>
            <p:cNvCxnSpPr>
              <a:stCxn id="421" idx="6"/>
              <a:endCxn id="417" idx="2"/>
            </p:cNvCxnSpPr>
            <p:nvPr/>
          </p:nvCxnSpPr>
          <p:spPr bwMode="auto">
            <a:xfrm>
              <a:off x="4974624" y="2187729"/>
              <a:ext cx="750773" cy="9882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0" name="Straight Connector 389"/>
            <p:cNvCxnSpPr>
              <a:stCxn id="409" idx="3"/>
              <a:endCxn id="418" idx="7"/>
            </p:cNvCxnSpPr>
            <p:nvPr/>
          </p:nvCxnSpPr>
          <p:spPr bwMode="auto">
            <a:xfrm rot="5400000">
              <a:off x="4891497" y="2766773"/>
              <a:ext cx="387966" cy="37619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1" name="Straight Connector 390"/>
            <p:cNvCxnSpPr>
              <a:stCxn id="415" idx="3"/>
              <a:endCxn id="413" idx="7"/>
            </p:cNvCxnSpPr>
            <p:nvPr/>
          </p:nvCxnSpPr>
          <p:spPr bwMode="auto">
            <a:xfrm rot="5400000">
              <a:off x="5601622" y="2978123"/>
              <a:ext cx="255025" cy="37474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2" name="Straight Connector 391"/>
            <p:cNvCxnSpPr>
              <a:stCxn id="413" idx="3"/>
              <a:endCxn id="416" idx="7"/>
            </p:cNvCxnSpPr>
            <p:nvPr/>
          </p:nvCxnSpPr>
          <p:spPr bwMode="auto">
            <a:xfrm rot="5400000">
              <a:off x="5138527" y="3412040"/>
              <a:ext cx="251599" cy="28404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3" name="Straight Connector 392"/>
            <p:cNvCxnSpPr>
              <a:stCxn id="418" idx="3"/>
              <a:endCxn id="411" idx="7"/>
            </p:cNvCxnSpPr>
            <p:nvPr/>
          </p:nvCxnSpPr>
          <p:spPr bwMode="auto">
            <a:xfrm rot="5400000">
              <a:off x="4391644" y="3391052"/>
              <a:ext cx="453941" cy="26336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4" name="Straight Connector 393"/>
            <p:cNvCxnSpPr>
              <a:stCxn id="419" idx="5"/>
              <a:endCxn id="418" idx="1"/>
            </p:cNvCxnSpPr>
            <p:nvPr/>
          </p:nvCxnSpPr>
          <p:spPr bwMode="auto">
            <a:xfrm rot="16200000" flipH="1">
              <a:off x="4483325" y="2881879"/>
              <a:ext cx="326619" cy="20732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5" name="Straight Connector 394"/>
            <p:cNvCxnSpPr>
              <a:stCxn id="414" idx="7"/>
              <a:endCxn id="419" idx="3"/>
            </p:cNvCxnSpPr>
            <p:nvPr/>
          </p:nvCxnSpPr>
          <p:spPr bwMode="auto">
            <a:xfrm rot="5400000" flipH="1" flipV="1">
              <a:off x="4115627" y="2714773"/>
              <a:ext cx="184470" cy="3993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6" name="Straight Connector 395"/>
            <p:cNvCxnSpPr>
              <a:stCxn id="414" idx="4"/>
              <a:endCxn id="410" idx="0"/>
            </p:cNvCxnSpPr>
            <p:nvPr/>
          </p:nvCxnSpPr>
          <p:spPr bwMode="auto">
            <a:xfrm rot="5400000">
              <a:off x="3712652" y="3325077"/>
              <a:ext cx="363013" cy="8093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7" name="Straight Connector 396"/>
            <p:cNvCxnSpPr>
              <a:stCxn id="412" idx="5"/>
              <a:endCxn id="414" idx="2"/>
            </p:cNvCxnSpPr>
            <p:nvPr/>
          </p:nvCxnSpPr>
          <p:spPr bwMode="auto">
            <a:xfrm rot="16200000" flipH="1">
              <a:off x="3482032" y="2731572"/>
              <a:ext cx="212663" cy="48450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8" name="Straight Connector 397"/>
            <p:cNvCxnSpPr>
              <a:stCxn id="412" idx="4"/>
              <a:endCxn id="420" idx="0"/>
            </p:cNvCxnSpPr>
            <p:nvPr/>
          </p:nvCxnSpPr>
          <p:spPr bwMode="auto">
            <a:xfrm rot="5400000">
              <a:off x="3059625" y="3054869"/>
              <a:ext cx="378137" cy="5941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9" name="Straight Connector 398"/>
            <p:cNvCxnSpPr>
              <a:stCxn id="420" idx="5"/>
              <a:endCxn id="410" idx="2"/>
            </p:cNvCxnSpPr>
            <p:nvPr/>
          </p:nvCxnSpPr>
          <p:spPr bwMode="auto">
            <a:xfrm rot="16200000" flipH="1">
              <a:off x="3429379" y="3314134"/>
              <a:ext cx="191707" cy="46540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0" name="Straight Connector 399"/>
            <p:cNvCxnSpPr>
              <a:stCxn id="410" idx="5"/>
              <a:endCxn id="411" idx="2"/>
            </p:cNvCxnSpPr>
            <p:nvPr/>
          </p:nvCxnSpPr>
          <p:spPr bwMode="auto">
            <a:xfrm rot="16200000" flipH="1">
              <a:off x="4068926" y="3562788"/>
              <a:ext cx="107014" cy="4020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1" name="Straight Connector 400"/>
            <p:cNvCxnSpPr>
              <a:stCxn id="411" idx="6"/>
              <a:endCxn id="416" idx="2"/>
            </p:cNvCxnSpPr>
            <p:nvPr/>
          </p:nvCxnSpPr>
          <p:spPr bwMode="auto">
            <a:xfrm flipV="1">
              <a:off x="4514978" y="3753317"/>
              <a:ext cx="429775" cy="6401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2" name="Straight Connector 401"/>
            <p:cNvCxnSpPr>
              <a:stCxn id="418" idx="6"/>
              <a:endCxn id="413" idx="2"/>
            </p:cNvCxnSpPr>
            <p:nvPr/>
          </p:nvCxnSpPr>
          <p:spPr bwMode="auto">
            <a:xfrm>
              <a:off x="4927848" y="3222308"/>
              <a:ext cx="450452" cy="13832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3" name="Straight Connector 402"/>
            <p:cNvCxnSpPr>
              <a:stCxn id="422" idx="6"/>
              <a:endCxn id="421" idx="2"/>
            </p:cNvCxnSpPr>
            <p:nvPr/>
          </p:nvCxnSpPr>
          <p:spPr bwMode="auto">
            <a:xfrm flipV="1">
              <a:off x="4011366" y="2187729"/>
              <a:ext cx="771750" cy="11700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4" name="Straight Connector 403"/>
            <p:cNvCxnSpPr>
              <a:stCxn id="422" idx="5"/>
              <a:endCxn id="419" idx="1"/>
            </p:cNvCxnSpPr>
            <p:nvPr/>
          </p:nvCxnSpPr>
          <p:spPr bwMode="auto">
            <a:xfrm rot="16200000" flipH="1">
              <a:off x="4039834" y="2319255"/>
              <a:ext cx="308792" cy="42665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5" name="Straight Connector 404"/>
            <p:cNvCxnSpPr>
              <a:stCxn id="412" idx="7"/>
              <a:endCxn id="422" idx="3"/>
            </p:cNvCxnSpPr>
            <p:nvPr/>
          </p:nvCxnSpPr>
          <p:spPr bwMode="auto">
            <a:xfrm rot="5400000" flipH="1" flipV="1">
              <a:off x="3412933" y="2311361"/>
              <a:ext cx="354056" cy="48770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6" name="Straight Connector 405"/>
            <p:cNvCxnSpPr>
              <a:stCxn id="422" idx="4"/>
              <a:endCxn id="414" idx="0"/>
            </p:cNvCxnSpPr>
            <p:nvPr/>
          </p:nvCxnSpPr>
          <p:spPr bwMode="auto">
            <a:xfrm rot="16200000" flipH="1">
              <a:off x="3637161" y="2678809"/>
              <a:ext cx="567662" cy="2726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7" name="Straight Connector 406"/>
            <p:cNvCxnSpPr>
              <a:stCxn id="421" idx="5"/>
              <a:endCxn id="409" idx="1"/>
            </p:cNvCxnSpPr>
            <p:nvPr/>
          </p:nvCxnSpPr>
          <p:spPr bwMode="auto">
            <a:xfrm rot="16200000" flipH="1">
              <a:off x="4924939" y="2276994"/>
              <a:ext cx="370275" cy="32699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8" name="Straight Connector 407"/>
            <p:cNvCxnSpPr>
              <a:stCxn id="419" idx="6"/>
              <a:endCxn id="409" idx="2"/>
            </p:cNvCxnSpPr>
            <p:nvPr/>
          </p:nvCxnSpPr>
          <p:spPr bwMode="auto">
            <a:xfrm flipV="1">
              <a:off x="4571019" y="2693259"/>
              <a:ext cx="674509" cy="6134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9" name="Oval 57"/>
            <p:cNvSpPr>
              <a:spLocks noChangeArrowheads="1"/>
            </p:cNvSpPr>
            <p:nvPr/>
          </p:nvSpPr>
          <p:spPr bwMode="auto">
            <a:xfrm>
              <a:off x="5245529" y="2597619"/>
              <a:ext cx="191508" cy="191278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0" name="Oval 57"/>
            <p:cNvSpPr>
              <a:spLocks noChangeArrowheads="1"/>
            </p:cNvSpPr>
            <p:nvPr/>
          </p:nvSpPr>
          <p:spPr bwMode="auto">
            <a:xfrm>
              <a:off x="3757935" y="3547052"/>
              <a:ext cx="191508" cy="191278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1" name="Oval 57"/>
            <p:cNvSpPr>
              <a:spLocks noChangeArrowheads="1"/>
            </p:cNvSpPr>
            <p:nvPr/>
          </p:nvSpPr>
          <p:spPr bwMode="auto">
            <a:xfrm>
              <a:off x="4323470" y="3721693"/>
              <a:ext cx="191508" cy="191278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2" name="Oval 57"/>
            <p:cNvSpPr>
              <a:spLocks noChangeArrowheads="1"/>
            </p:cNvSpPr>
            <p:nvPr/>
          </p:nvSpPr>
          <p:spPr bwMode="auto">
            <a:xfrm>
              <a:off x="3182646" y="2704230"/>
              <a:ext cx="191508" cy="191278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3" name="Oval 57"/>
            <p:cNvSpPr>
              <a:spLocks noChangeArrowheads="1"/>
            </p:cNvSpPr>
            <p:nvPr/>
          </p:nvSpPr>
          <p:spPr bwMode="auto">
            <a:xfrm>
              <a:off x="5378300" y="3264995"/>
              <a:ext cx="191508" cy="191278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4" name="Oval 57"/>
            <p:cNvSpPr>
              <a:spLocks noChangeArrowheads="1"/>
            </p:cNvSpPr>
            <p:nvPr/>
          </p:nvSpPr>
          <p:spPr bwMode="auto">
            <a:xfrm>
              <a:off x="3830618" y="2976274"/>
              <a:ext cx="208015" cy="207765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5" name="Oval 57"/>
            <p:cNvSpPr>
              <a:spLocks noChangeArrowheads="1"/>
            </p:cNvSpPr>
            <p:nvPr/>
          </p:nvSpPr>
          <p:spPr bwMode="auto">
            <a:xfrm>
              <a:off x="5886044" y="2860644"/>
              <a:ext cx="208015" cy="207765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6" name="Oval 57"/>
            <p:cNvSpPr>
              <a:spLocks noChangeArrowheads="1"/>
            </p:cNvSpPr>
            <p:nvPr/>
          </p:nvSpPr>
          <p:spPr bwMode="auto">
            <a:xfrm>
              <a:off x="4944753" y="3649434"/>
              <a:ext cx="208015" cy="207765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7" name="Oval 57"/>
            <p:cNvSpPr>
              <a:spLocks noChangeArrowheads="1"/>
            </p:cNvSpPr>
            <p:nvPr/>
          </p:nvSpPr>
          <p:spPr bwMode="auto">
            <a:xfrm>
              <a:off x="5725397" y="2182669"/>
              <a:ext cx="208015" cy="207765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8" name="Oval 57"/>
            <p:cNvSpPr>
              <a:spLocks noChangeArrowheads="1"/>
            </p:cNvSpPr>
            <p:nvPr/>
          </p:nvSpPr>
          <p:spPr bwMode="auto">
            <a:xfrm>
              <a:off x="4719833" y="3118425"/>
              <a:ext cx="208015" cy="207765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9" name="Oval 57"/>
            <p:cNvSpPr>
              <a:spLocks noChangeArrowheads="1"/>
            </p:cNvSpPr>
            <p:nvPr/>
          </p:nvSpPr>
          <p:spPr bwMode="auto">
            <a:xfrm>
              <a:off x="4379511" y="2658966"/>
              <a:ext cx="191508" cy="191278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420" name="Oval 57"/>
            <p:cNvSpPr>
              <a:spLocks noChangeArrowheads="1"/>
            </p:cNvSpPr>
            <p:nvPr/>
          </p:nvSpPr>
          <p:spPr bwMode="auto">
            <a:xfrm>
              <a:off x="3114977" y="3273645"/>
              <a:ext cx="208015" cy="207765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21" name="Oval 57"/>
            <p:cNvSpPr>
              <a:spLocks noChangeArrowheads="1"/>
            </p:cNvSpPr>
            <p:nvPr/>
          </p:nvSpPr>
          <p:spPr bwMode="auto">
            <a:xfrm>
              <a:off x="4783116" y="2092090"/>
              <a:ext cx="191508" cy="191278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22" name="Oval 57"/>
            <p:cNvSpPr>
              <a:spLocks noChangeArrowheads="1"/>
            </p:cNvSpPr>
            <p:nvPr/>
          </p:nvSpPr>
          <p:spPr bwMode="auto">
            <a:xfrm>
              <a:off x="3803351" y="2200847"/>
              <a:ext cx="208015" cy="207765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</p:grpSp>
      <p:grpSp>
        <p:nvGrpSpPr>
          <p:cNvPr id="3" name="Group 646"/>
          <p:cNvGrpSpPr/>
          <p:nvPr/>
        </p:nvGrpSpPr>
        <p:grpSpPr>
          <a:xfrm>
            <a:off x="2939177" y="3442441"/>
            <a:ext cx="2103697" cy="1264872"/>
            <a:chOff x="6857568" y="5286375"/>
            <a:chExt cx="2103697" cy="1264872"/>
          </a:xfrm>
        </p:grpSpPr>
        <p:cxnSp>
          <p:nvCxnSpPr>
            <p:cNvPr id="488" name="Straight Connector 487"/>
            <p:cNvCxnSpPr>
              <a:stCxn id="457" idx="7"/>
              <a:endCxn id="459" idx="3"/>
            </p:cNvCxnSpPr>
            <p:nvPr/>
          </p:nvCxnSpPr>
          <p:spPr bwMode="auto">
            <a:xfrm rot="5400000" flipH="1" flipV="1">
              <a:off x="7506533" y="5725280"/>
              <a:ext cx="168191" cy="31258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9" name="Straight Connector 488"/>
            <p:cNvCxnSpPr>
              <a:stCxn id="457" idx="4"/>
              <a:endCxn id="456" idx="0"/>
            </p:cNvCxnSpPr>
            <p:nvPr/>
          </p:nvCxnSpPr>
          <p:spPr bwMode="auto">
            <a:xfrm rot="5400000">
              <a:off x="7227636" y="6155123"/>
              <a:ext cx="306450" cy="54358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5" name="Straight Connector 494"/>
            <p:cNvCxnSpPr>
              <a:stCxn id="460" idx="5"/>
              <a:endCxn id="459" idx="1"/>
            </p:cNvCxnSpPr>
            <p:nvPr/>
          </p:nvCxnSpPr>
          <p:spPr bwMode="auto">
            <a:xfrm rot="16200000" flipH="1">
              <a:off x="7455629" y="5457820"/>
              <a:ext cx="251685" cy="330893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7" name="Straight Connector 496"/>
            <p:cNvCxnSpPr>
              <a:stCxn id="460" idx="4"/>
              <a:endCxn id="457" idx="0"/>
            </p:cNvCxnSpPr>
            <p:nvPr/>
          </p:nvCxnSpPr>
          <p:spPr bwMode="auto">
            <a:xfrm rot="16200000" flipH="1">
              <a:off x="7175643" y="5722388"/>
              <a:ext cx="446480" cy="18313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Group 500"/>
            <p:cNvGrpSpPr/>
            <p:nvPr/>
          </p:nvGrpSpPr>
          <p:grpSpPr>
            <a:xfrm>
              <a:off x="6976813" y="5392583"/>
              <a:ext cx="1465102" cy="1094433"/>
              <a:chOff x="4847762" y="4764431"/>
              <a:chExt cx="1465102" cy="1094433"/>
            </a:xfrm>
          </p:grpSpPr>
          <p:cxnSp>
            <p:nvCxnSpPr>
              <p:cNvPr id="483" name="Straight Connector 482"/>
              <p:cNvCxnSpPr>
                <a:stCxn id="451" idx="0"/>
                <a:endCxn id="455" idx="4"/>
              </p:cNvCxnSpPr>
              <p:nvPr/>
            </p:nvCxnSpPr>
            <p:spPr bwMode="auto">
              <a:xfrm rot="16200000" flipV="1">
                <a:off x="6093390" y="5268443"/>
                <a:ext cx="349777" cy="89171"/>
              </a:xfrm>
              <a:prstGeom prst="line">
                <a:avLst/>
              </a:prstGeom>
              <a:ln w="25400" cap="rnd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4" name="Straight Connector 483"/>
              <p:cNvCxnSpPr>
                <a:stCxn id="459" idx="7"/>
                <a:endCxn id="454" idx="3"/>
              </p:cNvCxnSpPr>
              <p:nvPr/>
            </p:nvCxnSpPr>
            <p:spPr bwMode="auto">
              <a:xfrm rot="5400000" flipH="1" flipV="1">
                <a:off x="5611423" y="4864716"/>
                <a:ext cx="311109" cy="201377"/>
              </a:xfrm>
              <a:prstGeom prst="line">
                <a:avLst/>
              </a:prstGeom>
              <a:ln w="25400" cap="rnd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5" name="Straight Connector 484"/>
              <p:cNvCxnSpPr>
                <a:stCxn id="455" idx="3"/>
                <a:endCxn id="452" idx="7"/>
              </p:cNvCxnSpPr>
              <p:nvPr/>
            </p:nvCxnSpPr>
            <p:spPr bwMode="auto">
              <a:xfrm rot="5400000">
                <a:off x="5921632" y="5132066"/>
                <a:ext cx="281792" cy="273906"/>
              </a:xfrm>
              <a:prstGeom prst="line">
                <a:avLst/>
              </a:prstGeom>
              <a:ln w="25400" cap="rnd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6" name="Straight Connector 485"/>
              <p:cNvCxnSpPr>
                <a:stCxn id="451" idx="3"/>
                <a:endCxn id="458" idx="7"/>
              </p:cNvCxnSpPr>
              <p:nvPr/>
            </p:nvCxnSpPr>
            <p:spPr bwMode="auto">
              <a:xfrm rot="5400000">
                <a:off x="6064443" y="5586657"/>
                <a:ext cx="192038" cy="213856"/>
              </a:xfrm>
              <a:prstGeom prst="line">
                <a:avLst/>
              </a:prstGeom>
              <a:ln w="25400" cap="rnd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7" name="Straight Connector 486"/>
              <p:cNvCxnSpPr>
                <a:stCxn id="459" idx="5"/>
                <a:endCxn id="452" idx="1"/>
              </p:cNvCxnSpPr>
              <p:nvPr/>
            </p:nvCxnSpPr>
            <p:spPr bwMode="auto">
              <a:xfrm rot="16200000" flipH="1">
                <a:off x="5626243" y="5209367"/>
                <a:ext cx="240593" cy="160501"/>
              </a:xfrm>
              <a:prstGeom prst="line">
                <a:avLst/>
              </a:prstGeom>
              <a:ln w="25400" cap="rnd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0" name="Straight Connector 489"/>
              <p:cNvCxnSpPr>
                <a:stCxn id="450" idx="5"/>
                <a:endCxn id="457" idx="2"/>
              </p:cNvCxnSpPr>
              <p:nvPr/>
            </p:nvCxnSpPr>
            <p:spPr bwMode="auto">
              <a:xfrm rot="16200000" flipH="1">
                <a:off x="4991361" y="5113342"/>
                <a:ext cx="142820" cy="358053"/>
              </a:xfrm>
              <a:prstGeom prst="line">
                <a:avLst/>
              </a:prstGeom>
              <a:ln w="25400" cap="rnd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1" name="Straight Connector 490"/>
              <p:cNvCxnSpPr>
                <a:stCxn id="453" idx="5"/>
                <a:endCxn id="456" idx="2"/>
              </p:cNvCxnSpPr>
              <p:nvPr/>
            </p:nvCxnSpPr>
            <p:spPr bwMode="auto">
              <a:xfrm rot="16200000" flipH="1">
                <a:off x="4954703" y="5505885"/>
                <a:ext cx="128747" cy="342630"/>
              </a:xfrm>
              <a:prstGeom prst="line">
                <a:avLst/>
              </a:prstGeom>
              <a:ln w="25400" cap="rnd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2" name="Straight Connector 491"/>
              <p:cNvCxnSpPr>
                <a:stCxn id="456" idx="5"/>
                <a:endCxn id="449" idx="2"/>
              </p:cNvCxnSpPr>
              <p:nvPr/>
            </p:nvCxnSpPr>
            <p:spPr bwMode="auto">
              <a:xfrm rot="16200000" flipH="1">
                <a:off x="5347934" y="5666663"/>
                <a:ext cx="93108" cy="291293"/>
              </a:xfrm>
              <a:prstGeom prst="line">
                <a:avLst/>
              </a:prstGeom>
              <a:ln w="25400" cap="rnd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3" name="Straight Connector 492"/>
              <p:cNvCxnSpPr>
                <a:stCxn id="449" idx="6"/>
                <a:endCxn id="458" idx="2"/>
              </p:cNvCxnSpPr>
              <p:nvPr/>
            </p:nvCxnSpPr>
            <p:spPr bwMode="auto">
              <a:xfrm flipV="1">
                <a:off x="5668751" y="5815870"/>
                <a:ext cx="321294" cy="42994"/>
              </a:xfrm>
              <a:prstGeom prst="line">
                <a:avLst/>
              </a:prstGeom>
              <a:ln w="25400" cap="rnd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4" name="Straight Connector 493"/>
              <p:cNvCxnSpPr>
                <a:stCxn id="460" idx="6"/>
                <a:endCxn id="454" idx="2"/>
              </p:cNvCxnSpPr>
              <p:nvPr/>
            </p:nvCxnSpPr>
            <p:spPr bwMode="auto">
              <a:xfrm flipV="1">
                <a:off x="5297867" y="4764431"/>
                <a:ext cx="550964" cy="78576"/>
              </a:xfrm>
              <a:prstGeom prst="line">
                <a:avLst/>
              </a:prstGeom>
              <a:ln w="25400" cap="rnd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6" name="Straight Connector 495"/>
              <p:cNvCxnSpPr>
                <a:stCxn id="450" idx="7"/>
                <a:endCxn id="460" idx="3"/>
              </p:cNvCxnSpPr>
              <p:nvPr/>
            </p:nvCxnSpPr>
            <p:spPr bwMode="auto">
              <a:xfrm rot="5400000" flipH="1" flipV="1">
                <a:off x="4928636" y="4824382"/>
                <a:ext cx="260850" cy="350633"/>
              </a:xfrm>
              <a:prstGeom prst="line">
                <a:avLst/>
              </a:prstGeom>
              <a:ln w="25400" cap="rnd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8" name="Straight Connector 497"/>
              <p:cNvCxnSpPr>
                <a:stCxn id="454" idx="5"/>
                <a:endCxn id="455" idx="1"/>
              </p:cNvCxnSpPr>
              <p:nvPr/>
            </p:nvCxnSpPr>
            <p:spPr bwMode="auto">
              <a:xfrm rot="16200000" flipH="1">
                <a:off x="5944091" y="4824369"/>
                <a:ext cx="269910" cy="240869"/>
              </a:xfrm>
              <a:prstGeom prst="line">
                <a:avLst/>
              </a:prstGeom>
              <a:ln w="25400" cap="rnd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99" name="Straight Connector 498"/>
            <p:cNvCxnSpPr>
              <a:stCxn id="459" idx="6"/>
              <a:endCxn id="455" idx="2"/>
            </p:cNvCxnSpPr>
            <p:nvPr/>
          </p:nvCxnSpPr>
          <p:spPr bwMode="auto">
            <a:xfrm flipV="1">
              <a:off x="7805369" y="5732093"/>
              <a:ext cx="513134" cy="41199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0" name="Straight Connector 479"/>
            <p:cNvCxnSpPr/>
            <p:nvPr/>
          </p:nvCxnSpPr>
          <p:spPr bwMode="auto">
            <a:xfrm rot="16200000" flipH="1">
              <a:off x="8576643" y="5632684"/>
              <a:ext cx="315791" cy="107892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3" name="Straight Connector 462"/>
            <p:cNvCxnSpPr/>
            <p:nvPr/>
          </p:nvCxnSpPr>
          <p:spPr bwMode="auto">
            <a:xfrm>
              <a:off x="8106508" y="5392643"/>
              <a:ext cx="504218" cy="66370"/>
            </a:xfrm>
            <a:prstGeom prst="line">
              <a:avLst/>
            </a:prstGeom>
            <a:ln w="571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4" name="Straight Connector 463"/>
            <p:cNvCxnSpPr/>
            <p:nvPr/>
          </p:nvCxnSpPr>
          <p:spPr bwMode="auto">
            <a:xfrm rot="5400000">
              <a:off x="8527599" y="5923473"/>
              <a:ext cx="171275" cy="251678"/>
            </a:xfrm>
            <a:prstGeom prst="line">
              <a:avLst/>
            </a:prstGeom>
            <a:ln w="571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5" name="Straight Connector 464"/>
            <p:cNvCxnSpPr/>
            <p:nvPr/>
          </p:nvCxnSpPr>
          <p:spPr bwMode="auto">
            <a:xfrm rot="5400000">
              <a:off x="7714980" y="6200798"/>
              <a:ext cx="304868" cy="176875"/>
            </a:xfrm>
            <a:prstGeom prst="line">
              <a:avLst/>
            </a:prstGeom>
            <a:ln w="381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6" name="Straight Connector 465"/>
            <p:cNvCxnSpPr/>
            <p:nvPr/>
          </p:nvCxnSpPr>
          <p:spPr bwMode="auto">
            <a:xfrm rot="5400000">
              <a:off x="6820399" y="5975016"/>
              <a:ext cx="253958" cy="39904"/>
            </a:xfrm>
            <a:prstGeom prst="line">
              <a:avLst/>
            </a:prstGeom>
            <a:ln w="381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7" name="Straight Connector 466"/>
            <p:cNvCxnSpPr/>
            <p:nvPr/>
          </p:nvCxnSpPr>
          <p:spPr bwMode="auto">
            <a:xfrm>
              <a:off x="8075094" y="6087468"/>
              <a:ext cx="302523" cy="92900"/>
            </a:xfrm>
            <a:prstGeom prst="line">
              <a:avLst/>
            </a:prstGeom>
            <a:ln w="381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1" name="Oval 57"/>
            <p:cNvSpPr>
              <a:spLocks noChangeArrowheads="1"/>
            </p:cNvSpPr>
            <p:nvPr/>
          </p:nvSpPr>
          <p:spPr bwMode="auto">
            <a:xfrm>
              <a:off x="8615669" y="5741701"/>
              <a:ext cx="345596" cy="345182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62" name="Oval 57"/>
            <p:cNvSpPr>
              <a:spLocks noChangeArrowheads="1"/>
            </p:cNvSpPr>
            <p:nvPr/>
          </p:nvSpPr>
          <p:spPr bwMode="auto">
            <a:xfrm>
              <a:off x="8507780" y="5286375"/>
              <a:ext cx="345596" cy="345182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55" name="Oval 57"/>
            <p:cNvSpPr>
              <a:spLocks noChangeArrowheads="1"/>
            </p:cNvSpPr>
            <p:nvPr/>
          </p:nvSpPr>
          <p:spPr bwMode="auto">
            <a:xfrm>
              <a:off x="8318503" y="5697894"/>
              <a:ext cx="68480" cy="68398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56" name="Oval 57"/>
            <p:cNvSpPr>
              <a:spLocks noChangeArrowheads="1"/>
            </p:cNvSpPr>
            <p:nvPr/>
          </p:nvSpPr>
          <p:spPr bwMode="auto">
            <a:xfrm>
              <a:off x="7319442" y="6335527"/>
              <a:ext cx="68480" cy="68398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57" name="Oval 57"/>
            <p:cNvSpPr>
              <a:spLocks noChangeArrowheads="1"/>
            </p:cNvSpPr>
            <p:nvPr/>
          </p:nvSpPr>
          <p:spPr bwMode="auto">
            <a:xfrm>
              <a:off x="7370849" y="5954785"/>
              <a:ext cx="74382" cy="74292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58" name="Oval 57"/>
            <p:cNvSpPr>
              <a:spLocks noChangeArrowheads="1"/>
            </p:cNvSpPr>
            <p:nvPr/>
          </p:nvSpPr>
          <p:spPr bwMode="auto">
            <a:xfrm>
              <a:off x="8119096" y="6406876"/>
              <a:ext cx="74382" cy="74292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59" name="Oval 57"/>
            <p:cNvSpPr>
              <a:spLocks noChangeArrowheads="1"/>
            </p:cNvSpPr>
            <p:nvPr/>
          </p:nvSpPr>
          <p:spPr bwMode="auto">
            <a:xfrm>
              <a:off x="7736889" y="5739093"/>
              <a:ext cx="68480" cy="68398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460" name="Oval 57"/>
            <p:cNvSpPr>
              <a:spLocks noChangeArrowheads="1"/>
            </p:cNvSpPr>
            <p:nvPr/>
          </p:nvSpPr>
          <p:spPr bwMode="auto">
            <a:xfrm>
              <a:off x="7352536" y="5434013"/>
              <a:ext cx="74382" cy="74292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49" name="Oval 57"/>
            <p:cNvSpPr>
              <a:spLocks noChangeArrowheads="1"/>
            </p:cNvSpPr>
            <p:nvPr/>
          </p:nvSpPr>
          <p:spPr bwMode="auto">
            <a:xfrm>
              <a:off x="7669186" y="6422785"/>
              <a:ext cx="128616" cy="128462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50" name="Oval 57"/>
            <p:cNvSpPr>
              <a:spLocks noChangeArrowheads="1"/>
            </p:cNvSpPr>
            <p:nvPr/>
          </p:nvSpPr>
          <p:spPr bwMode="auto">
            <a:xfrm>
              <a:off x="6903015" y="5739462"/>
              <a:ext cx="128616" cy="128462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51" name="Oval 57"/>
            <p:cNvSpPr>
              <a:spLocks noChangeArrowheads="1"/>
            </p:cNvSpPr>
            <p:nvPr/>
          </p:nvSpPr>
          <p:spPr bwMode="auto">
            <a:xfrm>
              <a:off x="8377606" y="6116069"/>
              <a:ext cx="128616" cy="128462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52" name="Oval 57"/>
            <p:cNvSpPr>
              <a:spLocks noChangeArrowheads="1"/>
            </p:cNvSpPr>
            <p:nvPr/>
          </p:nvSpPr>
          <p:spPr bwMode="auto">
            <a:xfrm>
              <a:off x="7935382" y="6017633"/>
              <a:ext cx="139703" cy="139534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53" name="Oval 57"/>
            <p:cNvSpPr>
              <a:spLocks noChangeArrowheads="1"/>
            </p:cNvSpPr>
            <p:nvPr/>
          </p:nvSpPr>
          <p:spPr bwMode="auto">
            <a:xfrm>
              <a:off x="6857568" y="6121879"/>
              <a:ext cx="139703" cy="139534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54" name="Oval 57"/>
            <p:cNvSpPr>
              <a:spLocks noChangeArrowheads="1"/>
            </p:cNvSpPr>
            <p:nvPr/>
          </p:nvSpPr>
          <p:spPr bwMode="auto">
            <a:xfrm>
              <a:off x="7977882" y="5328352"/>
              <a:ext cx="128616" cy="128462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651" name="Rounded Rectangle 650"/>
          <p:cNvSpPr/>
          <p:nvPr/>
        </p:nvSpPr>
        <p:spPr>
          <a:xfrm>
            <a:off x="351934" y="4892644"/>
            <a:ext cx="2029179" cy="60983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/>
              <a:t>WRW sample</a:t>
            </a:r>
            <a:endParaRPr lang="en-US" sz="1100" i="1" dirty="0"/>
          </a:p>
        </p:txBody>
      </p:sp>
      <p:sp>
        <p:nvSpPr>
          <p:cNvPr id="11" name="Down Arrow 10"/>
          <p:cNvSpPr/>
          <p:nvPr/>
        </p:nvSpPr>
        <p:spPr>
          <a:xfrm>
            <a:off x="1073250" y="1039697"/>
            <a:ext cx="609600" cy="257173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Down Arrow 11"/>
          <p:cNvSpPr/>
          <p:nvPr/>
        </p:nvSpPr>
        <p:spPr>
          <a:xfrm>
            <a:off x="1073250" y="2190666"/>
            <a:ext cx="609600" cy="258060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Down Arrow 12"/>
          <p:cNvSpPr/>
          <p:nvPr/>
        </p:nvSpPr>
        <p:spPr>
          <a:xfrm>
            <a:off x="1073250" y="3342522"/>
            <a:ext cx="609600" cy="257173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52" name="Down Arrow 651"/>
          <p:cNvSpPr/>
          <p:nvPr/>
        </p:nvSpPr>
        <p:spPr>
          <a:xfrm>
            <a:off x="1073250" y="4493491"/>
            <a:ext cx="609600" cy="257173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9" name="Group 711"/>
          <p:cNvGrpSpPr/>
          <p:nvPr/>
        </p:nvGrpSpPr>
        <p:grpSpPr>
          <a:xfrm>
            <a:off x="3444626" y="1607527"/>
            <a:ext cx="952500" cy="454154"/>
            <a:chOff x="3444626" y="1936139"/>
            <a:chExt cx="952500" cy="454154"/>
          </a:xfrm>
        </p:grpSpPr>
        <p:sp>
          <p:nvSpPr>
            <p:cNvPr id="57" name="Rectangle 56"/>
            <p:cNvSpPr/>
            <p:nvPr/>
          </p:nvSpPr>
          <p:spPr bwMode="auto">
            <a:xfrm>
              <a:off x="3444626" y="1936139"/>
              <a:ext cx="257175" cy="449262"/>
            </a:xfrm>
            <a:prstGeom prst="rect">
              <a:avLst/>
            </a:prstGeom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9" name="Rectangle 58"/>
            <p:cNvSpPr/>
            <p:nvPr/>
          </p:nvSpPr>
          <p:spPr bwMode="auto">
            <a:xfrm>
              <a:off x="4139951" y="1936139"/>
              <a:ext cx="257175" cy="449262"/>
            </a:xfrm>
            <a:prstGeom prst="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11" name="Rectangle 710"/>
            <p:cNvSpPr/>
            <p:nvPr/>
          </p:nvSpPr>
          <p:spPr bwMode="auto">
            <a:xfrm>
              <a:off x="3800226" y="2381149"/>
              <a:ext cx="257175" cy="9144"/>
            </a:xfrm>
            <a:prstGeom prst="rect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94" name="Rounded Rectangle 193"/>
          <p:cNvSpPr/>
          <p:nvPr/>
        </p:nvSpPr>
        <p:spPr>
          <a:xfrm>
            <a:off x="351934" y="6043613"/>
            <a:ext cx="2029179" cy="60983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/>
              <a:t>Final result</a:t>
            </a:r>
            <a:endParaRPr lang="en-US" sz="1100" i="1" dirty="0"/>
          </a:p>
        </p:txBody>
      </p:sp>
      <p:sp>
        <p:nvSpPr>
          <p:cNvPr id="214" name="Down Arrow 213"/>
          <p:cNvSpPr/>
          <p:nvPr/>
        </p:nvSpPr>
        <p:spPr>
          <a:xfrm>
            <a:off x="1073250" y="5644460"/>
            <a:ext cx="609600" cy="257173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17" name="Picture 8" descr="C:\Users\Maciej\Pictures\Picture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1122" y="5077326"/>
            <a:ext cx="2713195" cy="344907"/>
          </a:xfrm>
          <a:prstGeom prst="rect">
            <a:avLst/>
          </a:prstGeom>
          <a:noFill/>
        </p:spPr>
      </p:pic>
      <p:pic>
        <p:nvPicPr>
          <p:cNvPr id="59399" name="Picture 7" descr="C:\Users\Maciej\Pictures\Picture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27159" y="5862231"/>
            <a:ext cx="2845467" cy="894921"/>
          </a:xfrm>
          <a:prstGeom prst="rect">
            <a:avLst/>
          </a:prstGeom>
          <a:noFill/>
        </p:spPr>
      </p:pic>
      <p:sp>
        <p:nvSpPr>
          <p:cNvPr id="105" name="TextBox 63"/>
          <p:cNvSpPr txBox="1">
            <a:spLocks noChangeArrowheads="1"/>
          </p:cNvSpPr>
          <p:nvPr/>
        </p:nvSpPr>
        <p:spPr bwMode="auto">
          <a:xfrm>
            <a:off x="4843447" y="126141"/>
            <a:ext cx="225339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dirty="0">
                <a:latin typeface="+mn-lt"/>
              </a:rPr>
              <a:t>E.g., </a:t>
            </a:r>
            <a:r>
              <a:rPr lang="en-US" sz="1400" dirty="0" smtClean="0">
                <a:latin typeface="+mn-lt"/>
              </a:rPr>
              <a:t>compare the </a:t>
            </a:r>
            <a:r>
              <a:rPr lang="en-US" sz="1400" dirty="0">
                <a:latin typeface="+mn-lt"/>
              </a:rPr>
              <a:t>size of  </a:t>
            </a:r>
            <a:r>
              <a:rPr lang="en-US" sz="1400" dirty="0" smtClean="0">
                <a:latin typeface="+mn-lt"/>
              </a:rPr>
              <a:t>red </a:t>
            </a:r>
            <a:r>
              <a:rPr lang="en-US" sz="1400" dirty="0">
                <a:latin typeface="+mn-lt"/>
              </a:rPr>
              <a:t>and </a:t>
            </a:r>
            <a:r>
              <a:rPr lang="en-US" sz="1400" dirty="0" smtClean="0">
                <a:latin typeface="+mn-lt"/>
              </a:rPr>
              <a:t>green </a:t>
            </a:r>
            <a:r>
              <a:rPr lang="en-US" sz="1400" dirty="0">
                <a:latin typeface="+mn-lt"/>
              </a:rPr>
              <a:t>categories. 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AF9F4DC-B540-479B-9C02-DFFA6269CBF7}" type="slidenum">
              <a:rPr lang="fr-CH" smtClean="0"/>
              <a:pPr/>
              <a:t>28</a:t>
            </a:fld>
            <a:endParaRPr lang="fr-CH" smtClean="0"/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39800"/>
          </a:xfrm>
        </p:spPr>
        <p:txBody>
          <a:bodyPr/>
          <a:lstStyle/>
          <a:p>
            <a:pPr eaLnBrk="1" hangingPunct="1"/>
            <a:r>
              <a:rPr lang="en-US" smtClean="0"/>
              <a:t>Colleges in Facebook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1094095" y="830708"/>
            <a:ext cx="6553200" cy="3638550"/>
            <a:chOff x="1155394" y="2333852"/>
            <a:chExt cx="6553200" cy="3638550"/>
          </a:xfrm>
        </p:grpSpPr>
        <p:pic>
          <p:nvPicPr>
            <p:cNvPr id="40967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55394" y="2333852"/>
              <a:ext cx="6553200" cy="3638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Rectangle 6"/>
            <p:cNvSpPr/>
            <p:nvPr/>
          </p:nvSpPr>
          <p:spPr>
            <a:xfrm>
              <a:off x="6813244" y="2551340"/>
              <a:ext cx="693738" cy="4714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0969" name="TextBox 7"/>
            <p:cNvSpPr txBox="1">
              <a:spLocks noChangeArrowheads="1"/>
            </p:cNvSpPr>
            <p:nvPr/>
          </p:nvSpPr>
          <p:spPr bwMode="auto">
            <a:xfrm rot="188215">
              <a:off x="4205749" y="3415355"/>
              <a:ext cx="2595716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/>
                <a:t>versions of S-WRW</a:t>
              </a:r>
            </a:p>
          </p:txBody>
        </p:sp>
        <p:sp>
          <p:nvSpPr>
            <p:cNvPr id="40970" name="TextBox 8"/>
            <p:cNvSpPr txBox="1">
              <a:spLocks noChangeArrowheads="1"/>
            </p:cNvSpPr>
            <p:nvPr/>
          </p:nvSpPr>
          <p:spPr bwMode="auto">
            <a:xfrm rot="668688">
              <a:off x="4312676" y="4538281"/>
              <a:ext cx="2595716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/>
                <a:t>Random Walk (RW)</a:t>
              </a:r>
            </a:p>
          </p:txBody>
        </p:sp>
      </p:grpSp>
      <p:sp>
        <p:nvSpPr>
          <p:cNvPr id="40966" name="TextBox 10"/>
          <p:cNvSpPr txBox="1">
            <a:spLocks noChangeArrowheads="1"/>
          </p:cNvSpPr>
          <p:nvPr/>
        </p:nvSpPr>
        <p:spPr bwMode="auto">
          <a:xfrm>
            <a:off x="1049029" y="4561665"/>
            <a:ext cx="736068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66688" indent="-166688">
              <a:buFont typeface="Arial" charset="0"/>
              <a:buChar char="•"/>
            </a:pPr>
            <a:r>
              <a:rPr lang="en-US" sz="2000" dirty="0" smtClean="0">
                <a:latin typeface="+mn-lt"/>
              </a:rPr>
              <a:t>3.5% of Facebook users are declare memberships in colleges</a:t>
            </a:r>
          </a:p>
          <a:p>
            <a:pPr marL="166688" indent="-166688">
              <a:buFont typeface="Arial" charset="0"/>
              <a:buChar char="•"/>
            </a:pPr>
            <a:r>
              <a:rPr lang="en-US" sz="2000" dirty="0" smtClean="0">
                <a:latin typeface="+mn-lt"/>
              </a:rPr>
              <a:t>S-WRW </a:t>
            </a:r>
            <a:r>
              <a:rPr lang="en-US" sz="2000" dirty="0">
                <a:latin typeface="+mn-lt"/>
              </a:rPr>
              <a:t>collects 10-100 times more samples per college than RW</a:t>
            </a:r>
          </a:p>
          <a:p>
            <a:pPr marL="166688" indent="-166688">
              <a:buFont typeface="Arial" charset="0"/>
              <a:buChar char="•"/>
            </a:pPr>
            <a:r>
              <a:rPr lang="en-US" sz="2000" dirty="0">
                <a:latin typeface="+mn-lt"/>
              </a:rPr>
              <a:t>This difference is larger for small colleges – stratification works</a:t>
            </a:r>
            <a:r>
              <a:rPr lang="en-US" sz="2000" dirty="0" smtClean="0">
                <a:latin typeface="+mn-lt"/>
              </a:rPr>
              <a:t>!</a:t>
            </a:r>
          </a:p>
          <a:p>
            <a:pPr marL="166688" indent="-166688">
              <a:buFont typeface="Arial" charset="0"/>
              <a:buChar char="•"/>
            </a:pPr>
            <a:r>
              <a:rPr lang="en-US" sz="2000" b="1" dirty="0" smtClean="0">
                <a:latin typeface="+mn-lt"/>
              </a:rPr>
              <a:t>RW needs 13-15 times more samples to achieve the same error!</a:t>
            </a:r>
            <a:endParaRPr lang="en-US" sz="2000" b="1" dirty="0">
              <a:latin typeface="+mn-lt"/>
            </a:endParaRPr>
          </a:p>
        </p:txBody>
      </p:sp>
      <p:sp>
        <p:nvSpPr>
          <p:cNvPr id="11" name="Rectangle 3"/>
          <p:cNvSpPr txBox="1">
            <a:spLocks/>
          </p:cNvSpPr>
          <p:nvPr/>
        </p:nvSpPr>
        <p:spPr bwMode="auto">
          <a:xfrm>
            <a:off x="514596" y="6049640"/>
            <a:ext cx="8352928" cy="671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[3]  Maciej Kurant, Minas Gjoka, Carter T. Butts and Athina Markopoulou,  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dirty="0" smtClean="0">
                <a:latin typeface="+mn-lt"/>
                <a:cs typeface="+mn-cs"/>
              </a:rPr>
              <a:t>	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“Walking on a Graph with a Magnifying Glass”,  to appear in </a:t>
            </a:r>
            <a:r>
              <a:rPr kumimoji="0" lang="en-US" sz="1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SIGMETRICS 2011.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012" y="2608406"/>
            <a:ext cx="8666328" cy="1143000"/>
          </a:xfrm>
        </p:spPr>
        <p:txBody>
          <a:bodyPr/>
          <a:lstStyle/>
          <a:p>
            <a:r>
              <a:rPr lang="en-US" dirty="0" smtClean="0"/>
              <a:t>Part 2: </a:t>
            </a:r>
            <a:br>
              <a:rPr lang="en-US" dirty="0" smtClean="0"/>
            </a:br>
            <a:r>
              <a:rPr lang="en-US" dirty="0" smtClean="0"/>
              <a:t>What do we learn from our samples?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>
            <a:stCxn id="30" idx="0"/>
            <a:endCxn id="26" idx="4"/>
          </p:cNvCxnSpPr>
          <p:nvPr/>
        </p:nvCxnSpPr>
        <p:spPr bwMode="auto">
          <a:xfrm rot="16200000" flipV="1">
            <a:off x="5169620" y="2960560"/>
            <a:ext cx="476099" cy="1327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>
            <a:stCxn id="34" idx="4"/>
            <a:endCxn id="32" idx="0"/>
          </p:cNvCxnSpPr>
          <p:nvPr/>
        </p:nvCxnSpPr>
        <p:spPr bwMode="auto">
          <a:xfrm rot="16200000" flipH="1">
            <a:off x="5674623" y="2545215"/>
            <a:ext cx="470210" cy="16064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>
            <a:stCxn id="38" idx="6"/>
            <a:endCxn id="34" idx="2"/>
          </p:cNvCxnSpPr>
          <p:nvPr/>
        </p:nvCxnSpPr>
        <p:spPr bwMode="auto">
          <a:xfrm>
            <a:off x="4974624" y="2187729"/>
            <a:ext cx="750773" cy="9882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32" idx="3"/>
            <a:endCxn id="30" idx="7"/>
          </p:cNvCxnSpPr>
          <p:nvPr/>
        </p:nvCxnSpPr>
        <p:spPr bwMode="auto">
          <a:xfrm rot="5400000">
            <a:off x="5601622" y="2978123"/>
            <a:ext cx="255025" cy="3747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30" idx="3"/>
            <a:endCxn id="33" idx="7"/>
          </p:cNvCxnSpPr>
          <p:nvPr/>
        </p:nvCxnSpPr>
        <p:spPr bwMode="auto">
          <a:xfrm rot="5400000">
            <a:off x="5138527" y="3412040"/>
            <a:ext cx="251599" cy="28404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31" idx="4"/>
            <a:endCxn id="27" idx="0"/>
          </p:cNvCxnSpPr>
          <p:nvPr/>
        </p:nvCxnSpPr>
        <p:spPr bwMode="auto">
          <a:xfrm rot="5400000">
            <a:off x="3712652" y="3325077"/>
            <a:ext cx="363013" cy="809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29" idx="5"/>
            <a:endCxn id="31" idx="2"/>
          </p:cNvCxnSpPr>
          <p:nvPr/>
        </p:nvCxnSpPr>
        <p:spPr bwMode="auto">
          <a:xfrm rot="16200000" flipH="1">
            <a:off x="3482032" y="2731572"/>
            <a:ext cx="212663" cy="48450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29" idx="4"/>
            <a:endCxn id="37" idx="0"/>
          </p:cNvCxnSpPr>
          <p:nvPr/>
        </p:nvCxnSpPr>
        <p:spPr bwMode="auto">
          <a:xfrm rot="5400000">
            <a:off x="3059625" y="3054869"/>
            <a:ext cx="378137" cy="5941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37" idx="5"/>
            <a:endCxn id="27" idx="2"/>
          </p:cNvCxnSpPr>
          <p:nvPr/>
        </p:nvCxnSpPr>
        <p:spPr bwMode="auto">
          <a:xfrm rot="16200000" flipH="1">
            <a:off x="3429379" y="3314134"/>
            <a:ext cx="191707" cy="4654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27" idx="5"/>
            <a:endCxn id="28" idx="2"/>
          </p:cNvCxnSpPr>
          <p:nvPr/>
        </p:nvCxnSpPr>
        <p:spPr bwMode="auto">
          <a:xfrm rot="16200000" flipH="1">
            <a:off x="4068926" y="3562788"/>
            <a:ext cx="107014" cy="4020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28" idx="6"/>
            <a:endCxn id="33" idx="2"/>
          </p:cNvCxnSpPr>
          <p:nvPr/>
        </p:nvCxnSpPr>
        <p:spPr bwMode="auto">
          <a:xfrm flipV="1">
            <a:off x="4514978" y="3753317"/>
            <a:ext cx="429775" cy="6401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39" idx="6"/>
            <a:endCxn id="38" idx="2"/>
          </p:cNvCxnSpPr>
          <p:nvPr/>
        </p:nvCxnSpPr>
        <p:spPr bwMode="auto">
          <a:xfrm flipV="1">
            <a:off x="4011366" y="2187729"/>
            <a:ext cx="771750" cy="1170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29" idx="7"/>
            <a:endCxn id="39" idx="3"/>
          </p:cNvCxnSpPr>
          <p:nvPr/>
        </p:nvCxnSpPr>
        <p:spPr bwMode="auto">
          <a:xfrm rot="5400000" flipH="1" flipV="1">
            <a:off x="3412933" y="2311361"/>
            <a:ext cx="354056" cy="4877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39" idx="4"/>
            <a:endCxn id="31" idx="0"/>
          </p:cNvCxnSpPr>
          <p:nvPr/>
        </p:nvCxnSpPr>
        <p:spPr bwMode="auto">
          <a:xfrm rot="16200000" flipH="1">
            <a:off x="3637161" y="2678809"/>
            <a:ext cx="567662" cy="272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38" idx="5"/>
            <a:endCxn id="26" idx="1"/>
          </p:cNvCxnSpPr>
          <p:nvPr/>
        </p:nvCxnSpPr>
        <p:spPr bwMode="auto">
          <a:xfrm rot="16200000" flipH="1">
            <a:off x="4924939" y="2276994"/>
            <a:ext cx="370275" cy="32699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57"/>
          <p:cNvSpPr>
            <a:spLocks noChangeArrowheads="1"/>
          </p:cNvSpPr>
          <p:nvPr/>
        </p:nvSpPr>
        <p:spPr bwMode="auto">
          <a:xfrm>
            <a:off x="3757935" y="3547052"/>
            <a:ext cx="191508" cy="191278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9" name="Oval 57"/>
          <p:cNvSpPr>
            <a:spLocks noChangeArrowheads="1"/>
          </p:cNvSpPr>
          <p:nvPr/>
        </p:nvSpPr>
        <p:spPr bwMode="auto">
          <a:xfrm>
            <a:off x="3182646" y="2704230"/>
            <a:ext cx="191508" cy="191278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2" name="Oval 57"/>
          <p:cNvSpPr>
            <a:spLocks noChangeArrowheads="1"/>
          </p:cNvSpPr>
          <p:nvPr/>
        </p:nvSpPr>
        <p:spPr bwMode="auto">
          <a:xfrm>
            <a:off x="5886044" y="2860644"/>
            <a:ext cx="208015" cy="207765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3" name="Oval 57"/>
          <p:cNvSpPr>
            <a:spLocks noChangeArrowheads="1"/>
          </p:cNvSpPr>
          <p:nvPr/>
        </p:nvSpPr>
        <p:spPr bwMode="auto">
          <a:xfrm>
            <a:off x="4944753" y="3649434"/>
            <a:ext cx="208015" cy="207765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4" name="Oval 57"/>
          <p:cNvSpPr>
            <a:spLocks noChangeArrowheads="1"/>
          </p:cNvSpPr>
          <p:nvPr/>
        </p:nvSpPr>
        <p:spPr bwMode="auto">
          <a:xfrm>
            <a:off x="5725397" y="2182669"/>
            <a:ext cx="208015" cy="207765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7" name="Oval 57"/>
          <p:cNvSpPr>
            <a:spLocks noChangeArrowheads="1"/>
          </p:cNvSpPr>
          <p:nvPr/>
        </p:nvSpPr>
        <p:spPr bwMode="auto">
          <a:xfrm>
            <a:off x="3114977" y="3273645"/>
            <a:ext cx="208015" cy="207765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grpSp>
        <p:nvGrpSpPr>
          <p:cNvPr id="40" name="Group 42"/>
          <p:cNvGrpSpPr/>
          <p:nvPr/>
        </p:nvGrpSpPr>
        <p:grpSpPr>
          <a:xfrm>
            <a:off x="3803351" y="2092090"/>
            <a:ext cx="1442177" cy="1091949"/>
            <a:chOff x="3803351" y="2092090"/>
            <a:chExt cx="1442177" cy="1091949"/>
          </a:xfrm>
        </p:grpSpPr>
        <p:cxnSp>
          <p:nvCxnSpPr>
            <p:cNvPr id="4" name="Straight Connector 3"/>
            <p:cNvCxnSpPr>
              <a:stCxn id="36" idx="7"/>
              <a:endCxn id="38" idx="3"/>
            </p:cNvCxnSpPr>
            <p:nvPr/>
          </p:nvCxnSpPr>
          <p:spPr bwMode="auto">
            <a:xfrm rot="5400000" flipH="1" flipV="1">
              <a:off x="4461256" y="2337073"/>
              <a:ext cx="431622" cy="268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stCxn id="31" idx="7"/>
              <a:endCxn id="36" idx="3"/>
            </p:cNvCxnSpPr>
            <p:nvPr/>
          </p:nvCxnSpPr>
          <p:spPr bwMode="auto">
            <a:xfrm rot="5400000" flipH="1" flipV="1">
              <a:off x="4115627" y="2714773"/>
              <a:ext cx="184470" cy="3993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39" idx="5"/>
              <a:endCxn id="36" idx="1"/>
            </p:cNvCxnSpPr>
            <p:nvPr/>
          </p:nvCxnSpPr>
          <p:spPr bwMode="auto">
            <a:xfrm rot="16200000" flipH="1">
              <a:off x="4039834" y="2319255"/>
              <a:ext cx="308792" cy="42665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36" idx="6"/>
              <a:endCxn id="26" idx="2"/>
            </p:cNvCxnSpPr>
            <p:nvPr/>
          </p:nvCxnSpPr>
          <p:spPr bwMode="auto">
            <a:xfrm flipV="1">
              <a:off x="4571019" y="2693259"/>
              <a:ext cx="674509" cy="6134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Oval 57"/>
            <p:cNvSpPr>
              <a:spLocks noChangeArrowheads="1"/>
            </p:cNvSpPr>
            <p:nvPr/>
          </p:nvSpPr>
          <p:spPr bwMode="auto">
            <a:xfrm>
              <a:off x="3830618" y="2976274"/>
              <a:ext cx="208015" cy="207765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8" name="Oval 57"/>
            <p:cNvSpPr>
              <a:spLocks noChangeArrowheads="1"/>
            </p:cNvSpPr>
            <p:nvPr/>
          </p:nvSpPr>
          <p:spPr bwMode="auto">
            <a:xfrm>
              <a:off x="4783116" y="2092090"/>
              <a:ext cx="191508" cy="191278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9" name="Oval 57"/>
            <p:cNvSpPr>
              <a:spLocks noChangeArrowheads="1"/>
            </p:cNvSpPr>
            <p:nvPr/>
          </p:nvSpPr>
          <p:spPr bwMode="auto">
            <a:xfrm>
              <a:off x="3803351" y="2200847"/>
              <a:ext cx="208015" cy="207765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</p:grpSp>
      <p:grpSp>
        <p:nvGrpSpPr>
          <p:cNvPr id="41" name="Group 43"/>
          <p:cNvGrpSpPr/>
          <p:nvPr/>
        </p:nvGrpSpPr>
        <p:grpSpPr>
          <a:xfrm>
            <a:off x="4323470" y="2597619"/>
            <a:ext cx="1246338" cy="1315352"/>
            <a:chOff x="4323470" y="2597619"/>
            <a:chExt cx="1246338" cy="1315352"/>
          </a:xfrm>
        </p:grpSpPr>
        <p:cxnSp>
          <p:nvCxnSpPr>
            <p:cNvPr id="11" name="Straight Connector 10"/>
            <p:cNvCxnSpPr>
              <a:stCxn id="36" idx="5"/>
              <a:endCxn id="35" idx="1"/>
            </p:cNvCxnSpPr>
            <p:nvPr/>
          </p:nvCxnSpPr>
          <p:spPr bwMode="auto">
            <a:xfrm rot="16200000" flipH="1">
              <a:off x="4483325" y="2881879"/>
              <a:ext cx="326619" cy="20732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>
              <a:stCxn id="26" idx="3"/>
              <a:endCxn id="35" idx="7"/>
            </p:cNvCxnSpPr>
            <p:nvPr/>
          </p:nvCxnSpPr>
          <p:spPr bwMode="auto">
            <a:xfrm rot="5400000">
              <a:off x="4891497" y="2766773"/>
              <a:ext cx="387966" cy="37619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stCxn id="35" idx="3"/>
              <a:endCxn id="28" idx="7"/>
            </p:cNvCxnSpPr>
            <p:nvPr/>
          </p:nvCxnSpPr>
          <p:spPr bwMode="auto">
            <a:xfrm rot="5400000">
              <a:off x="4391644" y="3391052"/>
              <a:ext cx="453941" cy="26336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35" idx="6"/>
              <a:endCxn id="30" idx="2"/>
            </p:cNvCxnSpPr>
            <p:nvPr/>
          </p:nvCxnSpPr>
          <p:spPr bwMode="auto">
            <a:xfrm>
              <a:off x="4927848" y="3222308"/>
              <a:ext cx="450452" cy="13832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Oval 57"/>
            <p:cNvSpPr>
              <a:spLocks noChangeArrowheads="1"/>
            </p:cNvSpPr>
            <p:nvPr/>
          </p:nvSpPr>
          <p:spPr bwMode="auto">
            <a:xfrm>
              <a:off x="5245529" y="2597619"/>
              <a:ext cx="191508" cy="191278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8" name="Oval 57"/>
            <p:cNvSpPr>
              <a:spLocks noChangeArrowheads="1"/>
            </p:cNvSpPr>
            <p:nvPr/>
          </p:nvSpPr>
          <p:spPr bwMode="auto">
            <a:xfrm>
              <a:off x="4323470" y="3721693"/>
              <a:ext cx="191508" cy="191278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0" name="Oval 57"/>
            <p:cNvSpPr>
              <a:spLocks noChangeArrowheads="1"/>
            </p:cNvSpPr>
            <p:nvPr/>
          </p:nvSpPr>
          <p:spPr bwMode="auto">
            <a:xfrm>
              <a:off x="5378300" y="3264995"/>
              <a:ext cx="191508" cy="191278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5" name="Oval 57"/>
            <p:cNvSpPr>
              <a:spLocks noChangeArrowheads="1"/>
            </p:cNvSpPr>
            <p:nvPr/>
          </p:nvSpPr>
          <p:spPr bwMode="auto">
            <a:xfrm>
              <a:off x="4719833" y="3118425"/>
              <a:ext cx="208015" cy="207765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6" name="Oval 57"/>
            <p:cNvSpPr>
              <a:spLocks noChangeArrowheads="1"/>
            </p:cNvSpPr>
            <p:nvPr/>
          </p:nvSpPr>
          <p:spPr bwMode="auto">
            <a:xfrm>
              <a:off x="4379511" y="2658966"/>
              <a:ext cx="191508" cy="191278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pic>
        <p:nvPicPr>
          <p:cNvPr id="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67050" y="160338"/>
            <a:ext cx="2986909" cy="1125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Rectangle 2"/>
          <p:cNvSpPr txBox="1">
            <a:spLocks noChangeArrowheads="1"/>
          </p:cNvSpPr>
          <p:nvPr/>
        </p:nvSpPr>
        <p:spPr>
          <a:xfrm>
            <a:off x="250880" y="4164170"/>
            <a:ext cx="3729913" cy="1393174"/>
          </a:xfrm>
          <a:prstGeom prst="rect">
            <a:avLst/>
          </a:prstGeom>
        </p:spPr>
        <p:txBody>
          <a:bodyPr/>
          <a:lstStyle/>
          <a:p>
            <a:pPr marR="0" lvl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Facebook:</a:t>
            </a:r>
          </a:p>
          <a:p>
            <a:pPr marL="117475" marR="0" lvl="0" indent="-117475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500+M users</a:t>
            </a:r>
          </a:p>
          <a:p>
            <a:pPr marL="117475" marR="0" lvl="0" indent="-117475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130 friends each (on average)</a:t>
            </a:r>
          </a:p>
          <a:p>
            <a:pPr marL="117475" marR="0" lvl="0" indent="-117475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8 bytes (64 bits) per user ID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5" name="Rectangle 2"/>
          <p:cNvSpPr txBox="1">
            <a:spLocks noChangeArrowheads="1"/>
          </p:cNvSpPr>
          <p:nvPr/>
        </p:nvSpPr>
        <p:spPr>
          <a:xfrm>
            <a:off x="4059619" y="4162095"/>
            <a:ext cx="5084381" cy="71733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raw connectivity data, with no attributes:</a:t>
            </a:r>
          </a:p>
          <a:p>
            <a:pPr marL="117475" marR="0" lvl="0" indent="-117475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500 x 130 x 8B = 520 GB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0" y="5829928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800" dirty="0" smtClean="0">
                <a:latin typeface="+mn-lt"/>
              </a:rPr>
              <a:t>This is neither feasible nor practical.    </a:t>
            </a:r>
          </a:p>
          <a:p>
            <a:pPr lvl="0" algn="ctr"/>
            <a:r>
              <a:rPr lang="en-US" sz="2800" dirty="0" smtClean="0">
                <a:latin typeface="+mn-lt"/>
              </a:rPr>
              <a:t>Solution: </a:t>
            </a:r>
            <a:r>
              <a:rPr lang="en-US" sz="2800" b="1" dirty="0" smtClean="0">
                <a:latin typeface="+mn-lt"/>
              </a:rPr>
              <a:t>Sampling</a:t>
            </a:r>
            <a:r>
              <a:rPr lang="en-US" sz="2800" dirty="0" smtClean="0">
                <a:latin typeface="+mn-lt"/>
              </a:rPr>
              <a:t>!</a:t>
            </a:r>
            <a:endParaRPr lang="en-US" sz="2800" dirty="0">
              <a:latin typeface="+mn-lt"/>
            </a:endParaRPr>
          </a:p>
        </p:txBody>
      </p:sp>
      <p:sp>
        <p:nvSpPr>
          <p:cNvPr id="47" name="Rectangle 2"/>
          <p:cNvSpPr txBox="1">
            <a:spLocks noChangeArrowheads="1"/>
          </p:cNvSpPr>
          <p:nvPr/>
        </p:nvSpPr>
        <p:spPr>
          <a:xfrm>
            <a:off x="4059619" y="5021316"/>
            <a:ext cx="5084381" cy="764627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 get this data, one would have to download:</a:t>
            </a:r>
          </a:p>
          <a:p>
            <a:pPr marL="117475" marR="0" lvl="0" indent="-117475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260 TB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of HTML data</a:t>
            </a:r>
            <a:r>
              <a:rPr kumimoji="0" lang="fr-CH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!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What can we learn from datasets?</a:t>
            </a:r>
            <a:endParaRPr lang="en-US" dirty="0"/>
          </a:p>
        </p:txBody>
      </p:sp>
      <p:sp>
        <p:nvSpPr>
          <p:cNvPr id="59" name="Content Placeholder 5"/>
          <p:cNvSpPr txBox="1">
            <a:spLocks/>
          </p:cNvSpPr>
          <p:nvPr/>
        </p:nvSpPr>
        <p:spPr>
          <a:xfrm>
            <a:off x="922282" y="1772816"/>
            <a:ext cx="7970197" cy="1656184"/>
          </a:xfrm>
          <a:prstGeom prst="rect">
            <a:avLst/>
          </a:prstGeom>
        </p:spPr>
        <p:txBody>
          <a:bodyPr/>
          <a:lstStyle/>
          <a:p>
            <a:pPr marL="173038" marR="0" lvl="0" indent="-1730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Node properties:</a:t>
            </a:r>
          </a:p>
          <a:p>
            <a:pPr marL="173038" marR="0" lvl="1" indent="-1730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Community membership information</a:t>
            </a:r>
          </a:p>
          <a:p>
            <a:pPr marL="173038" marR="0" lvl="1" indent="-1730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Privacy settings</a:t>
            </a:r>
          </a:p>
          <a:p>
            <a:pPr marL="173038" marR="0" lvl="1" indent="-1730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Names</a:t>
            </a:r>
          </a:p>
          <a:p>
            <a:pPr marL="173038" marR="0" lvl="1" indent="-1730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…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0" name="Content Placeholder 5"/>
          <p:cNvSpPr txBox="1">
            <a:spLocks/>
          </p:cNvSpPr>
          <p:nvPr/>
        </p:nvSpPr>
        <p:spPr bwMode="auto">
          <a:xfrm>
            <a:off x="922282" y="3995755"/>
            <a:ext cx="7970197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3038" marR="0" lvl="0" indent="-1730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Local topology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properties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  <a:p>
            <a:pPr marL="173038" marR="0" lvl="1" indent="-1730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Node degree distribution</a:t>
            </a:r>
          </a:p>
          <a:p>
            <a:pPr marL="173038" marR="0" lvl="1" indent="-1730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Assortativity</a:t>
            </a:r>
          </a:p>
          <a:p>
            <a:pPr marL="173038" marR="0" lvl="1" indent="-1730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Clustering coefficient</a:t>
            </a:r>
          </a:p>
          <a:p>
            <a:pPr marL="173038" marR="0" lvl="1" indent="-17303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000" dirty="0" smtClean="0">
                <a:latin typeface="+mn-lt"/>
                <a:cs typeface="+mn-cs"/>
              </a:rPr>
              <a:t>…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CB8EBF1-FF54-4F8E-81BB-7C6119E0BFEA}" type="slidenum">
              <a:rPr lang="fr-CH" smtClean="0"/>
              <a:pPr/>
              <a:t>31</a:t>
            </a:fld>
            <a:endParaRPr lang="fr-CH" smtClean="0"/>
          </a:p>
        </p:txBody>
      </p:sp>
      <p:pic>
        <p:nvPicPr>
          <p:cNvPr id="2765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988" y="1638081"/>
            <a:ext cx="4183062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463" y="4154269"/>
            <a:ext cx="4271962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2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92638" y="3123981"/>
            <a:ext cx="4376737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4540593" y="1712585"/>
            <a:ext cx="4209553" cy="646113"/>
            <a:chOff x="2746" y="761"/>
            <a:chExt cx="2547" cy="407"/>
          </a:xfrm>
        </p:grpSpPr>
        <p:sp>
          <p:nvSpPr>
            <p:cNvPr id="27656" name="Text Box 7"/>
            <p:cNvSpPr txBox="1">
              <a:spLocks noChangeArrowheads="1"/>
            </p:cNvSpPr>
            <p:nvPr/>
          </p:nvSpPr>
          <p:spPr bwMode="auto">
            <a:xfrm>
              <a:off x="3244" y="761"/>
              <a:ext cx="2049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CH" dirty="0" err="1">
                  <a:latin typeface="+mn-lt"/>
                </a:rPr>
                <a:t>Probability</a:t>
              </a:r>
              <a:r>
                <a:rPr lang="fr-CH" dirty="0">
                  <a:latin typeface="+mn-lt"/>
                </a:rPr>
                <a:t> </a:t>
              </a:r>
              <a:r>
                <a:rPr lang="fr-CH" dirty="0" err="1">
                  <a:latin typeface="+mn-lt"/>
                </a:rPr>
                <a:t>that</a:t>
              </a:r>
              <a:r>
                <a:rPr lang="fr-CH" dirty="0">
                  <a:latin typeface="+mn-lt"/>
                </a:rPr>
                <a:t> a user changes the default </a:t>
              </a:r>
              <a:r>
                <a:rPr lang="fr-CH" dirty="0" err="1" smtClean="0">
                  <a:latin typeface="+mn-lt"/>
                </a:rPr>
                <a:t>privacy</a:t>
              </a:r>
              <a:r>
                <a:rPr lang="fr-CH" dirty="0" smtClean="0">
                  <a:latin typeface="+mn-lt"/>
                </a:rPr>
                <a:t> </a:t>
              </a:r>
              <a:r>
                <a:rPr lang="fr-CH" dirty="0">
                  <a:latin typeface="+mn-lt"/>
                </a:rPr>
                <a:t>settings</a:t>
              </a:r>
              <a:endParaRPr lang="en-US" dirty="0">
                <a:latin typeface="+mn-lt"/>
              </a:endParaRPr>
            </a:p>
          </p:txBody>
        </p:sp>
        <p:sp>
          <p:nvSpPr>
            <p:cNvPr id="27657" name="Text Box 8"/>
            <p:cNvSpPr txBox="1">
              <a:spLocks noChangeArrowheads="1"/>
            </p:cNvSpPr>
            <p:nvPr/>
          </p:nvSpPr>
          <p:spPr bwMode="auto">
            <a:xfrm>
              <a:off x="2746" y="792"/>
              <a:ext cx="626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CH" sz="3200" dirty="0">
                  <a:latin typeface="+mn-lt"/>
                </a:rPr>
                <a:t>PA =</a:t>
              </a:r>
              <a:endParaRPr lang="en-US" sz="2400" dirty="0">
                <a:latin typeface="+mn-lt"/>
              </a:endParaRPr>
            </a:p>
          </p:txBody>
        </p:sp>
      </p:grpSp>
      <p:sp>
        <p:nvSpPr>
          <p:cNvPr id="10" name="Title 1"/>
          <p:cNvSpPr txBox="1">
            <a:spLocks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What can we learn from datasets?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xfrm>
            <a:off x="-7877" y="536029"/>
            <a:ext cx="9144000" cy="939800"/>
          </a:xfrm>
        </p:spPr>
        <p:txBody>
          <a:bodyPr/>
          <a:lstStyle/>
          <a:p>
            <a:pPr eaLnBrk="1" hangingPunct="1"/>
            <a:r>
              <a:rPr lang="fr-CH" sz="2000" dirty="0" err="1" smtClean="0"/>
              <a:t>Example</a:t>
            </a:r>
            <a:r>
              <a:rPr lang="fr-CH" sz="2000" dirty="0" smtClean="0"/>
              <a:t>: </a:t>
            </a:r>
            <a:r>
              <a:rPr lang="fr-CH" sz="2000" dirty="0" err="1" smtClean="0"/>
              <a:t>Privacy</a:t>
            </a:r>
            <a:r>
              <a:rPr lang="fr-CH" sz="2000" dirty="0" smtClean="0"/>
              <a:t> </a:t>
            </a:r>
            <a:r>
              <a:rPr lang="fr-CH" sz="2000" dirty="0" err="1" smtClean="0"/>
              <a:t>Awareness</a:t>
            </a:r>
            <a:r>
              <a:rPr lang="fr-CH" sz="2000" dirty="0" smtClean="0"/>
              <a:t> in Facebook</a:t>
            </a:r>
            <a:endParaRPr lang="en-US" sz="20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4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>
            <a:stCxn id="40" idx="0"/>
            <a:endCxn id="38" idx="4"/>
          </p:cNvCxnSpPr>
          <p:nvPr/>
        </p:nvCxnSpPr>
        <p:spPr bwMode="auto">
          <a:xfrm rot="16200000" flipV="1">
            <a:off x="2654389" y="2531453"/>
            <a:ext cx="404844" cy="1129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>
            <a:stCxn id="42" idx="7"/>
            <a:endCxn id="30" idx="3"/>
          </p:cNvCxnSpPr>
          <p:nvPr/>
        </p:nvCxnSpPr>
        <p:spPr bwMode="auto">
          <a:xfrm rot="5400000" flipH="1" flipV="1">
            <a:off x="2052042" y="2001279"/>
            <a:ext cx="367024" cy="2280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>
            <a:stCxn id="28" idx="4"/>
            <a:endCxn id="26" idx="0"/>
          </p:cNvCxnSpPr>
          <p:nvPr/>
        </p:nvCxnSpPr>
        <p:spPr bwMode="auto">
          <a:xfrm rot="16200000" flipH="1">
            <a:off x="3083812" y="2178270"/>
            <a:ext cx="399837" cy="1366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stCxn id="30" idx="6"/>
            <a:endCxn id="28" idx="2"/>
          </p:cNvCxnSpPr>
          <p:nvPr/>
        </p:nvCxnSpPr>
        <p:spPr bwMode="auto">
          <a:xfrm>
            <a:off x="2488577" y="1874287"/>
            <a:ext cx="638409" cy="8403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26" idx="3"/>
            <a:endCxn id="40" idx="7"/>
          </p:cNvCxnSpPr>
          <p:nvPr/>
        </p:nvCxnSpPr>
        <p:spPr bwMode="auto">
          <a:xfrm rot="5400000">
            <a:off x="3021736" y="2546387"/>
            <a:ext cx="216857" cy="31865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40" idx="3"/>
            <a:endCxn id="27" idx="7"/>
          </p:cNvCxnSpPr>
          <p:nvPr/>
        </p:nvCxnSpPr>
        <p:spPr bwMode="auto">
          <a:xfrm rot="5400000">
            <a:off x="2627950" y="2915363"/>
            <a:ext cx="213944" cy="2415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25" idx="7"/>
            <a:endCxn id="42" idx="3"/>
          </p:cNvCxnSpPr>
          <p:nvPr/>
        </p:nvCxnSpPr>
        <p:spPr bwMode="auto">
          <a:xfrm rot="5400000" flipH="1" flipV="1">
            <a:off x="1758141" y="2322451"/>
            <a:ext cx="156862" cy="3396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25" idx="4"/>
            <a:endCxn id="23" idx="0"/>
          </p:cNvCxnSpPr>
          <p:nvPr/>
        </p:nvCxnSpPr>
        <p:spPr bwMode="auto">
          <a:xfrm rot="5400000">
            <a:off x="1415477" y="2841415"/>
            <a:ext cx="308683" cy="688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24" idx="5"/>
            <a:endCxn id="25" idx="2"/>
          </p:cNvCxnSpPr>
          <p:nvPr/>
        </p:nvCxnSpPr>
        <p:spPr bwMode="auto">
          <a:xfrm rot="16200000" flipH="1">
            <a:off x="1219373" y="2336736"/>
            <a:ext cx="180835" cy="41199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24" idx="4"/>
            <a:endCxn id="29" idx="0"/>
          </p:cNvCxnSpPr>
          <p:nvPr/>
        </p:nvCxnSpPr>
        <p:spPr bwMode="auto">
          <a:xfrm rot="5400000">
            <a:off x="860185" y="2611647"/>
            <a:ext cx="321544" cy="5052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29" idx="5"/>
            <a:endCxn id="23" idx="2"/>
          </p:cNvCxnSpPr>
          <p:nvPr/>
        </p:nvCxnSpPr>
        <p:spPr bwMode="auto">
          <a:xfrm rot="16200000" flipH="1">
            <a:off x="1174600" y="2832110"/>
            <a:ext cx="163015" cy="3957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23" idx="5"/>
            <a:endCxn id="39" idx="2"/>
          </p:cNvCxnSpPr>
          <p:nvPr/>
        </p:nvCxnSpPr>
        <p:spPr bwMode="auto">
          <a:xfrm rot="16200000" flipH="1">
            <a:off x="1718430" y="3043549"/>
            <a:ext cx="90998" cy="34189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39" idx="6"/>
            <a:endCxn id="27" idx="2"/>
          </p:cNvCxnSpPr>
          <p:nvPr/>
        </p:nvCxnSpPr>
        <p:spPr bwMode="auto">
          <a:xfrm flipV="1">
            <a:off x="2097724" y="3205563"/>
            <a:ext cx="365453" cy="544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31" idx="6"/>
            <a:endCxn id="30" idx="2"/>
          </p:cNvCxnSpPr>
          <p:nvPr/>
        </p:nvCxnSpPr>
        <p:spPr bwMode="auto">
          <a:xfrm flipV="1">
            <a:off x="1669485" y="1874287"/>
            <a:ext cx="656247" cy="9949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31" idx="5"/>
            <a:endCxn id="42" idx="1"/>
          </p:cNvCxnSpPr>
          <p:nvPr/>
        </p:nvCxnSpPr>
        <p:spPr bwMode="auto">
          <a:xfrm rot="16200000" flipH="1">
            <a:off x="1693692" y="1986128"/>
            <a:ext cx="262577" cy="36279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24" idx="7"/>
            <a:endCxn id="31" idx="3"/>
          </p:cNvCxnSpPr>
          <p:nvPr/>
        </p:nvCxnSpPr>
        <p:spPr bwMode="auto">
          <a:xfrm rot="5400000" flipH="1" flipV="1">
            <a:off x="1160616" y="1979416"/>
            <a:ext cx="301067" cy="4147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31" idx="4"/>
            <a:endCxn id="25" idx="0"/>
          </p:cNvCxnSpPr>
          <p:nvPr/>
        </p:nvCxnSpPr>
        <p:spPr bwMode="auto">
          <a:xfrm rot="16200000" flipH="1">
            <a:off x="1351285" y="2291870"/>
            <a:ext cx="482703" cy="2318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30" idx="5"/>
            <a:endCxn id="38" idx="1"/>
          </p:cNvCxnSpPr>
          <p:nvPr/>
        </p:nvCxnSpPr>
        <p:spPr bwMode="auto">
          <a:xfrm rot="16200000" flipH="1">
            <a:off x="2446328" y="1950192"/>
            <a:ext cx="314858" cy="2780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42" idx="6"/>
            <a:endCxn id="38" idx="2"/>
          </p:cNvCxnSpPr>
          <p:nvPr/>
        </p:nvCxnSpPr>
        <p:spPr bwMode="auto">
          <a:xfrm flipV="1">
            <a:off x="2145378" y="2304157"/>
            <a:ext cx="573559" cy="521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57"/>
          <p:cNvSpPr>
            <a:spLocks noChangeArrowheads="1"/>
          </p:cNvSpPr>
          <p:nvPr/>
        </p:nvSpPr>
        <p:spPr bwMode="auto">
          <a:xfrm>
            <a:off x="1453983" y="3030168"/>
            <a:ext cx="162846" cy="162651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4" name="Oval 57"/>
          <p:cNvSpPr>
            <a:spLocks noChangeArrowheads="1"/>
          </p:cNvSpPr>
          <p:nvPr/>
        </p:nvSpPr>
        <p:spPr bwMode="auto">
          <a:xfrm>
            <a:off x="964794" y="2313486"/>
            <a:ext cx="162846" cy="162651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5" name="Oval 57"/>
          <p:cNvSpPr>
            <a:spLocks noChangeArrowheads="1"/>
          </p:cNvSpPr>
          <p:nvPr/>
        </p:nvSpPr>
        <p:spPr bwMode="auto">
          <a:xfrm>
            <a:off x="1515788" y="2544815"/>
            <a:ext cx="176883" cy="17667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6" name="Oval 57"/>
          <p:cNvSpPr>
            <a:spLocks noChangeArrowheads="1"/>
          </p:cNvSpPr>
          <p:nvPr/>
        </p:nvSpPr>
        <p:spPr bwMode="auto">
          <a:xfrm>
            <a:off x="3263590" y="2446491"/>
            <a:ext cx="176883" cy="17667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7" name="Oval 57"/>
          <p:cNvSpPr>
            <a:spLocks noChangeArrowheads="1"/>
          </p:cNvSpPr>
          <p:nvPr/>
        </p:nvSpPr>
        <p:spPr bwMode="auto">
          <a:xfrm>
            <a:off x="2463177" y="3117227"/>
            <a:ext cx="176883" cy="17667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9" name="Oval 57"/>
          <p:cNvSpPr>
            <a:spLocks noChangeArrowheads="1"/>
          </p:cNvSpPr>
          <p:nvPr/>
        </p:nvSpPr>
        <p:spPr bwMode="auto">
          <a:xfrm>
            <a:off x="907253" y="2797680"/>
            <a:ext cx="176883" cy="17667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cxnSp>
        <p:nvCxnSpPr>
          <p:cNvPr id="33" name="Straight Connector 32"/>
          <p:cNvCxnSpPr>
            <a:stCxn id="41" idx="3"/>
            <a:endCxn id="39" idx="7"/>
          </p:cNvCxnSpPr>
          <p:nvPr/>
        </p:nvCxnSpPr>
        <p:spPr bwMode="auto">
          <a:xfrm rot="5400000">
            <a:off x="1992849" y="2897516"/>
            <a:ext cx="386002" cy="2239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 33"/>
          <p:cNvGrpSpPr/>
          <p:nvPr/>
        </p:nvGrpSpPr>
        <p:grpSpPr>
          <a:xfrm>
            <a:off x="2121529" y="2361662"/>
            <a:ext cx="621257" cy="329902"/>
            <a:chOff x="1614329" y="5015799"/>
            <a:chExt cx="621257" cy="329902"/>
          </a:xfrm>
        </p:grpSpPr>
        <p:cxnSp>
          <p:nvCxnSpPr>
            <p:cNvPr id="35" name="Straight Connector 34"/>
            <p:cNvCxnSpPr>
              <a:stCxn id="38" idx="3"/>
              <a:endCxn id="41" idx="7"/>
            </p:cNvCxnSpPr>
            <p:nvPr/>
          </p:nvCxnSpPr>
          <p:spPr bwMode="auto">
            <a:xfrm rot="5400000">
              <a:off x="1910691" y="5020806"/>
              <a:ext cx="329902" cy="3198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42" idx="5"/>
              <a:endCxn id="41" idx="1"/>
            </p:cNvCxnSpPr>
            <p:nvPr/>
          </p:nvCxnSpPr>
          <p:spPr bwMode="auto">
            <a:xfrm rot="16200000" flipH="1">
              <a:off x="1563608" y="5118686"/>
              <a:ext cx="277736" cy="17629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7" name="Straight Connector 36"/>
          <p:cNvCxnSpPr>
            <a:stCxn id="41" idx="6"/>
            <a:endCxn id="40" idx="2"/>
          </p:cNvCxnSpPr>
          <p:nvPr/>
        </p:nvCxnSpPr>
        <p:spPr bwMode="auto">
          <a:xfrm>
            <a:off x="2448802" y="2754027"/>
            <a:ext cx="383035" cy="1176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57"/>
          <p:cNvSpPr>
            <a:spLocks noChangeArrowheads="1"/>
          </p:cNvSpPr>
          <p:nvPr/>
        </p:nvSpPr>
        <p:spPr bwMode="auto">
          <a:xfrm>
            <a:off x="2718938" y="2222831"/>
            <a:ext cx="162846" cy="162651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9" name="Oval 57"/>
          <p:cNvSpPr>
            <a:spLocks noChangeArrowheads="1"/>
          </p:cNvSpPr>
          <p:nvPr/>
        </p:nvSpPr>
        <p:spPr bwMode="auto">
          <a:xfrm>
            <a:off x="1934878" y="3178672"/>
            <a:ext cx="162846" cy="162651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0" name="Oval 57"/>
          <p:cNvSpPr>
            <a:spLocks noChangeArrowheads="1"/>
          </p:cNvSpPr>
          <p:nvPr/>
        </p:nvSpPr>
        <p:spPr bwMode="auto">
          <a:xfrm>
            <a:off x="2831838" y="2790325"/>
            <a:ext cx="162846" cy="162651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1" name="Oval 57"/>
          <p:cNvSpPr>
            <a:spLocks noChangeArrowheads="1"/>
          </p:cNvSpPr>
          <p:nvPr/>
        </p:nvSpPr>
        <p:spPr bwMode="auto">
          <a:xfrm>
            <a:off x="2271919" y="2665691"/>
            <a:ext cx="176883" cy="17667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2" name="Oval 57"/>
          <p:cNvSpPr>
            <a:spLocks noChangeArrowheads="1"/>
          </p:cNvSpPr>
          <p:nvPr/>
        </p:nvSpPr>
        <p:spPr bwMode="auto">
          <a:xfrm>
            <a:off x="1982532" y="2274997"/>
            <a:ext cx="162846" cy="162651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cxnSp>
        <p:nvCxnSpPr>
          <p:cNvPr id="55" name="Straight Connector 54"/>
          <p:cNvCxnSpPr>
            <a:stCxn id="58" idx="6"/>
            <a:endCxn id="57" idx="2"/>
          </p:cNvCxnSpPr>
          <p:nvPr/>
        </p:nvCxnSpPr>
        <p:spPr bwMode="auto">
          <a:xfrm>
            <a:off x="2078674" y="1314611"/>
            <a:ext cx="638409" cy="8403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59" idx="6"/>
            <a:endCxn id="58" idx="2"/>
          </p:cNvCxnSpPr>
          <p:nvPr/>
        </p:nvCxnSpPr>
        <p:spPr bwMode="auto">
          <a:xfrm flipV="1">
            <a:off x="1212286" y="1314611"/>
            <a:ext cx="703542" cy="35173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Oval 57"/>
          <p:cNvSpPr>
            <a:spLocks noChangeArrowheads="1"/>
          </p:cNvSpPr>
          <p:nvPr/>
        </p:nvSpPr>
        <p:spPr bwMode="auto">
          <a:xfrm>
            <a:off x="2717084" y="1310308"/>
            <a:ext cx="176883" cy="17667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8" name="Oval 57"/>
          <p:cNvSpPr>
            <a:spLocks noChangeArrowheads="1"/>
          </p:cNvSpPr>
          <p:nvPr/>
        </p:nvSpPr>
        <p:spPr bwMode="auto">
          <a:xfrm>
            <a:off x="1915828" y="1233285"/>
            <a:ext cx="162846" cy="162651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59" name="Oval 57"/>
          <p:cNvSpPr>
            <a:spLocks noChangeArrowheads="1"/>
          </p:cNvSpPr>
          <p:nvPr/>
        </p:nvSpPr>
        <p:spPr bwMode="auto">
          <a:xfrm>
            <a:off x="1035403" y="1578015"/>
            <a:ext cx="176883" cy="17667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cxnSp>
        <p:nvCxnSpPr>
          <p:cNvPr id="61" name="Straight Connector 60"/>
          <p:cNvCxnSpPr>
            <a:stCxn id="28" idx="1"/>
            <a:endCxn id="57" idx="5"/>
          </p:cNvCxnSpPr>
          <p:nvPr/>
        </p:nvCxnSpPr>
        <p:spPr>
          <a:xfrm rot="16200000" flipV="1">
            <a:off x="2793101" y="1536067"/>
            <a:ext cx="434752" cy="2848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59" idx="5"/>
            <a:endCxn id="31" idx="1"/>
          </p:cNvCxnSpPr>
          <p:nvPr/>
        </p:nvCxnSpPr>
        <p:spPr>
          <a:xfrm rot="16200000" flipH="1">
            <a:off x="1261193" y="1654001"/>
            <a:ext cx="182502" cy="3321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stCxn id="58" idx="3"/>
            <a:endCxn id="31" idx="7"/>
          </p:cNvCxnSpPr>
          <p:nvPr/>
        </p:nvCxnSpPr>
        <p:spPr>
          <a:xfrm rot="5400000">
            <a:off x="1522030" y="1493668"/>
            <a:ext cx="539198" cy="29609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stCxn id="58" idx="5"/>
            <a:endCxn id="30" idx="1"/>
          </p:cNvCxnSpPr>
          <p:nvPr/>
        </p:nvCxnSpPr>
        <p:spPr>
          <a:xfrm rot="16200000" flipH="1">
            <a:off x="1979870" y="1447071"/>
            <a:ext cx="444665" cy="29475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30" idx="7"/>
            <a:endCxn id="57" idx="3"/>
          </p:cNvCxnSpPr>
          <p:nvPr/>
        </p:nvCxnSpPr>
        <p:spPr>
          <a:xfrm rot="5400000" flipH="1" flipV="1">
            <a:off x="2426020" y="1499814"/>
            <a:ext cx="355676" cy="27825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>
            <a:stCxn id="59" idx="4"/>
            <a:endCxn id="24" idx="0"/>
          </p:cNvCxnSpPr>
          <p:nvPr/>
        </p:nvCxnSpPr>
        <p:spPr>
          <a:xfrm rot="5400000">
            <a:off x="805631" y="1995271"/>
            <a:ext cx="558801" cy="776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57"/>
          <p:cNvSpPr>
            <a:spLocks noChangeArrowheads="1"/>
          </p:cNvSpPr>
          <p:nvPr/>
        </p:nvSpPr>
        <p:spPr bwMode="auto">
          <a:xfrm>
            <a:off x="3126987" y="1869984"/>
            <a:ext cx="176883" cy="17667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0" name="Oval 57"/>
          <p:cNvSpPr>
            <a:spLocks noChangeArrowheads="1"/>
          </p:cNvSpPr>
          <p:nvPr/>
        </p:nvSpPr>
        <p:spPr bwMode="auto">
          <a:xfrm>
            <a:off x="2325731" y="1792961"/>
            <a:ext cx="162846" cy="162651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1" name="Oval 57"/>
          <p:cNvSpPr>
            <a:spLocks noChangeArrowheads="1"/>
          </p:cNvSpPr>
          <p:nvPr/>
        </p:nvSpPr>
        <p:spPr bwMode="auto">
          <a:xfrm>
            <a:off x="1492602" y="1885441"/>
            <a:ext cx="176883" cy="17667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9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noFill/>
        </p:spPr>
        <p:txBody>
          <a:bodyPr/>
          <a:lstStyle/>
          <a:p>
            <a:fld id="{39FC2ABF-8FB5-4770-9318-C8BE6823240C}" type="slidenum">
              <a:rPr lang="fr-CH" smtClean="0"/>
              <a:pPr/>
              <a:t>32</a:t>
            </a:fld>
            <a:endParaRPr lang="fr-CH" smtClean="0"/>
          </a:p>
        </p:txBody>
      </p:sp>
      <p:grpSp>
        <p:nvGrpSpPr>
          <p:cNvPr id="95" name="Group 94"/>
          <p:cNvGrpSpPr/>
          <p:nvPr/>
        </p:nvGrpSpPr>
        <p:grpSpPr>
          <a:xfrm>
            <a:off x="646142" y="4506839"/>
            <a:ext cx="6236284" cy="1610599"/>
            <a:chOff x="945324" y="4497064"/>
            <a:chExt cx="6236284" cy="1610599"/>
          </a:xfrm>
        </p:grpSpPr>
        <p:pic>
          <p:nvPicPr>
            <p:cNvPr id="193" name="Picture 5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45324" y="4674485"/>
              <a:ext cx="4073525" cy="847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4" name="Text Box 52"/>
            <p:cNvSpPr txBox="1">
              <a:spLocks noChangeArrowheads="1"/>
            </p:cNvSpPr>
            <p:nvPr/>
          </p:nvSpPr>
          <p:spPr bwMode="auto">
            <a:xfrm>
              <a:off x="1435386" y="4497064"/>
              <a:ext cx="1094288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</a:rPr>
                <a:t>number of sampled nodes</a:t>
              </a:r>
            </a:p>
          </p:txBody>
        </p:sp>
        <p:sp>
          <p:nvSpPr>
            <p:cNvPr id="195" name="Text Box 53"/>
            <p:cNvSpPr txBox="1">
              <a:spLocks noChangeArrowheads="1"/>
            </p:cNvSpPr>
            <p:nvPr/>
          </p:nvSpPr>
          <p:spPr bwMode="auto">
            <a:xfrm>
              <a:off x="1338105" y="5702767"/>
              <a:ext cx="1198563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</a:rPr>
                <a:t>total number of nodes </a:t>
              </a:r>
              <a:r>
                <a:rPr lang="fr-CH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</a:rPr>
                <a:t>(</a:t>
              </a:r>
              <a:r>
                <a:rPr lang="fr-CH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</a:rPr>
                <a:t>estimated</a:t>
              </a:r>
              <a:r>
                <a:rPr lang="fr-CH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</a:rPr>
                <a:t>)</a:t>
              </a:r>
              <a:endParaRPr 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endParaRPr>
            </a:p>
          </p:txBody>
        </p:sp>
        <p:sp>
          <p:nvSpPr>
            <p:cNvPr id="197" name="Text Box 55"/>
            <p:cNvSpPr txBox="1">
              <a:spLocks noChangeArrowheads="1"/>
            </p:cNvSpPr>
            <p:nvPr/>
          </p:nvSpPr>
          <p:spPr bwMode="auto">
            <a:xfrm>
              <a:off x="2568836" y="5710788"/>
              <a:ext cx="1198563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</a:rPr>
                <a:t>number of nodes </a:t>
              </a:r>
              <a:r>
                <a:rPr lang="fr-CH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</a:rPr>
                <a:t>sampled</a:t>
              </a:r>
              <a:r>
                <a:rPr lang="fr-CH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</a:rPr>
                <a:t> in </a:t>
              </a:r>
              <a:r>
                <a:rPr lang="fr-CH" sz="1000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</a:rPr>
                <a:t>B</a:t>
              </a:r>
              <a:endParaRPr lang="en-US" sz="1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endParaRPr>
            </a:p>
          </p:txBody>
        </p:sp>
        <p:sp>
          <p:nvSpPr>
            <p:cNvPr id="198" name="Text Box 56"/>
            <p:cNvSpPr txBox="1">
              <a:spLocks noChangeArrowheads="1"/>
            </p:cNvSpPr>
            <p:nvPr/>
          </p:nvSpPr>
          <p:spPr bwMode="auto">
            <a:xfrm>
              <a:off x="3766563" y="5797850"/>
              <a:ext cx="1330325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</a:rPr>
                <a:t>nodes </a:t>
              </a:r>
              <a:r>
                <a:rPr lang="fr-CH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</a:rPr>
                <a:t>sampled</a:t>
              </a:r>
              <a:r>
                <a:rPr lang="fr-CH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</a:rPr>
                <a:t> in </a:t>
              </a:r>
              <a:r>
                <a:rPr lang="fr-CH" sz="1000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</a:rPr>
                <a:t>A</a:t>
              </a:r>
              <a:endParaRPr lang="en-US" sz="1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endParaRPr>
            </a:p>
          </p:txBody>
        </p:sp>
        <p:sp>
          <p:nvSpPr>
            <p:cNvPr id="199" name="Text Box 57"/>
            <p:cNvSpPr txBox="1">
              <a:spLocks noChangeArrowheads="1"/>
            </p:cNvSpPr>
            <p:nvPr/>
          </p:nvSpPr>
          <p:spPr bwMode="auto">
            <a:xfrm>
              <a:off x="5317050" y="5074201"/>
              <a:ext cx="1198563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</a:rPr>
                <a:t>number of nodes </a:t>
              </a:r>
              <a:r>
                <a:rPr lang="fr-CH" sz="10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</a:rPr>
                <a:t>sampled</a:t>
              </a:r>
              <a:r>
                <a:rPr lang="fr-CH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</a:rPr>
                <a:t> in </a:t>
              </a:r>
              <a:r>
                <a:rPr lang="fr-CH" sz="1000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</a:rPr>
                <a:t>A</a:t>
              </a:r>
              <a:endParaRPr lang="en-US" sz="1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endParaRPr>
            </a:p>
          </p:txBody>
        </p:sp>
        <p:sp>
          <p:nvSpPr>
            <p:cNvPr id="200" name="Text Box 58"/>
            <p:cNvSpPr txBox="1">
              <a:spLocks noChangeArrowheads="1"/>
            </p:cNvSpPr>
            <p:nvPr/>
          </p:nvSpPr>
          <p:spPr bwMode="auto">
            <a:xfrm>
              <a:off x="5403692" y="4627946"/>
              <a:ext cx="177791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</a:rPr>
                <a:t>number of edges between node </a:t>
              </a:r>
              <a:r>
                <a:rPr lang="en-US" sz="1000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</a:rPr>
                <a:t>a</a:t>
              </a: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</a:rPr>
                <a:t> and community</a:t>
              </a:r>
              <a:r>
                <a:rPr lang="fr-CH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</a:rPr>
                <a:t> </a:t>
              </a:r>
              <a:r>
                <a:rPr lang="fr-CH" sz="1000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</a:rPr>
                <a:t>B</a:t>
              </a:r>
              <a:endParaRPr lang="en-US" sz="1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endParaRPr>
            </a:p>
          </p:txBody>
        </p:sp>
        <p:sp>
          <p:nvSpPr>
            <p:cNvPr id="202" name="Line 60"/>
            <p:cNvSpPr>
              <a:spLocks noChangeShapeType="1"/>
            </p:cNvSpPr>
            <p:nvPr/>
          </p:nvSpPr>
          <p:spPr bwMode="auto">
            <a:xfrm flipV="1">
              <a:off x="1994662" y="5460297"/>
              <a:ext cx="376238" cy="274638"/>
            </a:xfrm>
            <a:prstGeom prst="line">
              <a:avLst/>
            </a:prstGeom>
            <a:noFill/>
            <a:ln w="9525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203" name="Line 61"/>
            <p:cNvSpPr>
              <a:spLocks noChangeShapeType="1"/>
            </p:cNvSpPr>
            <p:nvPr/>
          </p:nvSpPr>
          <p:spPr bwMode="auto">
            <a:xfrm>
              <a:off x="2446421" y="4692316"/>
              <a:ext cx="216568" cy="168442"/>
            </a:xfrm>
            <a:prstGeom prst="line">
              <a:avLst/>
            </a:prstGeom>
            <a:noFill/>
            <a:ln w="9525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204" name="Line 62"/>
            <p:cNvSpPr>
              <a:spLocks noChangeShapeType="1"/>
            </p:cNvSpPr>
            <p:nvPr/>
          </p:nvSpPr>
          <p:spPr bwMode="auto">
            <a:xfrm flipV="1">
              <a:off x="3163062" y="5460297"/>
              <a:ext cx="0" cy="325438"/>
            </a:xfrm>
            <a:prstGeom prst="line">
              <a:avLst/>
            </a:prstGeom>
            <a:noFill/>
            <a:ln w="9525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205" name="Line 63"/>
            <p:cNvSpPr>
              <a:spLocks noChangeShapeType="1"/>
            </p:cNvSpPr>
            <p:nvPr/>
          </p:nvSpPr>
          <p:spPr bwMode="auto">
            <a:xfrm flipH="1" flipV="1">
              <a:off x="4056824" y="5471410"/>
              <a:ext cx="366713" cy="395288"/>
            </a:xfrm>
            <a:prstGeom prst="line">
              <a:avLst/>
            </a:prstGeom>
            <a:noFill/>
            <a:ln w="9525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206" name="Line 64"/>
            <p:cNvSpPr>
              <a:spLocks noChangeShapeType="1"/>
            </p:cNvSpPr>
            <p:nvPr/>
          </p:nvSpPr>
          <p:spPr bwMode="auto">
            <a:xfrm flipH="1" flipV="1">
              <a:off x="4899785" y="5238046"/>
              <a:ext cx="461043" cy="38150"/>
            </a:xfrm>
            <a:prstGeom prst="line">
              <a:avLst/>
            </a:prstGeom>
            <a:noFill/>
            <a:ln w="9525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207" name="Line 65"/>
            <p:cNvSpPr>
              <a:spLocks noChangeShapeType="1"/>
            </p:cNvSpPr>
            <p:nvPr/>
          </p:nvSpPr>
          <p:spPr bwMode="auto">
            <a:xfrm flipH="1">
              <a:off x="4983840" y="4827018"/>
              <a:ext cx="457200" cy="38551"/>
            </a:xfrm>
            <a:prstGeom prst="line">
              <a:avLst/>
            </a:prstGeom>
            <a:noFill/>
            <a:ln w="9525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sp>
        <p:nvSpPr>
          <p:cNvPr id="208" name="TextBox 207"/>
          <p:cNvSpPr txBox="1">
            <a:spLocks noChangeArrowheads="1"/>
          </p:cNvSpPr>
          <p:nvPr/>
        </p:nvSpPr>
        <p:spPr bwMode="auto">
          <a:xfrm>
            <a:off x="144379" y="6262469"/>
            <a:ext cx="8903368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+mn-lt"/>
              </a:rPr>
              <a:t>From a randomly sampled set of nodes we infer a valid topology!</a:t>
            </a:r>
          </a:p>
        </p:txBody>
      </p:sp>
      <p:sp>
        <p:nvSpPr>
          <p:cNvPr id="209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What can we learn from datasets?</a:t>
            </a:r>
            <a:endParaRPr lang="en-US" dirty="0"/>
          </a:p>
        </p:txBody>
      </p:sp>
      <p:sp>
        <p:nvSpPr>
          <p:cNvPr id="210" name="Rectangle 2"/>
          <p:cNvSpPr txBox="1">
            <a:spLocks noChangeArrowheads="1"/>
          </p:cNvSpPr>
          <p:nvPr/>
        </p:nvSpPr>
        <p:spPr bwMode="auto">
          <a:xfrm>
            <a:off x="-7877" y="536029"/>
            <a:ext cx="9144000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Coarse-grained topology</a:t>
            </a:r>
          </a:p>
        </p:txBody>
      </p:sp>
      <p:grpSp>
        <p:nvGrpSpPr>
          <p:cNvPr id="231" name="Group 230"/>
          <p:cNvGrpSpPr/>
          <p:nvPr/>
        </p:nvGrpSpPr>
        <p:grpSpPr>
          <a:xfrm>
            <a:off x="4410405" y="1580061"/>
            <a:ext cx="4118740" cy="1802086"/>
            <a:chOff x="4410405" y="1900901"/>
            <a:chExt cx="4118740" cy="1802086"/>
          </a:xfrm>
        </p:grpSpPr>
        <p:sp>
          <p:nvSpPr>
            <p:cNvPr id="190" name="AutoShape 37"/>
            <p:cNvSpPr>
              <a:spLocks noChangeArrowheads="1"/>
            </p:cNvSpPr>
            <p:nvPr/>
          </p:nvSpPr>
          <p:spPr bwMode="auto">
            <a:xfrm rot="10800000">
              <a:off x="4410405" y="2176572"/>
              <a:ext cx="471488" cy="1000125"/>
            </a:xfrm>
            <a:prstGeom prst="leftArrow">
              <a:avLst>
                <a:gd name="adj1" fmla="val 49843"/>
                <a:gd name="adj2" fmla="val 50713"/>
              </a:avLst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30" name="Group 229"/>
            <p:cNvGrpSpPr/>
            <p:nvPr/>
          </p:nvGrpSpPr>
          <p:grpSpPr>
            <a:xfrm>
              <a:off x="5802064" y="1900901"/>
              <a:ext cx="2727081" cy="1802086"/>
              <a:chOff x="5802064" y="1900901"/>
              <a:chExt cx="2727081" cy="1802086"/>
            </a:xfrm>
          </p:grpSpPr>
          <p:pic>
            <p:nvPicPr>
              <p:cNvPr id="218" name="Picture 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rot="20084837">
                <a:off x="7233138" y="2718664"/>
                <a:ext cx="585787" cy="184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102" name="Straight Connector 101"/>
              <p:cNvCxnSpPr/>
              <p:nvPr/>
            </p:nvCxnSpPr>
            <p:spPr bwMode="auto">
              <a:xfrm rot="16200000" flipH="1">
                <a:off x="6360829" y="2619502"/>
                <a:ext cx="302955" cy="644908"/>
              </a:xfrm>
              <a:prstGeom prst="line">
                <a:avLst/>
              </a:prstGeom>
              <a:ln w="1270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/>
              <p:cNvCxnSpPr>
                <a:endCxn id="115" idx="3"/>
              </p:cNvCxnSpPr>
              <p:nvPr/>
            </p:nvCxnSpPr>
            <p:spPr bwMode="auto">
              <a:xfrm flipV="1">
                <a:off x="7039303" y="2709647"/>
                <a:ext cx="999830" cy="443456"/>
              </a:xfrm>
              <a:prstGeom prst="line">
                <a:avLst/>
              </a:prstGeom>
              <a:ln w="635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/>
              <p:cNvCxnSpPr>
                <a:stCxn id="108" idx="7"/>
                <a:endCxn id="111" idx="3"/>
              </p:cNvCxnSpPr>
              <p:nvPr/>
            </p:nvCxnSpPr>
            <p:spPr bwMode="auto">
              <a:xfrm rot="5400000" flipH="1" flipV="1">
                <a:off x="6323124" y="1995319"/>
                <a:ext cx="390755" cy="720363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8" name="Oval 57"/>
              <p:cNvSpPr>
                <a:spLocks noChangeArrowheads="1"/>
              </p:cNvSpPr>
              <p:nvPr/>
            </p:nvSpPr>
            <p:spPr bwMode="auto">
              <a:xfrm>
                <a:off x="5802064" y="2489826"/>
                <a:ext cx="417380" cy="416882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cxnSp>
            <p:nvCxnSpPr>
              <p:cNvPr id="112" name="Straight Connector 111"/>
              <p:cNvCxnSpPr>
                <a:stCxn id="115" idx="1"/>
              </p:cNvCxnSpPr>
              <p:nvPr/>
            </p:nvCxnSpPr>
            <p:spPr>
              <a:xfrm rot="16200000" flipV="1">
                <a:off x="7259793" y="1805383"/>
                <a:ext cx="527323" cy="1031358"/>
              </a:xfrm>
              <a:prstGeom prst="line">
                <a:avLst/>
              </a:prstGeom>
              <a:ln w="635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/>
              <p:cNvCxnSpPr>
                <a:stCxn id="111" idx="4"/>
                <a:endCxn id="116" idx="0"/>
              </p:cNvCxnSpPr>
              <p:nvPr/>
            </p:nvCxnSpPr>
            <p:spPr>
              <a:xfrm rot="16200000" flipH="1">
                <a:off x="6631025" y="2559278"/>
                <a:ext cx="735574" cy="26212"/>
              </a:xfrm>
              <a:prstGeom prst="line">
                <a:avLst/>
              </a:prstGeom>
              <a:ln w="6350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5" name="Oval 57"/>
              <p:cNvSpPr>
                <a:spLocks noChangeArrowheads="1"/>
              </p:cNvSpPr>
              <p:nvPr/>
            </p:nvSpPr>
            <p:spPr bwMode="auto">
              <a:xfrm>
                <a:off x="8013229" y="2558850"/>
                <a:ext cx="176883" cy="176670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217" name="TextBox 216"/>
              <p:cNvSpPr txBox="1"/>
              <p:nvPr/>
            </p:nvSpPr>
            <p:spPr>
              <a:xfrm>
                <a:off x="6858000" y="3302877"/>
                <a:ext cx="38625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74B230"/>
                    </a:solidFill>
                    <a:latin typeface="+mn-lt"/>
                  </a:rPr>
                  <a:t>A</a:t>
                </a:r>
                <a:endParaRPr lang="en-US" sz="2000" b="1" dirty="0">
                  <a:solidFill>
                    <a:srgbClr val="74B230"/>
                  </a:solidFill>
                  <a:latin typeface="+mn-lt"/>
                </a:endParaRPr>
              </a:p>
            </p:txBody>
          </p:sp>
          <p:sp>
            <p:nvSpPr>
              <p:cNvPr id="111" name="Oval 110"/>
              <p:cNvSpPr>
                <a:spLocks noChangeAspect="1" noChangeArrowheads="1"/>
              </p:cNvSpPr>
              <p:nvPr/>
            </p:nvSpPr>
            <p:spPr bwMode="auto">
              <a:xfrm>
                <a:off x="6834352" y="1900901"/>
                <a:ext cx="302708" cy="303696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16" name="Oval 57"/>
              <p:cNvSpPr>
                <a:spLocks noChangeArrowheads="1"/>
              </p:cNvSpPr>
              <p:nvPr/>
            </p:nvSpPr>
            <p:spPr bwMode="auto">
              <a:xfrm>
                <a:off x="6803228" y="2940171"/>
                <a:ext cx="417380" cy="416882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216" name="TextBox 215"/>
              <p:cNvSpPr txBox="1"/>
              <p:nvPr/>
            </p:nvSpPr>
            <p:spPr>
              <a:xfrm>
                <a:off x="8142890" y="2467304"/>
                <a:ext cx="38625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C00000"/>
                    </a:solidFill>
                    <a:latin typeface="+mn-lt"/>
                  </a:rPr>
                  <a:t>B</a:t>
                </a:r>
                <a:endParaRPr lang="en-US" sz="2000" b="1" dirty="0">
                  <a:solidFill>
                    <a:srgbClr val="C00000"/>
                  </a:solidFill>
                  <a:latin typeface="+mn-lt"/>
                </a:endParaRPr>
              </a:p>
            </p:txBody>
          </p:sp>
        </p:grpSp>
      </p:grpSp>
      <p:grpSp>
        <p:nvGrpSpPr>
          <p:cNvPr id="94" name="Group 93"/>
          <p:cNvGrpSpPr/>
          <p:nvPr/>
        </p:nvGrpSpPr>
        <p:grpSpPr>
          <a:xfrm>
            <a:off x="628485" y="3602545"/>
            <a:ext cx="8401211" cy="855663"/>
            <a:chOff x="944563" y="3692527"/>
            <a:chExt cx="8401211" cy="855663"/>
          </a:xfrm>
        </p:grpSpPr>
        <p:sp>
          <p:nvSpPr>
            <p:cNvPr id="196" name="Text Box 54"/>
            <p:cNvSpPr txBox="1">
              <a:spLocks noChangeArrowheads="1"/>
            </p:cNvSpPr>
            <p:nvPr/>
          </p:nvSpPr>
          <p:spPr bwMode="auto">
            <a:xfrm>
              <a:off x="2397357" y="3856070"/>
              <a:ext cx="6948417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smtClean="0">
                  <a:latin typeface="+mn-lt"/>
                </a:rPr>
                <a:t>Pr[</a:t>
              </a:r>
              <a:r>
                <a:rPr lang="en-US" sz="2000" dirty="0" smtClean="0">
                  <a:latin typeface="+mn-lt"/>
                </a:rPr>
                <a:t> a random node in </a:t>
              </a:r>
              <a:r>
                <a:rPr lang="en-US" sz="2000" b="1" dirty="0" smtClean="0">
                  <a:solidFill>
                    <a:srgbClr val="74B230"/>
                  </a:solidFill>
                  <a:latin typeface="+mn-lt"/>
                </a:rPr>
                <a:t>A</a:t>
              </a:r>
              <a:r>
                <a:rPr lang="en-US" sz="2000" dirty="0" smtClean="0">
                  <a:latin typeface="+mn-lt"/>
                </a:rPr>
                <a:t> and a random node in</a:t>
              </a:r>
              <a:r>
                <a:rPr lang="en-US" sz="2000" b="1" dirty="0" smtClean="0">
                  <a:solidFill>
                    <a:srgbClr val="C00000"/>
                  </a:solidFill>
                  <a:latin typeface="+mn-lt"/>
                </a:rPr>
                <a:t> B</a:t>
              </a:r>
              <a:r>
                <a:rPr lang="en-US" sz="2000" dirty="0" smtClean="0">
                  <a:latin typeface="+mn-lt"/>
                </a:rPr>
                <a:t> are connected </a:t>
              </a:r>
              <a:r>
                <a:rPr lang="en-US" sz="2400" dirty="0" smtClean="0">
                  <a:latin typeface="+mn-lt"/>
                </a:rPr>
                <a:t>]</a:t>
              </a:r>
              <a:endParaRPr lang="en-US" sz="2000" dirty="0">
                <a:latin typeface="+mn-lt"/>
              </a:endParaRPr>
            </a:p>
          </p:txBody>
        </p:sp>
        <p:grpSp>
          <p:nvGrpSpPr>
            <p:cNvPr id="93" name="Group 92"/>
            <p:cNvGrpSpPr/>
            <p:nvPr/>
          </p:nvGrpSpPr>
          <p:grpSpPr>
            <a:xfrm>
              <a:off x="944563" y="3692527"/>
              <a:ext cx="4073525" cy="855663"/>
              <a:chOff x="944563" y="3692527"/>
              <a:chExt cx="4073525" cy="855663"/>
            </a:xfrm>
          </p:grpSpPr>
          <p:grpSp>
            <p:nvGrpSpPr>
              <p:cNvPr id="120835" name="Group 3"/>
              <p:cNvGrpSpPr>
                <a:grpSpLocks noChangeAspect="1"/>
              </p:cNvGrpSpPr>
              <p:nvPr/>
            </p:nvGrpSpPr>
            <p:grpSpPr bwMode="auto">
              <a:xfrm>
                <a:off x="944563" y="3692527"/>
                <a:ext cx="4073525" cy="855663"/>
                <a:chOff x="595" y="2326"/>
                <a:chExt cx="2566" cy="539"/>
              </a:xfrm>
            </p:grpSpPr>
            <p:sp>
              <p:nvSpPr>
                <p:cNvPr id="120834" name="AutoShape 2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595" y="2326"/>
                  <a:ext cx="2566" cy="53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pic>
              <p:nvPicPr>
                <p:cNvPr id="120836" name="Picture 4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 t="32478" r="67723"/>
                <a:stretch>
                  <a:fillRect/>
                </a:stretch>
              </p:blipFill>
              <p:spPr bwMode="auto">
                <a:xfrm>
                  <a:off x="595" y="2501"/>
                  <a:ext cx="830" cy="36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92" name="Rectangle 91"/>
              <p:cNvSpPr/>
              <p:nvPr/>
            </p:nvSpPr>
            <p:spPr>
              <a:xfrm rot="329101">
                <a:off x="986589" y="3906253"/>
                <a:ext cx="328864" cy="12031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860EF3C-D7DF-400E-94BB-2A7C86E35004}" type="slidenum">
              <a:rPr lang="fr-CH" smtClean="0"/>
              <a:pPr/>
              <a:t>33</a:t>
            </a:fld>
            <a:endParaRPr lang="fr-CH" smtClean="0"/>
          </a:p>
        </p:txBody>
      </p:sp>
      <p:pic>
        <p:nvPicPr>
          <p:cNvPr id="45059" name="Picture 2" descr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0" name="Text Box 3"/>
          <p:cNvSpPr txBox="1">
            <a:spLocks noChangeArrowheads="1"/>
          </p:cNvSpPr>
          <p:nvPr/>
        </p:nvSpPr>
        <p:spPr bwMode="auto">
          <a:xfrm>
            <a:off x="38100" y="5505450"/>
            <a:ext cx="31623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4000" b="1">
                <a:solidFill>
                  <a:schemeClr val="bg1"/>
                </a:solidFill>
              </a:rPr>
              <a:t>US Universities</a:t>
            </a:r>
            <a:endParaRPr lang="en-US" sz="40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0A3CBBE-489C-4948-81A4-A74D281F55D6}" type="slidenum">
              <a:rPr lang="fr-CH" smtClean="0"/>
              <a:pPr/>
              <a:t>34</a:t>
            </a:fld>
            <a:endParaRPr lang="fr-CH" smtClean="0"/>
          </a:p>
        </p:txBody>
      </p:sp>
      <p:pic>
        <p:nvPicPr>
          <p:cNvPr id="46083" name="Picture 4" descr="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4" name="Text Box 5"/>
          <p:cNvSpPr txBox="1">
            <a:spLocks noChangeArrowheads="1"/>
          </p:cNvSpPr>
          <p:nvPr/>
        </p:nvSpPr>
        <p:spPr bwMode="auto">
          <a:xfrm>
            <a:off x="38100" y="5505450"/>
            <a:ext cx="31623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4000" b="1" dirty="0">
                <a:solidFill>
                  <a:schemeClr val="bg1"/>
                </a:solidFill>
              </a:rPr>
              <a:t>US Universities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2966" y="156397"/>
            <a:ext cx="8229600" cy="1143000"/>
          </a:xfrm>
        </p:spPr>
        <p:txBody>
          <a:bodyPr/>
          <a:lstStyle/>
          <a:p>
            <a:r>
              <a:rPr lang="en-US" dirty="0" smtClean="0"/>
              <a:t>Country-to-country FB graph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5229201"/>
            <a:ext cx="8229600" cy="1512168"/>
          </a:xfrm>
        </p:spPr>
        <p:txBody>
          <a:bodyPr/>
          <a:lstStyle/>
          <a:p>
            <a:r>
              <a:rPr lang="en-US" sz="2000" dirty="0" smtClean="0"/>
              <a:t>Some observations:</a:t>
            </a:r>
          </a:p>
          <a:p>
            <a:pPr lvl="1"/>
            <a:r>
              <a:rPr lang="en-US" sz="1600" dirty="0" smtClean="0"/>
              <a:t>Clusters with strong ties in Middle East and South Asia</a:t>
            </a:r>
          </a:p>
          <a:p>
            <a:pPr lvl="1"/>
            <a:r>
              <a:rPr lang="en-US" sz="1600" dirty="0" smtClean="0"/>
              <a:t>Inwardness of the US</a:t>
            </a:r>
          </a:p>
          <a:p>
            <a:pPr lvl="1"/>
            <a:r>
              <a:rPr lang="en-US" sz="1600" dirty="0" smtClean="0"/>
              <a:t>Many strong and outwards edges from Australia and New Zealand</a:t>
            </a:r>
            <a:endParaRPr lang="en-US" sz="1600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55442"/>
            <a:ext cx="8676456" cy="412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916BF2F-F3AE-4653-A1A5-CF0A63F4B199}" type="slidenum">
              <a:rPr lang="fr-CH" smtClean="0"/>
              <a:pPr/>
              <a:t>36</a:t>
            </a:fld>
            <a:endParaRPr lang="fr-CH" smtClean="0"/>
          </a:p>
        </p:txBody>
      </p:sp>
      <p:graphicFrame>
        <p:nvGraphicFramePr>
          <p:cNvPr id="7170" name="Object 2"/>
          <p:cNvGraphicFramePr>
            <a:graphicFrameLocks noChangeAspect="1"/>
          </p:cNvGraphicFramePr>
          <p:nvPr>
            <p:ph/>
          </p:nvPr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62466" name="Image" r:id="rId4" imgW="12190476" imgH="9142857" progId="">
              <p:embed/>
            </p:oleObj>
          </a:graphicData>
        </a:graphic>
      </p:graphicFrame>
      <p:sp>
        <p:nvSpPr>
          <p:cNvPr id="7172" name="Text Box 3"/>
          <p:cNvSpPr txBox="1">
            <a:spLocks noChangeArrowheads="1"/>
          </p:cNvSpPr>
          <p:nvPr/>
        </p:nvSpPr>
        <p:spPr bwMode="auto">
          <a:xfrm>
            <a:off x="77788" y="4510088"/>
            <a:ext cx="1149350" cy="212725"/>
          </a:xfrm>
          <a:prstGeom prst="rect">
            <a:avLst/>
          </a:prstGeom>
          <a:solidFill>
            <a:schemeClr val="bg1">
              <a:alpha val="52156"/>
            </a:schemeClr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sz="1400" b="1"/>
              <a:t>Egypt</a:t>
            </a:r>
            <a:endParaRPr lang="en-US" sz="1400" b="1"/>
          </a:p>
        </p:txBody>
      </p:sp>
      <p:sp>
        <p:nvSpPr>
          <p:cNvPr id="7173" name="Text Box 4"/>
          <p:cNvSpPr txBox="1">
            <a:spLocks noChangeArrowheads="1"/>
          </p:cNvSpPr>
          <p:nvPr/>
        </p:nvSpPr>
        <p:spPr bwMode="auto">
          <a:xfrm>
            <a:off x="5137150" y="5710238"/>
            <a:ext cx="1158875" cy="212725"/>
          </a:xfrm>
          <a:prstGeom prst="rect">
            <a:avLst/>
          </a:prstGeom>
          <a:solidFill>
            <a:schemeClr val="bg1">
              <a:alpha val="52156"/>
            </a:schemeClr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sz="1400" b="1"/>
              <a:t>Saudi Arabia</a:t>
            </a:r>
            <a:endParaRPr lang="en-US" sz="1400" b="1"/>
          </a:p>
        </p:txBody>
      </p:sp>
      <p:sp>
        <p:nvSpPr>
          <p:cNvPr id="7174" name="Text Box 5"/>
          <p:cNvSpPr txBox="1">
            <a:spLocks noChangeArrowheads="1"/>
          </p:cNvSpPr>
          <p:nvPr/>
        </p:nvSpPr>
        <p:spPr bwMode="auto">
          <a:xfrm>
            <a:off x="6845300" y="6316663"/>
            <a:ext cx="1881188" cy="212725"/>
          </a:xfrm>
          <a:prstGeom prst="rect">
            <a:avLst/>
          </a:prstGeom>
          <a:solidFill>
            <a:schemeClr val="bg1">
              <a:alpha val="52156"/>
            </a:schemeClr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sz="1400" b="1"/>
              <a:t>United Arab Emirates</a:t>
            </a:r>
            <a:endParaRPr lang="en-US" sz="1400" b="1"/>
          </a:p>
        </p:txBody>
      </p:sp>
      <p:sp>
        <p:nvSpPr>
          <p:cNvPr id="7175" name="Text Box 6"/>
          <p:cNvSpPr txBox="1">
            <a:spLocks noChangeArrowheads="1"/>
          </p:cNvSpPr>
          <p:nvPr/>
        </p:nvSpPr>
        <p:spPr bwMode="auto">
          <a:xfrm>
            <a:off x="2017713" y="250825"/>
            <a:ext cx="1158875" cy="212725"/>
          </a:xfrm>
          <a:prstGeom prst="rect">
            <a:avLst/>
          </a:prstGeom>
          <a:solidFill>
            <a:schemeClr val="bg1">
              <a:alpha val="52156"/>
            </a:schemeClr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sz="1400" b="1"/>
              <a:t>Lebanon</a:t>
            </a:r>
            <a:endParaRPr lang="en-US" sz="1400" b="1"/>
          </a:p>
        </p:txBody>
      </p:sp>
      <p:sp>
        <p:nvSpPr>
          <p:cNvPr id="7176" name="Text Box 7"/>
          <p:cNvSpPr txBox="1">
            <a:spLocks noChangeArrowheads="1"/>
          </p:cNvSpPr>
          <p:nvPr/>
        </p:nvSpPr>
        <p:spPr bwMode="auto">
          <a:xfrm>
            <a:off x="2139950" y="2120900"/>
            <a:ext cx="1158875" cy="212725"/>
          </a:xfrm>
          <a:prstGeom prst="rect">
            <a:avLst/>
          </a:prstGeom>
          <a:solidFill>
            <a:schemeClr val="bg1">
              <a:alpha val="52156"/>
            </a:schemeClr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sz="1400" b="1"/>
              <a:t>Jordan</a:t>
            </a:r>
            <a:endParaRPr lang="en-US" sz="1400" b="1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2163763" y="1866900"/>
            <a:ext cx="1228725" cy="1546225"/>
            <a:chOff x="1363" y="1176"/>
            <a:chExt cx="774" cy="974"/>
          </a:xfrm>
        </p:grpSpPr>
        <p:sp>
          <p:nvSpPr>
            <p:cNvPr id="7178" name="Text Box 9"/>
            <p:cNvSpPr txBox="1">
              <a:spLocks noChangeArrowheads="1"/>
            </p:cNvSpPr>
            <p:nvPr/>
          </p:nvSpPr>
          <p:spPr bwMode="auto">
            <a:xfrm>
              <a:off x="1688" y="2016"/>
              <a:ext cx="449" cy="134"/>
            </a:xfrm>
            <a:prstGeom prst="rect">
              <a:avLst/>
            </a:prstGeom>
            <a:solidFill>
              <a:schemeClr val="bg1">
                <a:alpha val="52156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CH" sz="1400" b="1"/>
                <a:t>Israel</a:t>
              </a:r>
              <a:endParaRPr lang="en-US" sz="1400" b="1"/>
            </a:p>
          </p:txBody>
        </p:sp>
        <p:sp>
          <p:nvSpPr>
            <p:cNvPr id="7179" name="Line 10"/>
            <p:cNvSpPr>
              <a:spLocks noChangeShapeType="1"/>
            </p:cNvSpPr>
            <p:nvPr/>
          </p:nvSpPr>
          <p:spPr bwMode="auto">
            <a:xfrm flipH="1" flipV="1">
              <a:off x="1363" y="1176"/>
              <a:ext cx="544" cy="85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251520" y="6095037"/>
            <a:ext cx="5688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n-lt"/>
              </a:rPr>
              <a:t>Strong clusters among middle-eastern countries</a:t>
            </a:r>
            <a:endParaRPr lang="en-US" sz="20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0" y="2470245"/>
            <a:ext cx="9144000" cy="4162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Part 3: </a:t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Sampling without repetitions: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>
            <a:stCxn id="34" idx="0"/>
            <a:endCxn id="32" idx="4"/>
          </p:cNvCxnSpPr>
          <p:nvPr/>
        </p:nvCxnSpPr>
        <p:spPr bwMode="auto">
          <a:xfrm rot="16200000" flipV="1">
            <a:off x="5169620" y="2960560"/>
            <a:ext cx="476099" cy="1327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>
            <a:stCxn id="24" idx="4"/>
            <a:endCxn id="22" idx="0"/>
          </p:cNvCxnSpPr>
          <p:nvPr/>
        </p:nvCxnSpPr>
        <p:spPr bwMode="auto">
          <a:xfrm rot="16200000" flipH="1">
            <a:off x="5674623" y="2545215"/>
            <a:ext cx="470210" cy="16064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stCxn id="42" idx="6"/>
            <a:endCxn id="24" idx="2"/>
          </p:cNvCxnSpPr>
          <p:nvPr/>
        </p:nvCxnSpPr>
        <p:spPr bwMode="auto">
          <a:xfrm>
            <a:off x="4974624" y="2187729"/>
            <a:ext cx="750773" cy="9882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22" idx="3"/>
            <a:endCxn id="34" idx="7"/>
          </p:cNvCxnSpPr>
          <p:nvPr/>
        </p:nvCxnSpPr>
        <p:spPr bwMode="auto">
          <a:xfrm rot="5400000">
            <a:off x="5601622" y="2978123"/>
            <a:ext cx="255025" cy="3747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34" idx="3"/>
            <a:endCxn id="23" idx="7"/>
          </p:cNvCxnSpPr>
          <p:nvPr/>
        </p:nvCxnSpPr>
        <p:spPr bwMode="auto">
          <a:xfrm rot="5400000">
            <a:off x="5138527" y="3412040"/>
            <a:ext cx="251599" cy="28404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41" idx="4"/>
            <a:endCxn id="20" idx="0"/>
          </p:cNvCxnSpPr>
          <p:nvPr/>
        </p:nvCxnSpPr>
        <p:spPr bwMode="auto">
          <a:xfrm rot="5400000">
            <a:off x="3712652" y="3325077"/>
            <a:ext cx="363013" cy="809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21" idx="5"/>
            <a:endCxn id="41" idx="2"/>
          </p:cNvCxnSpPr>
          <p:nvPr/>
        </p:nvCxnSpPr>
        <p:spPr bwMode="auto">
          <a:xfrm rot="16200000" flipH="1">
            <a:off x="3482032" y="2731572"/>
            <a:ext cx="212663" cy="48450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21" idx="4"/>
            <a:endCxn id="25" idx="0"/>
          </p:cNvCxnSpPr>
          <p:nvPr/>
        </p:nvCxnSpPr>
        <p:spPr bwMode="auto">
          <a:xfrm rot="5400000">
            <a:off x="3059625" y="3054869"/>
            <a:ext cx="378137" cy="5941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25" idx="5"/>
            <a:endCxn id="20" idx="2"/>
          </p:cNvCxnSpPr>
          <p:nvPr/>
        </p:nvCxnSpPr>
        <p:spPr bwMode="auto">
          <a:xfrm rot="16200000" flipH="1">
            <a:off x="3429379" y="3314134"/>
            <a:ext cx="191707" cy="4654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20" idx="5"/>
            <a:endCxn id="33" idx="2"/>
          </p:cNvCxnSpPr>
          <p:nvPr/>
        </p:nvCxnSpPr>
        <p:spPr bwMode="auto">
          <a:xfrm rot="16200000" flipH="1">
            <a:off x="4068926" y="3562788"/>
            <a:ext cx="107014" cy="4020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33" idx="6"/>
            <a:endCxn id="23" idx="2"/>
          </p:cNvCxnSpPr>
          <p:nvPr/>
        </p:nvCxnSpPr>
        <p:spPr bwMode="auto">
          <a:xfrm flipV="1">
            <a:off x="4514978" y="3753317"/>
            <a:ext cx="429775" cy="6401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43" idx="6"/>
            <a:endCxn id="42" idx="2"/>
          </p:cNvCxnSpPr>
          <p:nvPr/>
        </p:nvCxnSpPr>
        <p:spPr bwMode="auto">
          <a:xfrm flipV="1">
            <a:off x="4011366" y="2187729"/>
            <a:ext cx="771750" cy="1170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21" idx="7"/>
            <a:endCxn id="43" idx="3"/>
          </p:cNvCxnSpPr>
          <p:nvPr/>
        </p:nvCxnSpPr>
        <p:spPr bwMode="auto">
          <a:xfrm rot="5400000" flipH="1" flipV="1">
            <a:off x="3412933" y="2311361"/>
            <a:ext cx="354056" cy="4877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43" idx="4"/>
            <a:endCxn id="41" idx="0"/>
          </p:cNvCxnSpPr>
          <p:nvPr/>
        </p:nvCxnSpPr>
        <p:spPr bwMode="auto">
          <a:xfrm rot="16200000" flipH="1">
            <a:off x="3637161" y="2678809"/>
            <a:ext cx="567662" cy="272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42" idx="5"/>
            <a:endCxn id="32" idx="1"/>
          </p:cNvCxnSpPr>
          <p:nvPr/>
        </p:nvCxnSpPr>
        <p:spPr bwMode="auto">
          <a:xfrm rot="16200000" flipH="1">
            <a:off x="4924939" y="2276994"/>
            <a:ext cx="370275" cy="32699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57"/>
          <p:cNvSpPr>
            <a:spLocks noChangeArrowheads="1"/>
          </p:cNvSpPr>
          <p:nvPr/>
        </p:nvSpPr>
        <p:spPr bwMode="auto">
          <a:xfrm>
            <a:off x="3757935" y="3547052"/>
            <a:ext cx="191508" cy="191278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1" name="Oval 57"/>
          <p:cNvSpPr>
            <a:spLocks noChangeArrowheads="1"/>
          </p:cNvSpPr>
          <p:nvPr/>
        </p:nvSpPr>
        <p:spPr bwMode="auto">
          <a:xfrm>
            <a:off x="3182646" y="2704230"/>
            <a:ext cx="191508" cy="191278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2" name="Oval 57"/>
          <p:cNvSpPr>
            <a:spLocks noChangeArrowheads="1"/>
          </p:cNvSpPr>
          <p:nvPr/>
        </p:nvSpPr>
        <p:spPr bwMode="auto">
          <a:xfrm>
            <a:off x="5886044" y="2860644"/>
            <a:ext cx="208015" cy="207765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3" name="Oval 57"/>
          <p:cNvSpPr>
            <a:spLocks noChangeArrowheads="1"/>
          </p:cNvSpPr>
          <p:nvPr/>
        </p:nvSpPr>
        <p:spPr bwMode="auto">
          <a:xfrm>
            <a:off x="4944753" y="3649434"/>
            <a:ext cx="208015" cy="207765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4" name="Oval 57"/>
          <p:cNvSpPr>
            <a:spLocks noChangeArrowheads="1"/>
          </p:cNvSpPr>
          <p:nvPr/>
        </p:nvSpPr>
        <p:spPr bwMode="auto">
          <a:xfrm>
            <a:off x="5725397" y="2182669"/>
            <a:ext cx="208015" cy="207765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5" name="Oval 57"/>
          <p:cNvSpPr>
            <a:spLocks noChangeArrowheads="1"/>
          </p:cNvSpPr>
          <p:nvPr/>
        </p:nvSpPr>
        <p:spPr bwMode="auto">
          <a:xfrm>
            <a:off x="3114977" y="3273645"/>
            <a:ext cx="208015" cy="207765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grpSp>
        <p:nvGrpSpPr>
          <p:cNvPr id="26" name="Group 42"/>
          <p:cNvGrpSpPr/>
          <p:nvPr/>
        </p:nvGrpSpPr>
        <p:grpSpPr>
          <a:xfrm>
            <a:off x="3803351" y="2092090"/>
            <a:ext cx="1442177" cy="1091949"/>
            <a:chOff x="3803351" y="2092090"/>
            <a:chExt cx="1442177" cy="1091949"/>
          </a:xfrm>
        </p:grpSpPr>
        <p:cxnSp>
          <p:nvCxnSpPr>
            <p:cNvPr id="37" name="Straight Connector 36"/>
            <p:cNvCxnSpPr>
              <a:stCxn id="36" idx="7"/>
              <a:endCxn id="42" idx="3"/>
            </p:cNvCxnSpPr>
            <p:nvPr/>
          </p:nvCxnSpPr>
          <p:spPr bwMode="auto">
            <a:xfrm rot="5400000" flipH="1" flipV="1">
              <a:off x="4461256" y="2337073"/>
              <a:ext cx="431622" cy="268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41" idx="7"/>
              <a:endCxn id="36" idx="3"/>
            </p:cNvCxnSpPr>
            <p:nvPr/>
          </p:nvCxnSpPr>
          <p:spPr bwMode="auto">
            <a:xfrm rot="5400000" flipH="1" flipV="1">
              <a:off x="4115627" y="2714773"/>
              <a:ext cx="184470" cy="3993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stCxn id="43" idx="5"/>
              <a:endCxn id="36" idx="1"/>
            </p:cNvCxnSpPr>
            <p:nvPr/>
          </p:nvCxnSpPr>
          <p:spPr bwMode="auto">
            <a:xfrm rot="16200000" flipH="1">
              <a:off x="4039834" y="2319255"/>
              <a:ext cx="308792" cy="42665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36" idx="6"/>
              <a:endCxn id="32" idx="2"/>
            </p:cNvCxnSpPr>
            <p:nvPr/>
          </p:nvCxnSpPr>
          <p:spPr bwMode="auto">
            <a:xfrm flipV="1">
              <a:off x="4571019" y="2693259"/>
              <a:ext cx="674509" cy="6134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Oval 57"/>
            <p:cNvSpPr>
              <a:spLocks noChangeArrowheads="1"/>
            </p:cNvSpPr>
            <p:nvPr/>
          </p:nvSpPr>
          <p:spPr bwMode="auto">
            <a:xfrm>
              <a:off x="3830618" y="2976274"/>
              <a:ext cx="208015" cy="207765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2" name="Oval 57"/>
            <p:cNvSpPr>
              <a:spLocks noChangeArrowheads="1"/>
            </p:cNvSpPr>
            <p:nvPr/>
          </p:nvSpPr>
          <p:spPr bwMode="auto">
            <a:xfrm>
              <a:off x="4783116" y="2092090"/>
              <a:ext cx="191508" cy="191278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3" name="Oval 57"/>
            <p:cNvSpPr>
              <a:spLocks noChangeArrowheads="1"/>
            </p:cNvSpPr>
            <p:nvPr/>
          </p:nvSpPr>
          <p:spPr bwMode="auto">
            <a:xfrm>
              <a:off x="3803351" y="2200847"/>
              <a:ext cx="208015" cy="207765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</p:grpSp>
      <p:cxnSp>
        <p:nvCxnSpPr>
          <p:cNvPr id="28" name="Straight Connector 27"/>
          <p:cNvCxnSpPr>
            <a:stCxn id="36" idx="5"/>
            <a:endCxn id="35" idx="1"/>
          </p:cNvCxnSpPr>
          <p:nvPr/>
        </p:nvCxnSpPr>
        <p:spPr bwMode="auto">
          <a:xfrm rot="16200000" flipH="1">
            <a:off x="4483325" y="2881879"/>
            <a:ext cx="326619" cy="20732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32" idx="3"/>
            <a:endCxn id="35" idx="7"/>
          </p:cNvCxnSpPr>
          <p:nvPr/>
        </p:nvCxnSpPr>
        <p:spPr bwMode="auto">
          <a:xfrm rot="5400000">
            <a:off x="4891497" y="2766773"/>
            <a:ext cx="387966" cy="37619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35" idx="3"/>
            <a:endCxn id="33" idx="7"/>
          </p:cNvCxnSpPr>
          <p:nvPr/>
        </p:nvCxnSpPr>
        <p:spPr bwMode="auto">
          <a:xfrm rot="5400000">
            <a:off x="4391644" y="3391052"/>
            <a:ext cx="453941" cy="26336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35" idx="6"/>
            <a:endCxn id="34" idx="2"/>
          </p:cNvCxnSpPr>
          <p:nvPr/>
        </p:nvCxnSpPr>
        <p:spPr bwMode="auto">
          <a:xfrm>
            <a:off x="4927848" y="3222308"/>
            <a:ext cx="450452" cy="1383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57"/>
          <p:cNvSpPr>
            <a:spLocks noChangeArrowheads="1"/>
          </p:cNvSpPr>
          <p:nvPr/>
        </p:nvSpPr>
        <p:spPr bwMode="auto">
          <a:xfrm>
            <a:off x="5245529" y="2597619"/>
            <a:ext cx="191508" cy="191278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3" name="Oval 57"/>
          <p:cNvSpPr>
            <a:spLocks noChangeArrowheads="1"/>
          </p:cNvSpPr>
          <p:nvPr/>
        </p:nvSpPr>
        <p:spPr bwMode="auto">
          <a:xfrm>
            <a:off x="4323470" y="3721693"/>
            <a:ext cx="191508" cy="191278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4" name="Oval 57"/>
          <p:cNvSpPr>
            <a:spLocks noChangeArrowheads="1"/>
          </p:cNvSpPr>
          <p:nvPr/>
        </p:nvSpPr>
        <p:spPr bwMode="auto">
          <a:xfrm>
            <a:off x="5378300" y="3264995"/>
            <a:ext cx="191508" cy="191278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5" name="Oval 57"/>
          <p:cNvSpPr>
            <a:spLocks noChangeArrowheads="1"/>
          </p:cNvSpPr>
          <p:nvPr/>
        </p:nvSpPr>
        <p:spPr bwMode="auto">
          <a:xfrm>
            <a:off x="4719833" y="3118425"/>
            <a:ext cx="208015" cy="207765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6" name="Oval 57"/>
          <p:cNvSpPr>
            <a:spLocks noChangeArrowheads="1"/>
          </p:cNvSpPr>
          <p:nvPr/>
        </p:nvSpPr>
        <p:spPr bwMode="auto">
          <a:xfrm>
            <a:off x="4379511" y="2658966"/>
            <a:ext cx="191508" cy="191278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5425"/>
            <a:ext cx="8229600" cy="965200"/>
          </a:xfrm>
        </p:spPr>
        <p:txBody>
          <a:bodyPr/>
          <a:lstStyle/>
          <a:p>
            <a:pPr eaLnBrk="1" hangingPunct="1"/>
            <a:r>
              <a:rPr lang="en-US" dirty="0" smtClean="0"/>
              <a:t>Exploration without repetitions</a:t>
            </a:r>
          </a:p>
        </p:txBody>
      </p:sp>
      <p:sp>
        <p:nvSpPr>
          <p:cNvPr id="46" name="Oval 57"/>
          <p:cNvSpPr>
            <a:spLocks noChangeArrowheads="1"/>
          </p:cNvSpPr>
          <p:nvPr/>
        </p:nvSpPr>
        <p:spPr bwMode="auto">
          <a:xfrm>
            <a:off x="4661393" y="3062455"/>
            <a:ext cx="320510" cy="320122"/>
          </a:xfrm>
          <a:prstGeom prst="ellipse">
            <a:avLst/>
          </a:prstGeom>
          <a:noFill/>
          <a:ln w="63500">
            <a:solidFill>
              <a:schemeClr val="accent4"/>
            </a:solidFill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extrusionH="76200">
            <a:bevelT w="63500" h="25400"/>
            <a:extrusionClr>
              <a:schemeClr val="bg1"/>
            </a:extrusion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1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>
            <a:stCxn id="34" idx="0"/>
            <a:endCxn id="32" idx="4"/>
          </p:cNvCxnSpPr>
          <p:nvPr/>
        </p:nvCxnSpPr>
        <p:spPr bwMode="auto">
          <a:xfrm rot="16200000" flipV="1">
            <a:off x="5169620" y="2960560"/>
            <a:ext cx="476099" cy="1327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>
            <a:stCxn id="24" idx="4"/>
            <a:endCxn id="22" idx="0"/>
          </p:cNvCxnSpPr>
          <p:nvPr/>
        </p:nvCxnSpPr>
        <p:spPr bwMode="auto">
          <a:xfrm rot="16200000" flipH="1">
            <a:off x="5674623" y="2545215"/>
            <a:ext cx="470210" cy="16064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stCxn id="42" idx="6"/>
            <a:endCxn id="24" idx="2"/>
          </p:cNvCxnSpPr>
          <p:nvPr/>
        </p:nvCxnSpPr>
        <p:spPr bwMode="auto">
          <a:xfrm>
            <a:off x="4974624" y="2187729"/>
            <a:ext cx="750773" cy="9882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22" idx="3"/>
            <a:endCxn id="34" idx="7"/>
          </p:cNvCxnSpPr>
          <p:nvPr/>
        </p:nvCxnSpPr>
        <p:spPr bwMode="auto">
          <a:xfrm rot="5400000">
            <a:off x="5601622" y="2978123"/>
            <a:ext cx="255025" cy="3747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34" idx="3"/>
            <a:endCxn id="23" idx="7"/>
          </p:cNvCxnSpPr>
          <p:nvPr/>
        </p:nvCxnSpPr>
        <p:spPr bwMode="auto">
          <a:xfrm rot="5400000">
            <a:off x="5138527" y="3412040"/>
            <a:ext cx="251599" cy="28404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41" idx="4"/>
            <a:endCxn id="20" idx="0"/>
          </p:cNvCxnSpPr>
          <p:nvPr/>
        </p:nvCxnSpPr>
        <p:spPr bwMode="auto">
          <a:xfrm rot="5400000">
            <a:off x="3712652" y="3325077"/>
            <a:ext cx="363013" cy="809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21" idx="5"/>
            <a:endCxn id="41" idx="2"/>
          </p:cNvCxnSpPr>
          <p:nvPr/>
        </p:nvCxnSpPr>
        <p:spPr bwMode="auto">
          <a:xfrm rot="16200000" flipH="1">
            <a:off x="3482032" y="2731572"/>
            <a:ext cx="212663" cy="48450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21" idx="4"/>
            <a:endCxn id="25" idx="0"/>
          </p:cNvCxnSpPr>
          <p:nvPr/>
        </p:nvCxnSpPr>
        <p:spPr bwMode="auto">
          <a:xfrm rot="5400000">
            <a:off x="3059625" y="3054869"/>
            <a:ext cx="378137" cy="5941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25" idx="5"/>
            <a:endCxn id="20" idx="2"/>
          </p:cNvCxnSpPr>
          <p:nvPr/>
        </p:nvCxnSpPr>
        <p:spPr bwMode="auto">
          <a:xfrm rot="16200000" flipH="1">
            <a:off x="3429379" y="3314134"/>
            <a:ext cx="191707" cy="4654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20" idx="5"/>
            <a:endCxn id="33" idx="2"/>
          </p:cNvCxnSpPr>
          <p:nvPr/>
        </p:nvCxnSpPr>
        <p:spPr bwMode="auto">
          <a:xfrm rot="16200000" flipH="1">
            <a:off x="4068926" y="3562788"/>
            <a:ext cx="107014" cy="4020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33" idx="6"/>
            <a:endCxn id="23" idx="2"/>
          </p:cNvCxnSpPr>
          <p:nvPr/>
        </p:nvCxnSpPr>
        <p:spPr bwMode="auto">
          <a:xfrm flipV="1">
            <a:off x="4514978" y="3753317"/>
            <a:ext cx="429775" cy="6401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43" idx="6"/>
            <a:endCxn id="42" idx="2"/>
          </p:cNvCxnSpPr>
          <p:nvPr/>
        </p:nvCxnSpPr>
        <p:spPr bwMode="auto">
          <a:xfrm flipV="1">
            <a:off x="4011366" y="2187729"/>
            <a:ext cx="771750" cy="1170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21" idx="7"/>
            <a:endCxn id="43" idx="3"/>
          </p:cNvCxnSpPr>
          <p:nvPr/>
        </p:nvCxnSpPr>
        <p:spPr bwMode="auto">
          <a:xfrm rot="5400000" flipH="1" flipV="1">
            <a:off x="3412933" y="2311361"/>
            <a:ext cx="354056" cy="4877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43" idx="4"/>
            <a:endCxn id="41" idx="0"/>
          </p:cNvCxnSpPr>
          <p:nvPr/>
        </p:nvCxnSpPr>
        <p:spPr bwMode="auto">
          <a:xfrm rot="16200000" flipH="1">
            <a:off x="3637161" y="2678809"/>
            <a:ext cx="567662" cy="272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42" idx="5"/>
            <a:endCxn id="32" idx="1"/>
          </p:cNvCxnSpPr>
          <p:nvPr/>
        </p:nvCxnSpPr>
        <p:spPr bwMode="auto">
          <a:xfrm rot="16200000" flipH="1">
            <a:off x="4924939" y="2276994"/>
            <a:ext cx="370275" cy="32699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57"/>
          <p:cNvSpPr>
            <a:spLocks noChangeArrowheads="1"/>
          </p:cNvSpPr>
          <p:nvPr/>
        </p:nvSpPr>
        <p:spPr bwMode="auto">
          <a:xfrm>
            <a:off x="3757935" y="3547052"/>
            <a:ext cx="191508" cy="191278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1" name="Oval 57"/>
          <p:cNvSpPr>
            <a:spLocks noChangeArrowheads="1"/>
          </p:cNvSpPr>
          <p:nvPr/>
        </p:nvSpPr>
        <p:spPr bwMode="auto">
          <a:xfrm>
            <a:off x="3182646" y="2704230"/>
            <a:ext cx="191508" cy="191278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2" name="Oval 57"/>
          <p:cNvSpPr>
            <a:spLocks noChangeArrowheads="1"/>
          </p:cNvSpPr>
          <p:nvPr/>
        </p:nvSpPr>
        <p:spPr bwMode="auto">
          <a:xfrm>
            <a:off x="5886044" y="2860644"/>
            <a:ext cx="208015" cy="207765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3" name="Oval 57"/>
          <p:cNvSpPr>
            <a:spLocks noChangeArrowheads="1"/>
          </p:cNvSpPr>
          <p:nvPr/>
        </p:nvSpPr>
        <p:spPr bwMode="auto">
          <a:xfrm>
            <a:off x="4944753" y="3649434"/>
            <a:ext cx="208015" cy="207765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4" name="Oval 57"/>
          <p:cNvSpPr>
            <a:spLocks noChangeArrowheads="1"/>
          </p:cNvSpPr>
          <p:nvPr/>
        </p:nvSpPr>
        <p:spPr bwMode="auto">
          <a:xfrm>
            <a:off x="5725397" y="2182669"/>
            <a:ext cx="208015" cy="207765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5" name="Oval 57"/>
          <p:cNvSpPr>
            <a:spLocks noChangeArrowheads="1"/>
          </p:cNvSpPr>
          <p:nvPr/>
        </p:nvSpPr>
        <p:spPr bwMode="auto">
          <a:xfrm>
            <a:off x="3114977" y="3273645"/>
            <a:ext cx="208015" cy="207765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grpSp>
        <p:nvGrpSpPr>
          <p:cNvPr id="2" name="Group 42"/>
          <p:cNvGrpSpPr/>
          <p:nvPr/>
        </p:nvGrpSpPr>
        <p:grpSpPr>
          <a:xfrm>
            <a:off x="3803351" y="2092090"/>
            <a:ext cx="1442177" cy="1091949"/>
            <a:chOff x="3803351" y="2092090"/>
            <a:chExt cx="1442177" cy="1091949"/>
          </a:xfrm>
        </p:grpSpPr>
        <p:cxnSp>
          <p:nvCxnSpPr>
            <p:cNvPr id="37" name="Straight Connector 36"/>
            <p:cNvCxnSpPr>
              <a:stCxn id="36" idx="7"/>
              <a:endCxn id="42" idx="3"/>
            </p:cNvCxnSpPr>
            <p:nvPr/>
          </p:nvCxnSpPr>
          <p:spPr bwMode="auto">
            <a:xfrm rot="5400000" flipH="1" flipV="1">
              <a:off x="4461256" y="2337073"/>
              <a:ext cx="431622" cy="268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41" idx="7"/>
              <a:endCxn id="36" idx="3"/>
            </p:cNvCxnSpPr>
            <p:nvPr/>
          </p:nvCxnSpPr>
          <p:spPr bwMode="auto">
            <a:xfrm rot="5400000" flipH="1" flipV="1">
              <a:off x="4115627" y="2714773"/>
              <a:ext cx="184470" cy="3993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stCxn id="43" idx="5"/>
              <a:endCxn id="36" idx="1"/>
            </p:cNvCxnSpPr>
            <p:nvPr/>
          </p:nvCxnSpPr>
          <p:spPr bwMode="auto">
            <a:xfrm rot="16200000" flipH="1">
              <a:off x="4039834" y="2319255"/>
              <a:ext cx="308792" cy="42665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36" idx="6"/>
              <a:endCxn id="32" idx="2"/>
            </p:cNvCxnSpPr>
            <p:nvPr/>
          </p:nvCxnSpPr>
          <p:spPr bwMode="auto">
            <a:xfrm flipV="1">
              <a:off x="4571019" y="2693259"/>
              <a:ext cx="674509" cy="6134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Oval 57"/>
            <p:cNvSpPr>
              <a:spLocks noChangeArrowheads="1"/>
            </p:cNvSpPr>
            <p:nvPr/>
          </p:nvSpPr>
          <p:spPr bwMode="auto">
            <a:xfrm>
              <a:off x="3830618" y="2976274"/>
              <a:ext cx="208015" cy="207765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2" name="Oval 57"/>
            <p:cNvSpPr>
              <a:spLocks noChangeArrowheads="1"/>
            </p:cNvSpPr>
            <p:nvPr/>
          </p:nvSpPr>
          <p:spPr bwMode="auto">
            <a:xfrm>
              <a:off x="4783116" y="2092090"/>
              <a:ext cx="191508" cy="191278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3" name="Oval 57"/>
            <p:cNvSpPr>
              <a:spLocks noChangeArrowheads="1"/>
            </p:cNvSpPr>
            <p:nvPr/>
          </p:nvSpPr>
          <p:spPr bwMode="auto">
            <a:xfrm>
              <a:off x="3803351" y="2200847"/>
              <a:ext cx="208015" cy="207765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4486933" y="2760885"/>
            <a:ext cx="891367" cy="988819"/>
            <a:chOff x="4486933" y="2760885"/>
            <a:chExt cx="891367" cy="988819"/>
          </a:xfrm>
        </p:grpSpPr>
        <p:cxnSp>
          <p:nvCxnSpPr>
            <p:cNvPr id="28" name="Straight Connector 27"/>
            <p:cNvCxnSpPr>
              <a:stCxn id="36" idx="5"/>
              <a:endCxn id="35" idx="1"/>
            </p:cNvCxnSpPr>
            <p:nvPr/>
          </p:nvCxnSpPr>
          <p:spPr bwMode="auto">
            <a:xfrm rot="16200000" flipH="1">
              <a:off x="4483325" y="2881879"/>
              <a:ext cx="326619" cy="20732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32" idx="3"/>
              <a:endCxn id="35" idx="7"/>
            </p:cNvCxnSpPr>
            <p:nvPr/>
          </p:nvCxnSpPr>
          <p:spPr bwMode="auto">
            <a:xfrm rot="5400000">
              <a:off x="4891497" y="2766773"/>
              <a:ext cx="387966" cy="37619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35" idx="3"/>
              <a:endCxn id="33" idx="7"/>
            </p:cNvCxnSpPr>
            <p:nvPr/>
          </p:nvCxnSpPr>
          <p:spPr bwMode="auto">
            <a:xfrm rot="5400000">
              <a:off x="4391644" y="3391052"/>
              <a:ext cx="453941" cy="26336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35" idx="6"/>
              <a:endCxn id="34" idx="2"/>
            </p:cNvCxnSpPr>
            <p:nvPr/>
          </p:nvCxnSpPr>
          <p:spPr bwMode="auto">
            <a:xfrm>
              <a:off x="4927848" y="3222308"/>
              <a:ext cx="450452" cy="13832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Oval 57"/>
          <p:cNvSpPr>
            <a:spLocks noChangeArrowheads="1"/>
          </p:cNvSpPr>
          <p:nvPr/>
        </p:nvSpPr>
        <p:spPr bwMode="auto">
          <a:xfrm>
            <a:off x="5245529" y="2597619"/>
            <a:ext cx="191508" cy="191278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3" name="Oval 57"/>
          <p:cNvSpPr>
            <a:spLocks noChangeArrowheads="1"/>
          </p:cNvSpPr>
          <p:nvPr/>
        </p:nvSpPr>
        <p:spPr bwMode="auto">
          <a:xfrm>
            <a:off x="4323470" y="3721693"/>
            <a:ext cx="191508" cy="191278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4" name="Oval 57"/>
          <p:cNvSpPr>
            <a:spLocks noChangeArrowheads="1"/>
          </p:cNvSpPr>
          <p:nvPr/>
        </p:nvSpPr>
        <p:spPr bwMode="auto">
          <a:xfrm>
            <a:off x="5378300" y="3264995"/>
            <a:ext cx="191508" cy="191278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5" name="Oval 57"/>
          <p:cNvSpPr>
            <a:spLocks noChangeArrowheads="1"/>
          </p:cNvSpPr>
          <p:nvPr/>
        </p:nvSpPr>
        <p:spPr bwMode="auto">
          <a:xfrm>
            <a:off x="4719833" y="3118425"/>
            <a:ext cx="208015" cy="207765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6" name="Oval 57"/>
          <p:cNvSpPr>
            <a:spLocks noChangeArrowheads="1"/>
          </p:cNvSpPr>
          <p:nvPr/>
        </p:nvSpPr>
        <p:spPr bwMode="auto">
          <a:xfrm>
            <a:off x="4379511" y="2658966"/>
            <a:ext cx="191508" cy="191278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5425"/>
            <a:ext cx="8229600" cy="965200"/>
          </a:xfrm>
        </p:spPr>
        <p:txBody>
          <a:bodyPr/>
          <a:lstStyle/>
          <a:p>
            <a:pPr eaLnBrk="1" hangingPunct="1"/>
            <a:r>
              <a:rPr lang="en-US" dirty="0" smtClean="0"/>
              <a:t>Exploration without repetitions</a:t>
            </a:r>
          </a:p>
        </p:txBody>
      </p:sp>
      <p:sp>
        <p:nvSpPr>
          <p:cNvPr id="46" name="Oval 57"/>
          <p:cNvSpPr>
            <a:spLocks noChangeArrowheads="1"/>
          </p:cNvSpPr>
          <p:nvPr/>
        </p:nvSpPr>
        <p:spPr bwMode="auto">
          <a:xfrm>
            <a:off x="4661393" y="3062455"/>
            <a:ext cx="320510" cy="320122"/>
          </a:xfrm>
          <a:prstGeom prst="ellipse">
            <a:avLst/>
          </a:prstGeom>
          <a:noFill/>
          <a:ln w="63500">
            <a:solidFill>
              <a:schemeClr val="accent4"/>
            </a:solidFill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extrusionH="76200">
            <a:bevelT w="63500" h="25400"/>
            <a:extrusionClr>
              <a:schemeClr val="bg1"/>
            </a:extrusion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2.59259E-6 L -0.03802 -0.06736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" y="-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/>
          <p:cNvCxnSpPr>
            <a:stCxn id="27" idx="5"/>
            <a:endCxn id="28" idx="2"/>
          </p:cNvCxnSpPr>
          <p:nvPr/>
        </p:nvCxnSpPr>
        <p:spPr bwMode="auto">
          <a:xfrm rot="16200000" flipH="1">
            <a:off x="4068926" y="3562788"/>
            <a:ext cx="107014" cy="4020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39" idx="6"/>
            <a:endCxn id="38" idx="2"/>
          </p:cNvCxnSpPr>
          <p:nvPr/>
        </p:nvCxnSpPr>
        <p:spPr bwMode="auto">
          <a:xfrm flipV="1">
            <a:off x="4011366" y="2187729"/>
            <a:ext cx="771750" cy="1170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31" idx="7"/>
            <a:endCxn id="36" idx="3"/>
          </p:cNvCxnSpPr>
          <p:nvPr/>
        </p:nvCxnSpPr>
        <p:spPr bwMode="auto">
          <a:xfrm rot="5400000" flipH="1" flipV="1">
            <a:off x="4115627" y="2714773"/>
            <a:ext cx="184470" cy="3993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39" idx="5"/>
            <a:endCxn id="36" idx="1"/>
          </p:cNvCxnSpPr>
          <p:nvPr/>
        </p:nvCxnSpPr>
        <p:spPr bwMode="auto">
          <a:xfrm rot="16200000" flipH="1">
            <a:off x="4039834" y="2319255"/>
            <a:ext cx="308792" cy="42665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>
            <a:stCxn id="30" idx="0"/>
            <a:endCxn id="26" idx="4"/>
          </p:cNvCxnSpPr>
          <p:nvPr/>
        </p:nvCxnSpPr>
        <p:spPr bwMode="auto">
          <a:xfrm rot="16200000" flipV="1">
            <a:off x="5169620" y="2960560"/>
            <a:ext cx="476099" cy="1327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>
            <a:stCxn id="34" idx="4"/>
            <a:endCxn id="32" idx="0"/>
          </p:cNvCxnSpPr>
          <p:nvPr/>
        </p:nvCxnSpPr>
        <p:spPr bwMode="auto">
          <a:xfrm rot="16200000" flipH="1">
            <a:off x="5674623" y="2545215"/>
            <a:ext cx="470210" cy="16064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>
            <a:stCxn id="38" idx="6"/>
            <a:endCxn id="34" idx="2"/>
          </p:cNvCxnSpPr>
          <p:nvPr/>
        </p:nvCxnSpPr>
        <p:spPr bwMode="auto">
          <a:xfrm>
            <a:off x="4974624" y="2187729"/>
            <a:ext cx="750773" cy="9882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32" idx="3"/>
            <a:endCxn id="30" idx="7"/>
          </p:cNvCxnSpPr>
          <p:nvPr/>
        </p:nvCxnSpPr>
        <p:spPr bwMode="auto">
          <a:xfrm rot="5400000">
            <a:off x="5601622" y="2978123"/>
            <a:ext cx="255025" cy="3747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30" idx="3"/>
            <a:endCxn id="33" idx="7"/>
          </p:cNvCxnSpPr>
          <p:nvPr/>
        </p:nvCxnSpPr>
        <p:spPr bwMode="auto">
          <a:xfrm rot="5400000">
            <a:off x="5138527" y="3412040"/>
            <a:ext cx="251599" cy="28404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38" idx="5"/>
            <a:endCxn id="26" idx="1"/>
          </p:cNvCxnSpPr>
          <p:nvPr/>
        </p:nvCxnSpPr>
        <p:spPr bwMode="auto">
          <a:xfrm rot="16200000" flipH="1">
            <a:off x="4924939" y="2276994"/>
            <a:ext cx="370275" cy="32699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57"/>
          <p:cNvSpPr>
            <a:spLocks noChangeArrowheads="1"/>
          </p:cNvSpPr>
          <p:nvPr/>
        </p:nvSpPr>
        <p:spPr bwMode="auto">
          <a:xfrm>
            <a:off x="5886044" y="2860644"/>
            <a:ext cx="208015" cy="207765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3" name="Oval 57"/>
          <p:cNvSpPr>
            <a:spLocks noChangeArrowheads="1"/>
          </p:cNvSpPr>
          <p:nvPr/>
        </p:nvSpPr>
        <p:spPr bwMode="auto">
          <a:xfrm>
            <a:off x="4944753" y="3649434"/>
            <a:ext cx="208015" cy="207765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4" name="Oval 57"/>
          <p:cNvSpPr>
            <a:spLocks noChangeArrowheads="1"/>
          </p:cNvSpPr>
          <p:nvPr/>
        </p:nvSpPr>
        <p:spPr bwMode="auto">
          <a:xfrm>
            <a:off x="5725397" y="2182669"/>
            <a:ext cx="208015" cy="207765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8" name="Oval 57"/>
          <p:cNvSpPr>
            <a:spLocks noChangeArrowheads="1"/>
          </p:cNvSpPr>
          <p:nvPr/>
        </p:nvSpPr>
        <p:spPr bwMode="auto">
          <a:xfrm>
            <a:off x="4783116" y="2092090"/>
            <a:ext cx="191508" cy="191278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6" name="Oval 57"/>
          <p:cNvSpPr>
            <a:spLocks noChangeArrowheads="1"/>
          </p:cNvSpPr>
          <p:nvPr/>
        </p:nvSpPr>
        <p:spPr bwMode="auto">
          <a:xfrm>
            <a:off x="5245529" y="2597619"/>
            <a:ext cx="191508" cy="191278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0" name="Oval 57"/>
          <p:cNvSpPr>
            <a:spLocks noChangeArrowheads="1"/>
          </p:cNvSpPr>
          <p:nvPr/>
        </p:nvSpPr>
        <p:spPr bwMode="auto">
          <a:xfrm>
            <a:off x="5378300" y="3264995"/>
            <a:ext cx="191508" cy="191278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cxnSp>
        <p:nvCxnSpPr>
          <p:cNvPr id="18" name="Straight Connector 17"/>
          <p:cNvCxnSpPr>
            <a:stCxn id="28" idx="6"/>
            <a:endCxn id="33" idx="2"/>
          </p:cNvCxnSpPr>
          <p:nvPr/>
        </p:nvCxnSpPr>
        <p:spPr bwMode="auto">
          <a:xfrm flipV="1">
            <a:off x="4514978" y="3753317"/>
            <a:ext cx="429775" cy="6401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>
            <a:stCxn id="36" idx="7"/>
            <a:endCxn id="38" idx="3"/>
          </p:cNvCxnSpPr>
          <p:nvPr/>
        </p:nvCxnSpPr>
        <p:spPr bwMode="auto">
          <a:xfrm rot="5400000" flipH="1" flipV="1">
            <a:off x="4461256" y="2337073"/>
            <a:ext cx="431622" cy="2681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36" idx="6"/>
            <a:endCxn id="26" idx="2"/>
          </p:cNvCxnSpPr>
          <p:nvPr/>
        </p:nvCxnSpPr>
        <p:spPr bwMode="auto">
          <a:xfrm flipV="1">
            <a:off x="4571019" y="2693259"/>
            <a:ext cx="674509" cy="613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36" idx="5"/>
            <a:endCxn id="35" idx="1"/>
          </p:cNvCxnSpPr>
          <p:nvPr/>
        </p:nvCxnSpPr>
        <p:spPr bwMode="auto">
          <a:xfrm rot="16200000" flipH="1">
            <a:off x="4483325" y="2881879"/>
            <a:ext cx="326619" cy="20732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stCxn id="26" idx="3"/>
            <a:endCxn id="35" idx="7"/>
          </p:cNvCxnSpPr>
          <p:nvPr/>
        </p:nvCxnSpPr>
        <p:spPr bwMode="auto">
          <a:xfrm rot="5400000">
            <a:off x="4891497" y="2766773"/>
            <a:ext cx="387966" cy="37619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35" idx="3"/>
            <a:endCxn id="28" idx="7"/>
          </p:cNvCxnSpPr>
          <p:nvPr/>
        </p:nvCxnSpPr>
        <p:spPr bwMode="auto">
          <a:xfrm rot="5400000">
            <a:off x="4391644" y="3391052"/>
            <a:ext cx="453941" cy="26336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35" idx="6"/>
            <a:endCxn id="30" idx="2"/>
          </p:cNvCxnSpPr>
          <p:nvPr/>
        </p:nvCxnSpPr>
        <p:spPr bwMode="auto">
          <a:xfrm>
            <a:off x="4927848" y="3222308"/>
            <a:ext cx="450452" cy="1383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57"/>
          <p:cNvSpPr>
            <a:spLocks noChangeArrowheads="1"/>
          </p:cNvSpPr>
          <p:nvPr/>
        </p:nvSpPr>
        <p:spPr bwMode="auto">
          <a:xfrm>
            <a:off x="4323470" y="3721693"/>
            <a:ext cx="191508" cy="191278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5" name="Oval 57"/>
          <p:cNvSpPr>
            <a:spLocks noChangeArrowheads="1"/>
          </p:cNvSpPr>
          <p:nvPr/>
        </p:nvSpPr>
        <p:spPr bwMode="auto">
          <a:xfrm>
            <a:off x="4719833" y="3118425"/>
            <a:ext cx="208015" cy="207765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6" name="Oval 57"/>
          <p:cNvSpPr>
            <a:spLocks noChangeArrowheads="1"/>
          </p:cNvSpPr>
          <p:nvPr/>
        </p:nvSpPr>
        <p:spPr bwMode="auto">
          <a:xfrm>
            <a:off x="4379511" y="2658966"/>
            <a:ext cx="191508" cy="191278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Sampling</a:t>
            </a:r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2975212" y="1947041"/>
            <a:ext cx="3370998" cy="2104697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>
            <a:stCxn id="31" idx="4"/>
            <a:endCxn id="27" idx="0"/>
          </p:cNvCxnSpPr>
          <p:nvPr/>
        </p:nvCxnSpPr>
        <p:spPr bwMode="auto">
          <a:xfrm rot="5400000">
            <a:off x="3712652" y="3325077"/>
            <a:ext cx="363013" cy="809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29" idx="5"/>
            <a:endCxn id="31" idx="2"/>
          </p:cNvCxnSpPr>
          <p:nvPr/>
        </p:nvCxnSpPr>
        <p:spPr bwMode="auto">
          <a:xfrm rot="16200000" flipH="1">
            <a:off x="3482032" y="2731572"/>
            <a:ext cx="212663" cy="48450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29" idx="4"/>
            <a:endCxn id="37" idx="0"/>
          </p:cNvCxnSpPr>
          <p:nvPr/>
        </p:nvCxnSpPr>
        <p:spPr bwMode="auto">
          <a:xfrm rot="5400000">
            <a:off x="3059625" y="3054869"/>
            <a:ext cx="378137" cy="5941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37" idx="5"/>
            <a:endCxn id="27" idx="2"/>
          </p:cNvCxnSpPr>
          <p:nvPr/>
        </p:nvCxnSpPr>
        <p:spPr bwMode="auto">
          <a:xfrm rot="16200000" flipH="1">
            <a:off x="3429379" y="3314134"/>
            <a:ext cx="191707" cy="4654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29" idx="7"/>
            <a:endCxn id="39" idx="3"/>
          </p:cNvCxnSpPr>
          <p:nvPr/>
        </p:nvCxnSpPr>
        <p:spPr bwMode="auto">
          <a:xfrm rot="5400000" flipH="1" flipV="1">
            <a:off x="3412933" y="2311361"/>
            <a:ext cx="354056" cy="4877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39" idx="4"/>
            <a:endCxn id="31" idx="0"/>
          </p:cNvCxnSpPr>
          <p:nvPr/>
        </p:nvCxnSpPr>
        <p:spPr bwMode="auto">
          <a:xfrm rot="16200000" flipH="1">
            <a:off x="3637161" y="2678809"/>
            <a:ext cx="567662" cy="272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57"/>
          <p:cNvSpPr>
            <a:spLocks noChangeArrowheads="1"/>
          </p:cNvSpPr>
          <p:nvPr/>
        </p:nvSpPr>
        <p:spPr bwMode="auto">
          <a:xfrm>
            <a:off x="3757935" y="3547052"/>
            <a:ext cx="191508" cy="191278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9" name="Oval 57"/>
          <p:cNvSpPr>
            <a:spLocks noChangeArrowheads="1"/>
          </p:cNvSpPr>
          <p:nvPr/>
        </p:nvSpPr>
        <p:spPr bwMode="auto">
          <a:xfrm>
            <a:off x="3182646" y="2704230"/>
            <a:ext cx="191508" cy="191278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7" name="Oval 57"/>
          <p:cNvSpPr>
            <a:spLocks noChangeArrowheads="1"/>
          </p:cNvSpPr>
          <p:nvPr/>
        </p:nvSpPr>
        <p:spPr bwMode="auto">
          <a:xfrm>
            <a:off x="3114977" y="3273645"/>
            <a:ext cx="208015" cy="207765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1" name="Oval 57"/>
          <p:cNvSpPr>
            <a:spLocks noChangeArrowheads="1"/>
          </p:cNvSpPr>
          <p:nvPr/>
        </p:nvSpPr>
        <p:spPr bwMode="auto">
          <a:xfrm>
            <a:off x="3830618" y="2976274"/>
            <a:ext cx="208015" cy="207765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9" name="Oval 57"/>
          <p:cNvSpPr>
            <a:spLocks noChangeArrowheads="1"/>
          </p:cNvSpPr>
          <p:nvPr/>
        </p:nvSpPr>
        <p:spPr bwMode="auto">
          <a:xfrm>
            <a:off x="3803351" y="2200847"/>
            <a:ext cx="208015" cy="207765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673668" y="4873897"/>
            <a:ext cx="17342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+mn-lt"/>
              </a:rPr>
              <a:t> Topology?</a:t>
            </a:r>
            <a:endParaRPr lang="en-US" sz="2400" dirty="0">
              <a:latin typeface="+mn-lt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673668" y="4464466"/>
            <a:ext cx="17342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+mn-lt"/>
              </a:rPr>
              <a:t>What:</a:t>
            </a:r>
            <a:endParaRPr lang="en-US" sz="2400" b="1" dirty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4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>
            <a:stCxn id="34" idx="0"/>
            <a:endCxn id="32" idx="4"/>
          </p:cNvCxnSpPr>
          <p:nvPr/>
        </p:nvCxnSpPr>
        <p:spPr bwMode="auto">
          <a:xfrm rot="16200000" flipV="1">
            <a:off x="5169620" y="2960560"/>
            <a:ext cx="476099" cy="1327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>
            <a:stCxn id="24" idx="4"/>
            <a:endCxn id="22" idx="0"/>
          </p:cNvCxnSpPr>
          <p:nvPr/>
        </p:nvCxnSpPr>
        <p:spPr bwMode="auto">
          <a:xfrm rot="16200000" flipH="1">
            <a:off x="5674623" y="2545215"/>
            <a:ext cx="470210" cy="16064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stCxn id="42" idx="6"/>
            <a:endCxn id="24" idx="2"/>
          </p:cNvCxnSpPr>
          <p:nvPr/>
        </p:nvCxnSpPr>
        <p:spPr bwMode="auto">
          <a:xfrm>
            <a:off x="4974624" y="2187729"/>
            <a:ext cx="750773" cy="9882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22" idx="3"/>
            <a:endCxn id="34" idx="7"/>
          </p:cNvCxnSpPr>
          <p:nvPr/>
        </p:nvCxnSpPr>
        <p:spPr bwMode="auto">
          <a:xfrm rot="5400000">
            <a:off x="5601622" y="2978123"/>
            <a:ext cx="255025" cy="3747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34" idx="3"/>
            <a:endCxn id="23" idx="7"/>
          </p:cNvCxnSpPr>
          <p:nvPr/>
        </p:nvCxnSpPr>
        <p:spPr bwMode="auto">
          <a:xfrm rot="5400000">
            <a:off x="5138527" y="3412040"/>
            <a:ext cx="251599" cy="28404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41" idx="4"/>
            <a:endCxn id="20" idx="0"/>
          </p:cNvCxnSpPr>
          <p:nvPr/>
        </p:nvCxnSpPr>
        <p:spPr bwMode="auto">
          <a:xfrm rot="5400000">
            <a:off x="3712652" y="3325077"/>
            <a:ext cx="363013" cy="809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21" idx="5"/>
            <a:endCxn id="41" idx="2"/>
          </p:cNvCxnSpPr>
          <p:nvPr/>
        </p:nvCxnSpPr>
        <p:spPr bwMode="auto">
          <a:xfrm rot="16200000" flipH="1">
            <a:off x="3482032" y="2731572"/>
            <a:ext cx="212663" cy="48450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21" idx="4"/>
            <a:endCxn id="25" idx="0"/>
          </p:cNvCxnSpPr>
          <p:nvPr/>
        </p:nvCxnSpPr>
        <p:spPr bwMode="auto">
          <a:xfrm rot="5400000">
            <a:off x="3059625" y="3054869"/>
            <a:ext cx="378137" cy="5941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25" idx="5"/>
            <a:endCxn id="20" idx="2"/>
          </p:cNvCxnSpPr>
          <p:nvPr/>
        </p:nvCxnSpPr>
        <p:spPr bwMode="auto">
          <a:xfrm rot="16200000" flipH="1">
            <a:off x="3429379" y="3314134"/>
            <a:ext cx="191707" cy="4654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20" idx="5"/>
            <a:endCxn id="33" idx="2"/>
          </p:cNvCxnSpPr>
          <p:nvPr/>
        </p:nvCxnSpPr>
        <p:spPr bwMode="auto">
          <a:xfrm rot="16200000" flipH="1">
            <a:off x="4068926" y="3562788"/>
            <a:ext cx="107014" cy="4020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33" idx="6"/>
            <a:endCxn id="23" idx="2"/>
          </p:cNvCxnSpPr>
          <p:nvPr/>
        </p:nvCxnSpPr>
        <p:spPr bwMode="auto">
          <a:xfrm flipV="1">
            <a:off x="4514978" y="3753317"/>
            <a:ext cx="429775" cy="6401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21" idx="7"/>
            <a:endCxn id="43" idx="3"/>
          </p:cNvCxnSpPr>
          <p:nvPr/>
        </p:nvCxnSpPr>
        <p:spPr bwMode="auto">
          <a:xfrm rot="5400000" flipH="1" flipV="1">
            <a:off x="3412933" y="2311361"/>
            <a:ext cx="354056" cy="4877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43" idx="4"/>
            <a:endCxn id="41" idx="0"/>
          </p:cNvCxnSpPr>
          <p:nvPr/>
        </p:nvCxnSpPr>
        <p:spPr bwMode="auto">
          <a:xfrm rot="16200000" flipH="1">
            <a:off x="3637161" y="2678809"/>
            <a:ext cx="567662" cy="272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42" idx="5"/>
            <a:endCxn id="32" idx="1"/>
          </p:cNvCxnSpPr>
          <p:nvPr/>
        </p:nvCxnSpPr>
        <p:spPr bwMode="auto">
          <a:xfrm rot="16200000" flipH="1">
            <a:off x="4924939" y="2276994"/>
            <a:ext cx="370275" cy="32699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57"/>
          <p:cNvSpPr>
            <a:spLocks noChangeArrowheads="1"/>
          </p:cNvSpPr>
          <p:nvPr/>
        </p:nvSpPr>
        <p:spPr bwMode="auto">
          <a:xfrm>
            <a:off x="3757935" y="3547052"/>
            <a:ext cx="191508" cy="191278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1" name="Oval 57"/>
          <p:cNvSpPr>
            <a:spLocks noChangeArrowheads="1"/>
          </p:cNvSpPr>
          <p:nvPr/>
        </p:nvSpPr>
        <p:spPr bwMode="auto">
          <a:xfrm>
            <a:off x="3182646" y="2704230"/>
            <a:ext cx="191508" cy="191278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2" name="Oval 57"/>
          <p:cNvSpPr>
            <a:spLocks noChangeArrowheads="1"/>
          </p:cNvSpPr>
          <p:nvPr/>
        </p:nvSpPr>
        <p:spPr bwMode="auto">
          <a:xfrm>
            <a:off x="5886044" y="2860644"/>
            <a:ext cx="208015" cy="207765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3" name="Oval 57"/>
          <p:cNvSpPr>
            <a:spLocks noChangeArrowheads="1"/>
          </p:cNvSpPr>
          <p:nvPr/>
        </p:nvSpPr>
        <p:spPr bwMode="auto">
          <a:xfrm>
            <a:off x="4944753" y="3649434"/>
            <a:ext cx="208015" cy="207765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4" name="Oval 57"/>
          <p:cNvSpPr>
            <a:spLocks noChangeArrowheads="1"/>
          </p:cNvSpPr>
          <p:nvPr/>
        </p:nvSpPr>
        <p:spPr bwMode="auto">
          <a:xfrm>
            <a:off x="5725397" y="2182669"/>
            <a:ext cx="208015" cy="207765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5" name="Oval 57"/>
          <p:cNvSpPr>
            <a:spLocks noChangeArrowheads="1"/>
          </p:cNvSpPr>
          <p:nvPr/>
        </p:nvSpPr>
        <p:spPr bwMode="auto">
          <a:xfrm>
            <a:off x="3114977" y="3273645"/>
            <a:ext cx="208015" cy="207765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cxnSp>
        <p:nvCxnSpPr>
          <p:cNvPr id="16" name="Straight Connector 15"/>
          <p:cNvCxnSpPr>
            <a:stCxn id="43" idx="6"/>
            <a:endCxn id="42" idx="2"/>
          </p:cNvCxnSpPr>
          <p:nvPr/>
        </p:nvCxnSpPr>
        <p:spPr bwMode="auto">
          <a:xfrm flipV="1">
            <a:off x="4011366" y="2187729"/>
            <a:ext cx="771750" cy="1170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Group 46"/>
          <p:cNvGrpSpPr/>
          <p:nvPr/>
        </p:nvGrpSpPr>
        <p:grpSpPr>
          <a:xfrm>
            <a:off x="3980903" y="2255357"/>
            <a:ext cx="1264625" cy="751345"/>
            <a:chOff x="3980903" y="2255357"/>
            <a:chExt cx="1264625" cy="751345"/>
          </a:xfrm>
        </p:grpSpPr>
        <p:cxnSp>
          <p:nvCxnSpPr>
            <p:cNvPr id="37" name="Straight Connector 36"/>
            <p:cNvCxnSpPr>
              <a:stCxn id="36" idx="7"/>
              <a:endCxn id="42" idx="3"/>
            </p:cNvCxnSpPr>
            <p:nvPr/>
          </p:nvCxnSpPr>
          <p:spPr bwMode="auto">
            <a:xfrm rot="5400000" flipH="1" flipV="1">
              <a:off x="4461256" y="2337073"/>
              <a:ext cx="431622" cy="268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41" idx="7"/>
              <a:endCxn id="36" idx="3"/>
            </p:cNvCxnSpPr>
            <p:nvPr/>
          </p:nvCxnSpPr>
          <p:spPr bwMode="auto">
            <a:xfrm rot="5400000" flipH="1" flipV="1">
              <a:off x="4115627" y="2714773"/>
              <a:ext cx="184470" cy="3993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stCxn id="43" idx="5"/>
              <a:endCxn id="36" idx="1"/>
            </p:cNvCxnSpPr>
            <p:nvPr/>
          </p:nvCxnSpPr>
          <p:spPr bwMode="auto">
            <a:xfrm rot="16200000" flipH="1">
              <a:off x="4039834" y="2319255"/>
              <a:ext cx="308792" cy="42665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36" idx="6"/>
              <a:endCxn id="32" idx="2"/>
            </p:cNvCxnSpPr>
            <p:nvPr/>
          </p:nvCxnSpPr>
          <p:spPr bwMode="auto">
            <a:xfrm flipV="1">
              <a:off x="4571019" y="2693259"/>
              <a:ext cx="674509" cy="6134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Oval 57"/>
          <p:cNvSpPr>
            <a:spLocks noChangeArrowheads="1"/>
          </p:cNvSpPr>
          <p:nvPr/>
        </p:nvSpPr>
        <p:spPr bwMode="auto">
          <a:xfrm>
            <a:off x="3830618" y="2976274"/>
            <a:ext cx="208015" cy="207765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2" name="Oval 57"/>
          <p:cNvSpPr>
            <a:spLocks noChangeArrowheads="1"/>
          </p:cNvSpPr>
          <p:nvPr/>
        </p:nvSpPr>
        <p:spPr bwMode="auto">
          <a:xfrm>
            <a:off x="4783116" y="2092090"/>
            <a:ext cx="191508" cy="191278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3" name="Oval 57"/>
          <p:cNvSpPr>
            <a:spLocks noChangeArrowheads="1"/>
          </p:cNvSpPr>
          <p:nvPr/>
        </p:nvSpPr>
        <p:spPr bwMode="auto">
          <a:xfrm>
            <a:off x="3803351" y="2200847"/>
            <a:ext cx="208015" cy="207765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2" name="Oval 57"/>
          <p:cNvSpPr>
            <a:spLocks noChangeArrowheads="1"/>
          </p:cNvSpPr>
          <p:nvPr/>
        </p:nvSpPr>
        <p:spPr bwMode="auto">
          <a:xfrm>
            <a:off x="5245529" y="2597619"/>
            <a:ext cx="191508" cy="191278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3" name="Oval 57"/>
          <p:cNvSpPr>
            <a:spLocks noChangeArrowheads="1"/>
          </p:cNvSpPr>
          <p:nvPr/>
        </p:nvSpPr>
        <p:spPr bwMode="auto">
          <a:xfrm>
            <a:off x="4323470" y="3721693"/>
            <a:ext cx="191508" cy="191278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4" name="Oval 57"/>
          <p:cNvSpPr>
            <a:spLocks noChangeArrowheads="1"/>
          </p:cNvSpPr>
          <p:nvPr/>
        </p:nvSpPr>
        <p:spPr bwMode="auto">
          <a:xfrm>
            <a:off x="5378300" y="3264995"/>
            <a:ext cx="191508" cy="191278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5" name="Oval 57"/>
          <p:cNvSpPr>
            <a:spLocks noChangeArrowheads="1"/>
          </p:cNvSpPr>
          <p:nvPr/>
        </p:nvSpPr>
        <p:spPr bwMode="auto">
          <a:xfrm>
            <a:off x="4719833" y="3118425"/>
            <a:ext cx="208015" cy="207765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6" name="Oval 57"/>
          <p:cNvSpPr>
            <a:spLocks noChangeArrowheads="1"/>
          </p:cNvSpPr>
          <p:nvPr/>
        </p:nvSpPr>
        <p:spPr bwMode="auto">
          <a:xfrm>
            <a:off x="4379511" y="2658966"/>
            <a:ext cx="191508" cy="191278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5425"/>
            <a:ext cx="8229600" cy="965200"/>
          </a:xfrm>
        </p:spPr>
        <p:txBody>
          <a:bodyPr/>
          <a:lstStyle/>
          <a:p>
            <a:pPr eaLnBrk="1" hangingPunct="1"/>
            <a:r>
              <a:rPr lang="en-US" dirty="0" smtClean="0"/>
              <a:t>Exploration without repetitions</a:t>
            </a:r>
          </a:p>
        </p:txBody>
      </p:sp>
      <p:sp>
        <p:nvSpPr>
          <p:cNvPr id="46" name="Oval 57"/>
          <p:cNvSpPr>
            <a:spLocks noChangeArrowheads="1"/>
          </p:cNvSpPr>
          <p:nvPr/>
        </p:nvSpPr>
        <p:spPr bwMode="auto">
          <a:xfrm>
            <a:off x="4308968" y="2595730"/>
            <a:ext cx="320510" cy="320122"/>
          </a:xfrm>
          <a:prstGeom prst="ellipse">
            <a:avLst/>
          </a:prstGeom>
          <a:noFill/>
          <a:ln w="63500">
            <a:solidFill>
              <a:schemeClr val="accent4"/>
            </a:solidFill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extrusionH="76200">
            <a:bevelT w="63500" h="25400"/>
            <a:extrusionClr>
              <a:schemeClr val="bg1"/>
            </a:extrusion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8" name="Title 1"/>
          <p:cNvSpPr txBox="1">
            <a:spLocks/>
          </p:cNvSpPr>
          <p:nvPr/>
        </p:nvSpPr>
        <p:spPr bwMode="auto">
          <a:xfrm>
            <a:off x="0" y="4039737"/>
            <a:ext cx="9144000" cy="259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882775" marR="0" lvl="0" indent="-341313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Examples:</a:t>
            </a:r>
          </a:p>
          <a:p>
            <a:pPr marL="1882775" marR="0" lvl="0" indent="-341313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RDS  (Respondent-Driven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Sampling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1882775" marR="0" lvl="0" indent="-341313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000" dirty="0" smtClean="0">
                <a:latin typeface="+mn-lt"/>
                <a:cs typeface="+mn-cs"/>
              </a:rPr>
              <a:t>Snowball sampling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82775" marR="0" lvl="0" indent="-341313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BFS  (Breadth-First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Search)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82775" lvl="0" indent="-341313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dirty="0" smtClean="0">
                <a:latin typeface="+mn-lt"/>
                <a:cs typeface="+mn-cs"/>
              </a:rPr>
              <a:t>DFS  </a:t>
            </a:r>
            <a:r>
              <a:rPr lang="en-US" sz="2000" dirty="0" smtClean="0">
                <a:latin typeface="+mn-lt"/>
              </a:rPr>
              <a:t>(Depth-First Search)</a:t>
            </a:r>
          </a:p>
          <a:p>
            <a:pPr marL="1882775" lvl="0" indent="-341313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dirty="0" smtClean="0">
                <a:latin typeface="+mn-lt"/>
                <a:cs typeface="+mn-cs"/>
              </a:rPr>
              <a:t>Forest Fire</a:t>
            </a:r>
          </a:p>
          <a:p>
            <a:pPr marL="1882775" lvl="0" indent="-341313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…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85185E-6 L -0.05834 0.04792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" y="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9" name="Picture 11" descr="C:\Users\Maciej\Pictures\Picture1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81725" y="5748338"/>
            <a:ext cx="2505075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66C0B58-3FA1-42CE-A3DD-2ED944E5A157}" type="slidenum">
              <a:rPr lang="fr-CH" smtClean="0"/>
              <a:pPr/>
              <a:t>41</a:t>
            </a:fld>
            <a:endParaRPr lang="fr-CH" smtClean="0"/>
          </a:p>
        </p:txBody>
      </p:sp>
      <p:pic>
        <p:nvPicPr>
          <p:cNvPr id="4915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5924550" cy="336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4567238" y="1905000"/>
            <a:ext cx="9048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i="1">
                <a:latin typeface="Times New Roman" pitchFamily="18" charset="0"/>
              </a:rPr>
              <a:t>p</a:t>
            </a:r>
            <a:r>
              <a:rPr lang="en-US" sz="2800" i="1" baseline="-25000">
                <a:latin typeface="Times New Roman" pitchFamily="18" charset="0"/>
              </a:rPr>
              <a:t>k</a:t>
            </a:r>
          </a:p>
        </p:txBody>
      </p:sp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5019675" y="1128713"/>
            <a:ext cx="9048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i="1">
                <a:latin typeface="Times New Roman" pitchFamily="18" charset="0"/>
              </a:rPr>
              <a:t>q</a:t>
            </a:r>
            <a:r>
              <a:rPr lang="en-US" sz="2800" i="1" baseline="-25000">
                <a:latin typeface="Times New Roman" pitchFamily="18" charset="0"/>
              </a:rPr>
              <a:t>k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350" y="3443288"/>
            <a:ext cx="5902325" cy="341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Freeform 16"/>
          <p:cNvSpPr>
            <a:spLocks/>
          </p:cNvSpPr>
          <p:nvPr/>
        </p:nvSpPr>
        <p:spPr bwMode="auto">
          <a:xfrm flipH="1">
            <a:off x="6937212" y="6027738"/>
            <a:ext cx="547687" cy="336550"/>
          </a:xfrm>
          <a:custGeom>
            <a:avLst/>
            <a:gdLst>
              <a:gd name="T0" fmla="*/ 0 w 145"/>
              <a:gd name="T1" fmla="*/ 2147483647 h 187"/>
              <a:gd name="T2" fmla="*/ 2147483647 w 145"/>
              <a:gd name="T3" fmla="*/ 2147483647 h 187"/>
              <a:gd name="T4" fmla="*/ 2147483647 w 145"/>
              <a:gd name="T5" fmla="*/ 2147483647 h 187"/>
              <a:gd name="T6" fmla="*/ 2147483647 w 145"/>
              <a:gd name="T7" fmla="*/ 2147483647 h 187"/>
              <a:gd name="T8" fmla="*/ 2147483647 w 145"/>
              <a:gd name="T9" fmla="*/ 2147483647 h 18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5"/>
              <a:gd name="T16" fmla="*/ 0 h 187"/>
              <a:gd name="T17" fmla="*/ 145 w 145"/>
              <a:gd name="T18" fmla="*/ 187 h 18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5" h="187">
                <a:moveTo>
                  <a:pt x="0" y="104"/>
                </a:moveTo>
                <a:cubicBezTo>
                  <a:pt x="59" y="165"/>
                  <a:pt x="95" y="158"/>
                  <a:pt x="120" y="148"/>
                </a:cubicBezTo>
                <a:cubicBezTo>
                  <a:pt x="145" y="138"/>
                  <a:pt x="142" y="51"/>
                  <a:pt x="130" y="27"/>
                </a:cubicBezTo>
                <a:cubicBezTo>
                  <a:pt x="118" y="3"/>
                  <a:pt x="64" y="0"/>
                  <a:pt x="46" y="19"/>
                </a:cubicBezTo>
                <a:cubicBezTo>
                  <a:pt x="28" y="38"/>
                  <a:pt x="29" y="104"/>
                  <a:pt x="54" y="187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 Box 17"/>
          <p:cNvSpPr txBox="1">
            <a:spLocks noChangeArrowheads="1"/>
          </p:cNvSpPr>
          <p:nvPr/>
        </p:nvSpPr>
        <p:spPr bwMode="auto">
          <a:xfrm>
            <a:off x="5862638" y="3546475"/>
            <a:ext cx="2886075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6600"/>
              <a:t>Why?</a:t>
            </a:r>
          </a:p>
        </p:txBody>
      </p:sp>
      <p:pic>
        <p:nvPicPr>
          <p:cNvPr id="49162" name="Picture 20" descr="C:\Users\Maciej\Pictures\Picture5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62675" y="287338"/>
            <a:ext cx="2746375" cy="171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Freeform 18"/>
          <p:cNvSpPr>
            <a:spLocks/>
          </p:cNvSpPr>
          <p:nvPr/>
        </p:nvSpPr>
        <p:spPr bwMode="auto">
          <a:xfrm flipH="1">
            <a:off x="7504113" y="625475"/>
            <a:ext cx="406400" cy="336550"/>
          </a:xfrm>
          <a:custGeom>
            <a:avLst/>
            <a:gdLst>
              <a:gd name="T0" fmla="*/ 0 w 145"/>
              <a:gd name="T1" fmla="*/ 2147483647 h 187"/>
              <a:gd name="T2" fmla="*/ 2147483647 w 145"/>
              <a:gd name="T3" fmla="*/ 2147483647 h 187"/>
              <a:gd name="T4" fmla="*/ 2147483647 w 145"/>
              <a:gd name="T5" fmla="*/ 2147483647 h 187"/>
              <a:gd name="T6" fmla="*/ 2147483647 w 145"/>
              <a:gd name="T7" fmla="*/ 2147483647 h 187"/>
              <a:gd name="T8" fmla="*/ 2147483647 w 145"/>
              <a:gd name="T9" fmla="*/ 2147483647 h 18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5"/>
              <a:gd name="T16" fmla="*/ 0 h 187"/>
              <a:gd name="T17" fmla="*/ 145 w 145"/>
              <a:gd name="T18" fmla="*/ 187 h 18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5" h="187">
                <a:moveTo>
                  <a:pt x="0" y="104"/>
                </a:moveTo>
                <a:cubicBezTo>
                  <a:pt x="59" y="165"/>
                  <a:pt x="95" y="158"/>
                  <a:pt x="120" y="148"/>
                </a:cubicBezTo>
                <a:cubicBezTo>
                  <a:pt x="145" y="138"/>
                  <a:pt x="142" y="51"/>
                  <a:pt x="130" y="27"/>
                </a:cubicBezTo>
                <a:cubicBezTo>
                  <a:pt x="118" y="3"/>
                  <a:pt x="64" y="0"/>
                  <a:pt x="46" y="19"/>
                </a:cubicBezTo>
                <a:cubicBezTo>
                  <a:pt x="28" y="38"/>
                  <a:pt x="29" y="104"/>
                  <a:pt x="54" y="187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" name="Freeform 19"/>
          <p:cNvSpPr>
            <a:spLocks/>
          </p:cNvSpPr>
          <p:nvPr/>
        </p:nvSpPr>
        <p:spPr bwMode="auto">
          <a:xfrm flipH="1">
            <a:off x="7000875" y="1635125"/>
            <a:ext cx="547688" cy="336550"/>
          </a:xfrm>
          <a:custGeom>
            <a:avLst/>
            <a:gdLst>
              <a:gd name="T0" fmla="*/ 0 w 145"/>
              <a:gd name="T1" fmla="*/ 2147483647 h 187"/>
              <a:gd name="T2" fmla="*/ 2147483647 w 145"/>
              <a:gd name="T3" fmla="*/ 2147483647 h 187"/>
              <a:gd name="T4" fmla="*/ 2147483647 w 145"/>
              <a:gd name="T5" fmla="*/ 2147483647 h 187"/>
              <a:gd name="T6" fmla="*/ 2147483647 w 145"/>
              <a:gd name="T7" fmla="*/ 2147483647 h 187"/>
              <a:gd name="T8" fmla="*/ 2147483647 w 145"/>
              <a:gd name="T9" fmla="*/ 2147483647 h 18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5"/>
              <a:gd name="T16" fmla="*/ 0 h 187"/>
              <a:gd name="T17" fmla="*/ 145 w 145"/>
              <a:gd name="T18" fmla="*/ 187 h 18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5" h="187">
                <a:moveTo>
                  <a:pt x="0" y="104"/>
                </a:moveTo>
                <a:cubicBezTo>
                  <a:pt x="59" y="165"/>
                  <a:pt x="95" y="158"/>
                  <a:pt x="120" y="148"/>
                </a:cubicBezTo>
                <a:cubicBezTo>
                  <a:pt x="145" y="138"/>
                  <a:pt x="142" y="51"/>
                  <a:pt x="130" y="27"/>
                </a:cubicBezTo>
                <a:cubicBezTo>
                  <a:pt x="118" y="3"/>
                  <a:pt x="64" y="0"/>
                  <a:pt x="46" y="19"/>
                </a:cubicBezTo>
                <a:cubicBezTo>
                  <a:pt x="28" y="38"/>
                  <a:pt x="29" y="104"/>
                  <a:pt x="54" y="187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8" grpId="0" animBg="1"/>
      <p:bldP spid="19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F1F46DC-5036-4852-BD6E-794D656688A7}" type="slidenum">
              <a:rPr lang="fr-CH" smtClean="0"/>
              <a:pPr/>
              <a:t>42</a:t>
            </a:fld>
            <a:endParaRPr lang="fr-CH" smtClean="0"/>
          </a:p>
        </p:txBody>
      </p:sp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71563"/>
          </a:xfrm>
        </p:spPr>
        <p:txBody>
          <a:bodyPr/>
          <a:lstStyle/>
          <a:p>
            <a:pPr eaLnBrk="1" hangingPunct="1"/>
            <a:r>
              <a:rPr lang="en-US" dirty="0" smtClean="0"/>
              <a:t>Graph model </a:t>
            </a:r>
            <a:r>
              <a:rPr lang="en-US" sz="4800" i="1" dirty="0" smtClean="0">
                <a:latin typeface="Times New Roman" pitchFamily="18" charset="0"/>
              </a:rPr>
              <a:t>RG</a:t>
            </a:r>
            <a:r>
              <a:rPr lang="en-US" sz="4800" dirty="0" smtClean="0">
                <a:latin typeface="Times New Roman" pitchFamily="18" charset="0"/>
              </a:rPr>
              <a:t>(</a:t>
            </a:r>
            <a:r>
              <a:rPr lang="en-US" sz="4800" i="1" dirty="0" err="1" smtClean="0">
                <a:latin typeface="Times New Roman" pitchFamily="18" charset="0"/>
              </a:rPr>
              <a:t>p</a:t>
            </a:r>
            <a:r>
              <a:rPr lang="en-US" sz="4800" i="1" baseline="-25000" dirty="0" err="1" smtClean="0">
                <a:latin typeface="Times New Roman" pitchFamily="18" charset="0"/>
              </a:rPr>
              <a:t>k</a:t>
            </a:r>
            <a:r>
              <a:rPr lang="en-US" sz="4800" dirty="0" smtClean="0">
                <a:latin typeface="Times New Roman" pitchFamily="18" charset="0"/>
              </a:rPr>
              <a:t>)</a:t>
            </a:r>
            <a:r>
              <a:rPr lang="en-US" dirty="0" smtClean="0"/>
              <a:t> </a:t>
            </a:r>
          </a:p>
        </p:txBody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33020"/>
            <a:ext cx="8543925" cy="1511205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 smtClean="0"/>
              <a:t>Random graph </a:t>
            </a:r>
            <a:r>
              <a:rPr lang="en-US" i="1" dirty="0" smtClean="0">
                <a:latin typeface="Times New Roman" pitchFamily="18" charset="0"/>
              </a:rPr>
              <a:t>RG</a:t>
            </a:r>
            <a:r>
              <a:rPr lang="en-US" dirty="0" smtClean="0">
                <a:latin typeface="Times New Roman" pitchFamily="18" charset="0"/>
              </a:rPr>
              <a:t>(</a:t>
            </a:r>
            <a:r>
              <a:rPr lang="en-US" i="1" dirty="0" err="1" smtClean="0">
                <a:latin typeface="Times New Roman" pitchFamily="18" charset="0"/>
              </a:rPr>
              <a:t>p</a:t>
            </a:r>
            <a:r>
              <a:rPr lang="en-US" i="1" baseline="-25000" dirty="0" err="1" smtClean="0">
                <a:latin typeface="Times New Roman" pitchFamily="18" charset="0"/>
              </a:rPr>
              <a:t>k</a:t>
            </a:r>
            <a:r>
              <a:rPr lang="en-US" dirty="0" smtClean="0">
                <a:latin typeface="Times New Roman" pitchFamily="18" charset="0"/>
              </a:rPr>
              <a:t>)</a:t>
            </a:r>
            <a:r>
              <a:rPr lang="en-US" dirty="0" smtClean="0"/>
              <a:t> with a given node degree distribution </a:t>
            </a:r>
            <a:r>
              <a:rPr lang="en-US" sz="3600" i="1" dirty="0" err="1" smtClean="0">
                <a:latin typeface="Times New Roman" pitchFamily="18" charset="0"/>
              </a:rPr>
              <a:t>p</a:t>
            </a:r>
            <a:r>
              <a:rPr lang="en-US" sz="3600" i="1" baseline="-25000" dirty="0" err="1" smtClean="0">
                <a:latin typeface="Times New Roman" pitchFamily="18" charset="0"/>
              </a:rPr>
              <a:t>k</a:t>
            </a:r>
            <a:endParaRPr lang="en-US" sz="3600" i="1" baseline="-25000" dirty="0" smtClean="0">
              <a:latin typeface="Times New Roman" pitchFamily="18" charset="0"/>
            </a:endParaRPr>
          </a:p>
        </p:txBody>
      </p:sp>
      <p:grpSp>
        <p:nvGrpSpPr>
          <p:cNvPr id="2" name="Group 60"/>
          <p:cNvGrpSpPr>
            <a:grpSpLocks/>
          </p:cNvGrpSpPr>
          <p:nvPr/>
        </p:nvGrpSpPr>
        <p:grpSpPr bwMode="auto">
          <a:xfrm>
            <a:off x="1747626" y="3061678"/>
            <a:ext cx="5286375" cy="2147887"/>
            <a:chOff x="714" y="2539"/>
            <a:chExt cx="3330" cy="1353"/>
          </a:xfrm>
        </p:grpSpPr>
        <p:grpSp>
          <p:nvGrpSpPr>
            <p:cNvPr id="3" name="Group 53"/>
            <p:cNvGrpSpPr>
              <a:grpSpLocks/>
            </p:cNvGrpSpPr>
            <p:nvPr/>
          </p:nvGrpSpPr>
          <p:grpSpPr bwMode="auto">
            <a:xfrm flipH="1">
              <a:off x="3730" y="2539"/>
              <a:ext cx="314" cy="340"/>
              <a:chOff x="1081" y="2571"/>
              <a:chExt cx="313" cy="340"/>
            </a:xfrm>
          </p:grpSpPr>
          <p:sp>
            <p:nvSpPr>
              <p:cNvPr id="51238" name="Line 38"/>
              <p:cNvSpPr>
                <a:spLocks noChangeShapeType="1"/>
              </p:cNvSpPr>
              <p:nvPr/>
            </p:nvSpPr>
            <p:spPr bwMode="auto">
              <a:xfrm rot="6058072" flipV="1">
                <a:off x="1211" y="2729"/>
                <a:ext cx="173" cy="192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" name="Group 10"/>
              <p:cNvGrpSpPr>
                <a:grpSpLocks/>
              </p:cNvGrpSpPr>
              <p:nvPr/>
            </p:nvGrpSpPr>
            <p:grpSpPr bwMode="auto">
              <a:xfrm>
                <a:off x="1081" y="2571"/>
                <a:ext cx="252" cy="252"/>
                <a:chOff x="1317" y="2654"/>
                <a:chExt cx="252" cy="252"/>
              </a:xfrm>
            </p:grpSpPr>
            <p:sp>
              <p:nvSpPr>
                <p:cNvPr id="51240" name="Oval 8"/>
                <p:cNvSpPr>
                  <a:spLocks noChangeArrowheads="1"/>
                </p:cNvSpPr>
                <p:nvPr/>
              </p:nvSpPr>
              <p:spPr bwMode="auto">
                <a:xfrm>
                  <a:off x="1317" y="2654"/>
                  <a:ext cx="252" cy="252"/>
                </a:xfrm>
                <a:prstGeom prst="ellipse">
                  <a:avLst/>
                </a:prstGeom>
                <a:ln>
                  <a:headEnd/>
                  <a:tailEnd/>
                </a:ln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241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1393" y="2710"/>
                  <a:ext cx="107" cy="8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endParaRPr lang="en-US" sz="1400" b="1" baseline="-25000"/>
                </a:p>
              </p:txBody>
            </p:sp>
          </p:grpSp>
        </p:grpSp>
        <p:grpSp>
          <p:nvGrpSpPr>
            <p:cNvPr id="5" name="Group 55"/>
            <p:cNvGrpSpPr>
              <a:grpSpLocks/>
            </p:cNvGrpSpPr>
            <p:nvPr/>
          </p:nvGrpSpPr>
          <p:grpSpPr bwMode="auto">
            <a:xfrm flipH="1">
              <a:off x="1573" y="2546"/>
              <a:ext cx="476" cy="367"/>
              <a:chOff x="3068" y="2578"/>
              <a:chExt cx="474" cy="367"/>
            </a:xfrm>
          </p:grpSpPr>
          <p:sp>
            <p:nvSpPr>
              <p:cNvPr id="51232" name="Line 26"/>
              <p:cNvSpPr>
                <a:spLocks noChangeShapeType="1"/>
              </p:cNvSpPr>
              <p:nvPr/>
            </p:nvSpPr>
            <p:spPr bwMode="auto">
              <a:xfrm rot="10800000" flipH="1" flipV="1">
                <a:off x="3337" y="2695"/>
                <a:ext cx="205" cy="192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33" name="Line 27"/>
              <p:cNvSpPr>
                <a:spLocks noChangeShapeType="1"/>
              </p:cNvSpPr>
              <p:nvPr/>
            </p:nvSpPr>
            <p:spPr bwMode="auto">
              <a:xfrm rot="10800000" flipV="1">
                <a:off x="3311" y="2695"/>
                <a:ext cx="13" cy="25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34" name="Line 28"/>
              <p:cNvSpPr>
                <a:spLocks noChangeShapeType="1"/>
              </p:cNvSpPr>
              <p:nvPr/>
            </p:nvSpPr>
            <p:spPr bwMode="auto">
              <a:xfrm rot="10800000" flipV="1">
                <a:off x="3068" y="2701"/>
                <a:ext cx="250" cy="11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6" name="Group 11"/>
              <p:cNvGrpSpPr>
                <a:grpSpLocks/>
              </p:cNvGrpSpPr>
              <p:nvPr/>
            </p:nvGrpSpPr>
            <p:grpSpPr bwMode="auto">
              <a:xfrm>
                <a:off x="3212" y="2578"/>
                <a:ext cx="252" cy="252"/>
                <a:chOff x="1317" y="2654"/>
                <a:chExt cx="252" cy="252"/>
              </a:xfrm>
            </p:grpSpPr>
            <p:sp>
              <p:nvSpPr>
                <p:cNvPr id="51236" name="Oval 12"/>
                <p:cNvSpPr>
                  <a:spLocks noChangeArrowheads="1"/>
                </p:cNvSpPr>
                <p:nvPr/>
              </p:nvSpPr>
              <p:spPr bwMode="auto">
                <a:xfrm>
                  <a:off x="1317" y="2654"/>
                  <a:ext cx="252" cy="252"/>
                </a:xfrm>
                <a:prstGeom prst="ellipse">
                  <a:avLst/>
                </a:prstGeom>
                <a:ln>
                  <a:headEnd/>
                  <a:tailEnd/>
                </a:ln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237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1393" y="2710"/>
                  <a:ext cx="107" cy="8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endParaRPr lang="en-US" sz="1400" b="1" baseline="-25000"/>
                </a:p>
              </p:txBody>
            </p:sp>
          </p:grpSp>
        </p:grpSp>
        <p:grpSp>
          <p:nvGrpSpPr>
            <p:cNvPr id="7" name="Group 54"/>
            <p:cNvGrpSpPr>
              <a:grpSpLocks/>
            </p:cNvGrpSpPr>
            <p:nvPr/>
          </p:nvGrpSpPr>
          <p:grpSpPr bwMode="auto">
            <a:xfrm flipH="1">
              <a:off x="2540" y="3513"/>
              <a:ext cx="450" cy="373"/>
              <a:chOff x="2131" y="3545"/>
              <a:chExt cx="448" cy="373"/>
            </a:xfrm>
          </p:grpSpPr>
          <p:sp>
            <p:nvSpPr>
              <p:cNvPr id="51226" name="Line 20"/>
              <p:cNvSpPr>
                <a:spLocks noChangeShapeType="1"/>
              </p:cNvSpPr>
              <p:nvPr/>
            </p:nvSpPr>
            <p:spPr bwMode="auto">
              <a:xfrm flipH="1" flipV="1">
                <a:off x="2131" y="3616"/>
                <a:ext cx="205" cy="192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27" name="Line 21"/>
              <p:cNvSpPr>
                <a:spLocks noChangeShapeType="1"/>
              </p:cNvSpPr>
              <p:nvPr/>
            </p:nvSpPr>
            <p:spPr bwMode="auto">
              <a:xfrm flipH="1" flipV="1">
                <a:off x="2343" y="3545"/>
                <a:ext cx="6" cy="263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28" name="Line 22"/>
              <p:cNvSpPr>
                <a:spLocks noChangeShapeType="1"/>
              </p:cNvSpPr>
              <p:nvPr/>
            </p:nvSpPr>
            <p:spPr bwMode="auto">
              <a:xfrm flipV="1">
                <a:off x="2355" y="3629"/>
                <a:ext cx="197" cy="173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29" name="Line 23"/>
              <p:cNvSpPr>
                <a:spLocks noChangeShapeType="1"/>
              </p:cNvSpPr>
              <p:nvPr/>
            </p:nvSpPr>
            <p:spPr bwMode="auto">
              <a:xfrm>
                <a:off x="2355" y="3795"/>
                <a:ext cx="224" cy="26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30" name="Oval 15"/>
              <p:cNvSpPr>
                <a:spLocks noChangeArrowheads="1"/>
              </p:cNvSpPr>
              <p:nvPr/>
            </p:nvSpPr>
            <p:spPr bwMode="auto">
              <a:xfrm>
                <a:off x="2213" y="3666"/>
                <a:ext cx="252" cy="252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231" name="Text Box 16"/>
              <p:cNvSpPr txBox="1">
                <a:spLocks noChangeArrowheads="1"/>
              </p:cNvSpPr>
              <p:nvPr/>
            </p:nvSpPr>
            <p:spPr bwMode="auto">
              <a:xfrm>
                <a:off x="2322" y="3722"/>
                <a:ext cx="107" cy="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endParaRPr lang="en-US" sz="1400" b="1" baseline="-25000"/>
              </a:p>
            </p:txBody>
          </p:sp>
        </p:grpSp>
        <p:grpSp>
          <p:nvGrpSpPr>
            <p:cNvPr id="8" name="Group 56"/>
            <p:cNvGrpSpPr>
              <a:grpSpLocks/>
            </p:cNvGrpSpPr>
            <p:nvPr/>
          </p:nvGrpSpPr>
          <p:grpSpPr bwMode="auto">
            <a:xfrm flipH="1">
              <a:off x="714" y="3516"/>
              <a:ext cx="391" cy="376"/>
              <a:chOff x="4009" y="3548"/>
              <a:chExt cx="389" cy="376"/>
            </a:xfrm>
          </p:grpSpPr>
          <p:grpSp>
            <p:nvGrpSpPr>
              <p:cNvPr id="9" name="Group 41"/>
              <p:cNvGrpSpPr>
                <a:grpSpLocks/>
              </p:cNvGrpSpPr>
              <p:nvPr/>
            </p:nvGrpSpPr>
            <p:grpSpPr bwMode="auto">
              <a:xfrm>
                <a:off x="4009" y="3548"/>
                <a:ext cx="264" cy="306"/>
                <a:chOff x="4009" y="3548"/>
                <a:chExt cx="264" cy="306"/>
              </a:xfrm>
            </p:grpSpPr>
            <p:sp>
              <p:nvSpPr>
                <p:cNvPr id="51224" name="Line 33"/>
                <p:cNvSpPr>
                  <a:spLocks noChangeShapeType="1"/>
                </p:cNvSpPr>
                <p:nvPr/>
              </p:nvSpPr>
              <p:spPr bwMode="auto">
                <a:xfrm rot="10800000" flipV="1">
                  <a:off x="4009" y="3809"/>
                  <a:ext cx="263" cy="45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225" name="Line 34"/>
                <p:cNvSpPr>
                  <a:spLocks noChangeShapeType="1"/>
                </p:cNvSpPr>
                <p:nvPr/>
              </p:nvSpPr>
              <p:spPr bwMode="auto">
                <a:xfrm rot="10800000">
                  <a:off x="4253" y="3548"/>
                  <a:ext cx="20" cy="268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" name="Group 17"/>
              <p:cNvGrpSpPr>
                <a:grpSpLocks/>
              </p:cNvGrpSpPr>
              <p:nvPr/>
            </p:nvGrpSpPr>
            <p:grpSpPr bwMode="auto">
              <a:xfrm>
                <a:off x="4146" y="3672"/>
                <a:ext cx="252" cy="252"/>
                <a:chOff x="1317" y="2654"/>
                <a:chExt cx="252" cy="252"/>
              </a:xfrm>
            </p:grpSpPr>
            <p:sp>
              <p:nvSpPr>
                <p:cNvPr id="51222" name="Oval 18"/>
                <p:cNvSpPr>
                  <a:spLocks noChangeArrowheads="1"/>
                </p:cNvSpPr>
                <p:nvPr/>
              </p:nvSpPr>
              <p:spPr bwMode="auto">
                <a:xfrm>
                  <a:off x="1317" y="2654"/>
                  <a:ext cx="252" cy="252"/>
                </a:xfrm>
                <a:prstGeom prst="ellipse">
                  <a:avLst/>
                </a:prstGeom>
                <a:ln>
                  <a:headEnd/>
                  <a:tailEnd/>
                </a:ln>
              </p:spPr>
              <p:style>
                <a:lnRef idx="0">
                  <a:schemeClr val="accent1"/>
                </a:lnRef>
                <a:fillRef idx="3">
                  <a:schemeClr val="accent1"/>
                </a:fillRef>
                <a:effectRef idx="3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223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1393" y="2710"/>
                  <a:ext cx="107" cy="8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lIns="0" tIns="0" rIns="0" bIns="0"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endParaRPr lang="en-US" sz="1400" b="1" baseline="-25000"/>
                </a:p>
              </p:txBody>
            </p:sp>
          </p:grpSp>
        </p:grpSp>
      </p:grpSp>
      <p:sp>
        <p:nvSpPr>
          <p:cNvPr id="104496" name="Freeform 48"/>
          <p:cNvSpPr>
            <a:spLocks/>
          </p:cNvSpPr>
          <p:nvPr/>
        </p:nvSpPr>
        <p:spPr bwMode="auto">
          <a:xfrm flipH="1">
            <a:off x="5344901" y="3441090"/>
            <a:ext cx="1341438" cy="1281113"/>
          </a:xfrm>
          <a:custGeom>
            <a:avLst/>
            <a:gdLst>
              <a:gd name="T0" fmla="*/ 0 w 842"/>
              <a:gd name="T1" fmla="*/ 0 h 807"/>
              <a:gd name="T2" fmla="*/ 2147483647 w 842"/>
              <a:gd name="T3" fmla="*/ 2147483647 h 807"/>
              <a:gd name="T4" fmla="*/ 2147483647 w 842"/>
              <a:gd name="T5" fmla="*/ 2147483647 h 807"/>
              <a:gd name="T6" fmla="*/ 0 60000 65536"/>
              <a:gd name="T7" fmla="*/ 0 60000 65536"/>
              <a:gd name="T8" fmla="*/ 0 60000 65536"/>
              <a:gd name="T9" fmla="*/ 0 w 842"/>
              <a:gd name="T10" fmla="*/ 0 h 807"/>
              <a:gd name="T11" fmla="*/ 842 w 842"/>
              <a:gd name="T12" fmla="*/ 807 h 80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42" h="807">
                <a:moveTo>
                  <a:pt x="0" y="0"/>
                </a:moveTo>
                <a:cubicBezTo>
                  <a:pt x="127" y="186"/>
                  <a:pt x="269" y="384"/>
                  <a:pt x="409" y="518"/>
                </a:cubicBezTo>
                <a:cubicBezTo>
                  <a:pt x="549" y="652"/>
                  <a:pt x="752" y="747"/>
                  <a:pt x="842" y="807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497" name="Freeform 49"/>
          <p:cNvSpPr>
            <a:spLocks/>
          </p:cNvSpPr>
          <p:nvPr/>
        </p:nvSpPr>
        <p:spPr bwMode="auto">
          <a:xfrm flipH="1">
            <a:off x="3849476" y="3434740"/>
            <a:ext cx="1189038" cy="1219200"/>
          </a:xfrm>
          <a:custGeom>
            <a:avLst/>
            <a:gdLst>
              <a:gd name="T0" fmla="*/ 2147483647 w 746"/>
              <a:gd name="T1" fmla="*/ 0 h 768"/>
              <a:gd name="T2" fmla="*/ 2147483647 w 746"/>
              <a:gd name="T3" fmla="*/ 2147483647 h 768"/>
              <a:gd name="T4" fmla="*/ 2147483647 w 746"/>
              <a:gd name="T5" fmla="*/ 2147483647 h 768"/>
              <a:gd name="T6" fmla="*/ 0 60000 65536"/>
              <a:gd name="T7" fmla="*/ 0 60000 65536"/>
              <a:gd name="T8" fmla="*/ 0 60000 65536"/>
              <a:gd name="T9" fmla="*/ 0 w 746"/>
              <a:gd name="T10" fmla="*/ 0 h 768"/>
              <a:gd name="T11" fmla="*/ 746 w 746"/>
              <a:gd name="T12" fmla="*/ 768 h 7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46" h="768">
                <a:moveTo>
                  <a:pt x="746" y="0"/>
                </a:moveTo>
                <a:cubicBezTo>
                  <a:pt x="642" y="58"/>
                  <a:pt x="244" y="220"/>
                  <a:pt x="122" y="348"/>
                </a:cubicBezTo>
                <a:cubicBezTo>
                  <a:pt x="0" y="476"/>
                  <a:pt x="35" y="681"/>
                  <a:pt x="12" y="768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498" name="Freeform 50"/>
          <p:cNvSpPr>
            <a:spLocks/>
          </p:cNvSpPr>
          <p:nvPr/>
        </p:nvSpPr>
        <p:spPr bwMode="auto">
          <a:xfrm flipH="1">
            <a:off x="2341351" y="5034940"/>
            <a:ext cx="2325688" cy="142875"/>
          </a:xfrm>
          <a:custGeom>
            <a:avLst/>
            <a:gdLst>
              <a:gd name="T0" fmla="*/ 0 w 1459"/>
              <a:gd name="T1" fmla="*/ 0 h 90"/>
              <a:gd name="T2" fmla="*/ 2147483647 w 1459"/>
              <a:gd name="T3" fmla="*/ 2147483647 h 90"/>
              <a:gd name="T4" fmla="*/ 2147483647 w 1459"/>
              <a:gd name="T5" fmla="*/ 2147483647 h 90"/>
              <a:gd name="T6" fmla="*/ 0 60000 65536"/>
              <a:gd name="T7" fmla="*/ 0 60000 65536"/>
              <a:gd name="T8" fmla="*/ 0 60000 65536"/>
              <a:gd name="T9" fmla="*/ 0 w 1459"/>
              <a:gd name="T10" fmla="*/ 0 h 90"/>
              <a:gd name="T11" fmla="*/ 1459 w 1459"/>
              <a:gd name="T12" fmla="*/ 90 h 9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59" h="90">
                <a:moveTo>
                  <a:pt x="0" y="0"/>
                </a:moveTo>
                <a:cubicBezTo>
                  <a:pt x="113" y="14"/>
                  <a:pt x="433" y="78"/>
                  <a:pt x="676" y="84"/>
                </a:cubicBezTo>
                <a:cubicBezTo>
                  <a:pt x="919" y="90"/>
                  <a:pt x="1296" y="46"/>
                  <a:pt x="1459" y="36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499" name="Freeform 51"/>
          <p:cNvSpPr>
            <a:spLocks/>
          </p:cNvSpPr>
          <p:nvPr/>
        </p:nvSpPr>
        <p:spPr bwMode="auto">
          <a:xfrm flipH="1">
            <a:off x="1974639" y="3544278"/>
            <a:ext cx="1155700" cy="1087437"/>
          </a:xfrm>
          <a:custGeom>
            <a:avLst/>
            <a:gdLst>
              <a:gd name="T0" fmla="*/ 0 w 726"/>
              <a:gd name="T1" fmla="*/ 0 h 685"/>
              <a:gd name="T2" fmla="*/ 2147483647 w 726"/>
              <a:gd name="T3" fmla="*/ 2147483647 h 685"/>
              <a:gd name="T4" fmla="*/ 2147483647 w 726"/>
              <a:gd name="T5" fmla="*/ 2147483647 h 685"/>
              <a:gd name="T6" fmla="*/ 0 60000 65536"/>
              <a:gd name="T7" fmla="*/ 0 60000 65536"/>
              <a:gd name="T8" fmla="*/ 0 60000 65536"/>
              <a:gd name="T9" fmla="*/ 0 w 726"/>
              <a:gd name="T10" fmla="*/ 0 h 685"/>
              <a:gd name="T11" fmla="*/ 726 w 726"/>
              <a:gd name="T12" fmla="*/ 685 h 68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26" h="685">
                <a:moveTo>
                  <a:pt x="0" y="0"/>
                </a:moveTo>
                <a:cubicBezTo>
                  <a:pt x="90" y="62"/>
                  <a:pt x="422" y="261"/>
                  <a:pt x="543" y="375"/>
                </a:cubicBezTo>
                <a:cubicBezTo>
                  <a:pt x="664" y="489"/>
                  <a:pt x="688" y="621"/>
                  <a:pt x="726" y="685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500" name="Freeform 52"/>
          <p:cNvSpPr>
            <a:spLocks/>
          </p:cNvSpPr>
          <p:nvPr/>
        </p:nvSpPr>
        <p:spPr bwMode="auto">
          <a:xfrm flipH="1">
            <a:off x="3452601" y="3628415"/>
            <a:ext cx="1246188" cy="1120775"/>
          </a:xfrm>
          <a:custGeom>
            <a:avLst/>
            <a:gdLst>
              <a:gd name="T0" fmla="*/ 2147483647 w 782"/>
              <a:gd name="T1" fmla="*/ 0 h 706"/>
              <a:gd name="T2" fmla="*/ 2147483647 w 782"/>
              <a:gd name="T3" fmla="*/ 2147483647 h 706"/>
              <a:gd name="T4" fmla="*/ 0 w 782"/>
              <a:gd name="T5" fmla="*/ 2147483647 h 706"/>
              <a:gd name="T6" fmla="*/ 0 60000 65536"/>
              <a:gd name="T7" fmla="*/ 0 60000 65536"/>
              <a:gd name="T8" fmla="*/ 0 60000 65536"/>
              <a:gd name="T9" fmla="*/ 0 w 782"/>
              <a:gd name="T10" fmla="*/ 0 h 706"/>
              <a:gd name="T11" fmla="*/ 782 w 782"/>
              <a:gd name="T12" fmla="*/ 706 h 70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82" h="706">
                <a:moveTo>
                  <a:pt x="771" y="0"/>
                </a:moveTo>
                <a:cubicBezTo>
                  <a:pt x="751" y="45"/>
                  <a:pt x="782" y="151"/>
                  <a:pt x="653" y="269"/>
                </a:cubicBezTo>
                <a:cubicBezTo>
                  <a:pt x="524" y="387"/>
                  <a:pt x="136" y="615"/>
                  <a:pt x="0" y="706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4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4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4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04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04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96" grpId="0" animBg="1"/>
      <p:bldP spid="104497" grpId="0" animBg="1"/>
      <p:bldP spid="104498" grpId="0" animBg="1"/>
      <p:bldP spid="104499" grpId="0" animBg="1"/>
      <p:bldP spid="104500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E8FB912-DF79-43BA-8624-94471E22E3E7}" type="slidenum">
              <a:rPr lang="fr-CH" smtClean="0"/>
              <a:pPr/>
              <a:t>43</a:t>
            </a:fld>
            <a:endParaRPr lang="fr-CH" smtClean="0"/>
          </a:p>
        </p:txBody>
      </p:sp>
      <p:pic>
        <p:nvPicPr>
          <p:cNvPr id="5325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113" y="1157288"/>
            <a:ext cx="8280400" cy="376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2" name="Line 8"/>
          <p:cNvSpPr>
            <a:spLocks noChangeShapeType="1"/>
          </p:cNvSpPr>
          <p:nvPr/>
        </p:nvSpPr>
        <p:spPr bwMode="auto">
          <a:xfrm>
            <a:off x="5262563" y="3613150"/>
            <a:ext cx="2351087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53" name="Text Box 9"/>
          <p:cNvSpPr txBox="1">
            <a:spLocks noChangeArrowheads="1"/>
          </p:cNvSpPr>
          <p:nvPr/>
        </p:nvSpPr>
        <p:spPr bwMode="auto">
          <a:xfrm>
            <a:off x="2328863" y="1978025"/>
            <a:ext cx="3565525" cy="3317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27432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Times New Roman" pitchFamily="18" charset="0"/>
              </a:rPr>
              <a:t>Graph traversals on </a:t>
            </a:r>
            <a:r>
              <a:rPr lang="en-US" sz="2000" i="1">
                <a:latin typeface="Times New Roman" pitchFamily="18" charset="0"/>
              </a:rPr>
              <a:t>RG</a:t>
            </a:r>
            <a:r>
              <a:rPr lang="en-US" sz="2000">
                <a:latin typeface="Times New Roman" pitchFamily="18" charset="0"/>
              </a:rPr>
              <a:t>(</a:t>
            </a:r>
            <a:r>
              <a:rPr lang="en-US" sz="2000" i="1">
                <a:latin typeface="Times New Roman" pitchFamily="18" charset="0"/>
              </a:rPr>
              <a:t>p</a:t>
            </a:r>
            <a:r>
              <a:rPr lang="en-US" sz="2000" i="1" baseline="-25000">
                <a:latin typeface="Times New Roman" pitchFamily="18" charset="0"/>
              </a:rPr>
              <a:t>k</a:t>
            </a:r>
            <a:r>
              <a:rPr lang="en-US" sz="2000">
                <a:latin typeface="Times New Roman" pitchFamily="18" charset="0"/>
              </a:rPr>
              <a:t>)</a:t>
            </a:r>
            <a:r>
              <a:rPr lang="fr-CH" sz="2000">
                <a:latin typeface="Times New Roman" pitchFamily="18" charset="0"/>
              </a:rPr>
              <a:t>:</a:t>
            </a:r>
            <a:endParaRPr lang="en-US" sz="2000">
              <a:latin typeface="Times New Roman" pitchFamily="18" charset="0"/>
            </a:endParaRPr>
          </a:p>
        </p:txBody>
      </p:sp>
      <p:sp>
        <p:nvSpPr>
          <p:cNvPr id="53254" name="Rectangle 10"/>
          <p:cNvSpPr>
            <a:spLocks noChangeArrowheads="1"/>
          </p:cNvSpPr>
          <p:nvPr/>
        </p:nvSpPr>
        <p:spPr bwMode="auto">
          <a:xfrm>
            <a:off x="1800225" y="1768475"/>
            <a:ext cx="5802313" cy="17938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4267" name="Rectangle 11"/>
          <p:cNvSpPr>
            <a:spLocks noChangeArrowheads="1"/>
          </p:cNvSpPr>
          <p:nvPr/>
        </p:nvSpPr>
        <p:spPr bwMode="auto">
          <a:xfrm>
            <a:off x="1800225" y="1495425"/>
            <a:ext cx="7021513" cy="17938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56" name="Line 12"/>
          <p:cNvSpPr>
            <a:spLocks noChangeShapeType="1"/>
          </p:cNvSpPr>
          <p:nvPr/>
        </p:nvSpPr>
        <p:spPr bwMode="auto">
          <a:xfrm flipV="1">
            <a:off x="7615238" y="1320800"/>
            <a:ext cx="0" cy="309880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57" name="Text Box 13"/>
          <p:cNvSpPr txBox="1">
            <a:spLocks noChangeArrowheads="1"/>
          </p:cNvSpPr>
          <p:nvPr/>
        </p:nvSpPr>
        <p:spPr bwMode="auto">
          <a:xfrm>
            <a:off x="2306638" y="3621088"/>
            <a:ext cx="4937125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>
                <a:latin typeface="Times New Roman" pitchFamily="18" charset="0"/>
              </a:rPr>
              <a:t>MHRW, RWRW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24270" name="Rectangle 14"/>
          <p:cNvSpPr>
            <a:spLocks noChangeArrowheads="1"/>
          </p:cNvSpPr>
          <p:nvPr/>
        </p:nvSpPr>
        <p:spPr bwMode="auto">
          <a:xfrm>
            <a:off x="1800225" y="2511425"/>
            <a:ext cx="7021513" cy="17938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59" name="Line 15"/>
          <p:cNvSpPr>
            <a:spLocks noChangeShapeType="1"/>
          </p:cNvSpPr>
          <p:nvPr/>
        </p:nvSpPr>
        <p:spPr bwMode="auto">
          <a:xfrm flipV="1">
            <a:off x="7615238" y="1316038"/>
            <a:ext cx="0" cy="3098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200025" y="5435600"/>
            <a:ext cx="3708400" cy="679450"/>
            <a:chOff x="200137" y="5435694"/>
            <a:chExt cx="3708488" cy="680011"/>
          </a:xfrm>
        </p:grpSpPr>
        <p:pic>
          <p:nvPicPr>
            <p:cNvPr id="53262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22729" y="5439723"/>
              <a:ext cx="456737" cy="3295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3263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00137" y="5779812"/>
              <a:ext cx="549279" cy="3358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3264" name="Text Box 6"/>
            <p:cNvSpPr txBox="1">
              <a:spLocks noChangeArrowheads="1"/>
            </p:cNvSpPr>
            <p:nvPr/>
          </p:nvSpPr>
          <p:spPr bwMode="auto">
            <a:xfrm>
              <a:off x="722177" y="5435694"/>
              <a:ext cx="3186448" cy="6309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CH" sz="1400"/>
                <a:t>- real average node degree</a:t>
              </a:r>
            </a:p>
            <a:p>
              <a:pPr>
                <a:spcBef>
                  <a:spcPct val="50000"/>
                </a:spcBef>
              </a:pPr>
              <a:r>
                <a:rPr lang="en-US" sz="1400"/>
                <a:t>- real </a:t>
              </a:r>
              <a:r>
                <a:rPr lang="fr-CH" sz="1400"/>
                <a:t>average </a:t>
              </a:r>
              <a:r>
                <a:rPr lang="en-US" sz="1400"/>
                <a:t>squared</a:t>
              </a:r>
              <a:r>
                <a:rPr lang="fr-CH" sz="1400"/>
                <a:t> node degree.</a:t>
              </a:r>
              <a:endParaRPr lang="en-US" sz="1400"/>
            </a:p>
          </p:txBody>
        </p:sp>
      </p:grpSp>
      <p:sp>
        <p:nvSpPr>
          <p:cNvPr id="5326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71563"/>
          </a:xfrm>
        </p:spPr>
        <p:txBody>
          <a:bodyPr/>
          <a:lstStyle/>
          <a:p>
            <a:pPr eaLnBrk="1" hangingPunct="1"/>
            <a:r>
              <a:rPr lang="en-US" smtClean="0"/>
              <a:t>Solution (very briefly)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224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224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4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224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224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4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267" grpId="0" animBg="1"/>
      <p:bldP spid="224270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895A6BB-C8A8-4C03-B7F1-28218690B99D}" type="slidenum">
              <a:rPr lang="fr-CH" smtClean="0"/>
              <a:pPr/>
              <a:t>44</a:t>
            </a:fld>
            <a:endParaRPr lang="fr-CH" smtClean="0"/>
          </a:p>
        </p:txBody>
      </p:sp>
      <p:pic>
        <p:nvPicPr>
          <p:cNvPr id="5427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113" y="1157288"/>
            <a:ext cx="8280400" cy="376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6" name="Line 8"/>
          <p:cNvSpPr>
            <a:spLocks noChangeShapeType="1"/>
          </p:cNvSpPr>
          <p:nvPr/>
        </p:nvSpPr>
        <p:spPr bwMode="auto">
          <a:xfrm>
            <a:off x="5262563" y="3613150"/>
            <a:ext cx="2351087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277" name="Text Box 9"/>
          <p:cNvSpPr txBox="1">
            <a:spLocks noChangeArrowheads="1"/>
          </p:cNvSpPr>
          <p:nvPr/>
        </p:nvSpPr>
        <p:spPr bwMode="auto">
          <a:xfrm>
            <a:off x="2328863" y="1978025"/>
            <a:ext cx="3565525" cy="3317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27432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Times New Roman" pitchFamily="18" charset="0"/>
              </a:rPr>
              <a:t>Graph traversals on </a:t>
            </a:r>
            <a:r>
              <a:rPr lang="en-US" sz="2000" i="1">
                <a:latin typeface="Times New Roman" pitchFamily="18" charset="0"/>
              </a:rPr>
              <a:t>RG</a:t>
            </a:r>
            <a:r>
              <a:rPr lang="en-US" sz="2000">
                <a:latin typeface="Times New Roman" pitchFamily="18" charset="0"/>
              </a:rPr>
              <a:t>(</a:t>
            </a:r>
            <a:r>
              <a:rPr lang="en-US" sz="2000" i="1">
                <a:latin typeface="Times New Roman" pitchFamily="18" charset="0"/>
              </a:rPr>
              <a:t>p</a:t>
            </a:r>
            <a:r>
              <a:rPr lang="en-US" sz="2000" i="1" baseline="-25000">
                <a:latin typeface="Times New Roman" pitchFamily="18" charset="0"/>
              </a:rPr>
              <a:t>k</a:t>
            </a:r>
            <a:r>
              <a:rPr lang="en-US" sz="2000">
                <a:latin typeface="Times New Roman" pitchFamily="18" charset="0"/>
              </a:rPr>
              <a:t>)</a:t>
            </a:r>
            <a:r>
              <a:rPr lang="fr-CH" sz="2000">
                <a:latin typeface="Times New Roman" pitchFamily="18" charset="0"/>
              </a:rPr>
              <a:t>:</a:t>
            </a:r>
            <a:endParaRPr lang="en-US" sz="2000">
              <a:latin typeface="Times New Roman" pitchFamily="18" charset="0"/>
            </a:endParaRPr>
          </a:p>
        </p:txBody>
      </p:sp>
      <p:sp>
        <p:nvSpPr>
          <p:cNvPr id="54279" name="Line 11"/>
          <p:cNvSpPr>
            <a:spLocks noChangeShapeType="1"/>
          </p:cNvSpPr>
          <p:nvPr/>
        </p:nvSpPr>
        <p:spPr bwMode="auto">
          <a:xfrm flipV="1">
            <a:off x="7615238" y="1320800"/>
            <a:ext cx="0" cy="309880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280" name="Line 12"/>
          <p:cNvSpPr>
            <a:spLocks noChangeShapeType="1"/>
          </p:cNvSpPr>
          <p:nvPr/>
        </p:nvSpPr>
        <p:spPr bwMode="auto">
          <a:xfrm flipV="1">
            <a:off x="7615238" y="1316038"/>
            <a:ext cx="0" cy="3098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281" name="Text Box 13"/>
          <p:cNvSpPr txBox="1">
            <a:spLocks noChangeArrowheads="1"/>
          </p:cNvSpPr>
          <p:nvPr/>
        </p:nvSpPr>
        <p:spPr bwMode="auto">
          <a:xfrm>
            <a:off x="2306638" y="3621088"/>
            <a:ext cx="4937125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>
                <a:latin typeface="Times New Roman" pitchFamily="18" charset="0"/>
              </a:rPr>
              <a:t>MHRW, RWRW</a:t>
            </a:r>
            <a:endParaRPr lang="en-US">
              <a:latin typeface="Times New Roman" pitchFamily="18" charset="0"/>
            </a:endParaRP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200025" y="5435600"/>
            <a:ext cx="3708400" cy="679450"/>
            <a:chOff x="200137" y="5435694"/>
            <a:chExt cx="3708488" cy="680011"/>
          </a:xfrm>
        </p:grpSpPr>
        <p:pic>
          <p:nvPicPr>
            <p:cNvPr id="54284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22729" y="5439723"/>
              <a:ext cx="456737" cy="3295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4285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00137" y="5779812"/>
              <a:ext cx="549279" cy="3358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4286" name="Text Box 6"/>
            <p:cNvSpPr txBox="1">
              <a:spLocks noChangeArrowheads="1"/>
            </p:cNvSpPr>
            <p:nvPr/>
          </p:nvSpPr>
          <p:spPr bwMode="auto">
            <a:xfrm>
              <a:off x="722177" y="5435694"/>
              <a:ext cx="3186448" cy="6309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CH" sz="1400"/>
                <a:t>- real average node degree</a:t>
              </a:r>
            </a:p>
            <a:p>
              <a:pPr>
                <a:spcBef>
                  <a:spcPct val="50000"/>
                </a:spcBef>
              </a:pPr>
              <a:r>
                <a:rPr lang="en-US" sz="1400"/>
                <a:t>- real </a:t>
              </a:r>
              <a:r>
                <a:rPr lang="fr-CH" sz="1400"/>
                <a:t>average </a:t>
              </a:r>
              <a:r>
                <a:rPr lang="en-US" sz="1400"/>
                <a:t>squared</a:t>
              </a:r>
              <a:r>
                <a:rPr lang="fr-CH" sz="1400"/>
                <a:t> node degree.</a:t>
              </a:r>
              <a:endParaRPr lang="en-US" sz="1400"/>
            </a:p>
          </p:txBody>
        </p:sp>
      </p:grpSp>
      <p:sp>
        <p:nvSpPr>
          <p:cNvPr id="5428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71563"/>
          </a:xfrm>
        </p:spPr>
        <p:txBody>
          <a:bodyPr/>
          <a:lstStyle/>
          <a:p>
            <a:pPr eaLnBrk="1" hangingPunct="1"/>
            <a:r>
              <a:rPr lang="en-US" smtClean="0"/>
              <a:t>Solution (very briefly)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2892536" y="2681287"/>
            <a:ext cx="1298463" cy="390526"/>
            <a:chOff x="2892536" y="2681287"/>
            <a:chExt cx="1298463" cy="390526"/>
          </a:xfrm>
        </p:grpSpPr>
        <p:sp>
          <p:nvSpPr>
            <p:cNvPr id="16" name="Rectangle 15"/>
            <p:cNvSpPr/>
            <p:nvPr/>
          </p:nvSpPr>
          <p:spPr>
            <a:xfrm>
              <a:off x="3009900" y="2881313"/>
              <a:ext cx="1157288" cy="190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 Box 7"/>
            <p:cNvSpPr txBox="1">
              <a:spLocks noChangeArrowheads="1"/>
            </p:cNvSpPr>
            <p:nvPr/>
          </p:nvSpPr>
          <p:spPr bwMode="auto">
            <a:xfrm>
              <a:off x="2892536" y="2681287"/>
              <a:ext cx="1298463" cy="27699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smtClean="0">
                  <a:latin typeface="Times New Roman" pitchFamily="18" charset="0"/>
                </a:rPr>
                <a:t>RDS</a:t>
              </a:r>
              <a:endParaRPr lang="en-US" dirty="0">
                <a:latin typeface="Times New Roman" pitchFamily="18" charset="0"/>
              </a:endParaRPr>
            </a:p>
          </p:txBody>
        </p:sp>
      </p:grpSp>
      <p:sp>
        <p:nvSpPr>
          <p:cNvPr id="225290" name="Rectangle 10"/>
          <p:cNvSpPr>
            <a:spLocks noChangeArrowheads="1"/>
          </p:cNvSpPr>
          <p:nvPr/>
        </p:nvSpPr>
        <p:spPr bwMode="auto">
          <a:xfrm>
            <a:off x="1800225" y="1768475"/>
            <a:ext cx="5802313" cy="17938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3540837" y="5013641"/>
            <a:ext cx="5685051" cy="1421279"/>
            <a:chOff x="129625" y="4473813"/>
            <a:chExt cx="7536413" cy="1884125"/>
          </a:xfrm>
        </p:grpSpPr>
        <p:grpSp>
          <p:nvGrpSpPr>
            <p:cNvPr id="19" name="Group 46"/>
            <p:cNvGrpSpPr>
              <a:grpSpLocks/>
            </p:cNvGrpSpPr>
            <p:nvPr/>
          </p:nvGrpSpPr>
          <p:grpSpPr bwMode="auto">
            <a:xfrm>
              <a:off x="2241550" y="4738685"/>
              <a:ext cx="5424488" cy="1455736"/>
              <a:chOff x="1220154" y="4144328"/>
              <a:chExt cx="5424486" cy="1455653"/>
            </a:xfrm>
          </p:grpSpPr>
          <p:pic>
            <p:nvPicPr>
              <p:cNvPr id="24" name="Picture 3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1220154" y="4144328"/>
                <a:ext cx="3235236" cy="6671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5" name="Picture 4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1397319" y="4853940"/>
                <a:ext cx="4942522" cy="7460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6" name="Rectangle 25"/>
              <p:cNvSpPr/>
              <p:nvPr/>
            </p:nvSpPr>
            <p:spPr>
              <a:xfrm>
                <a:off x="6171565" y="5074549"/>
                <a:ext cx="473075" cy="30478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20" name="TextBox 47"/>
            <p:cNvSpPr txBox="1">
              <a:spLocks noChangeArrowheads="1"/>
            </p:cNvSpPr>
            <p:nvPr/>
          </p:nvSpPr>
          <p:spPr bwMode="auto">
            <a:xfrm>
              <a:off x="129625" y="4473813"/>
              <a:ext cx="1913515" cy="3969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/>
              <a:r>
                <a:rPr lang="en-US" sz="1200" dirty="0"/>
                <a:t>expected bias</a:t>
              </a:r>
            </a:p>
          </p:txBody>
        </p:sp>
        <p:sp>
          <p:nvSpPr>
            <p:cNvPr id="21" name="TextBox 48"/>
            <p:cNvSpPr txBox="1">
              <a:spLocks noChangeArrowheads="1"/>
            </p:cNvSpPr>
            <p:nvPr/>
          </p:nvSpPr>
          <p:spPr bwMode="auto">
            <a:xfrm>
              <a:off x="669925" y="6080125"/>
              <a:ext cx="1463675" cy="277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en-US" sz="1200"/>
                <a:t>corrected</a:t>
              </a:r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>
              <a:off x="1970769" y="4672291"/>
              <a:ext cx="198411" cy="39997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flipV="1">
              <a:off x="2061231" y="5821378"/>
              <a:ext cx="285114" cy="39765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225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225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5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90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71563"/>
          </a:xfrm>
        </p:spPr>
        <p:txBody>
          <a:bodyPr/>
          <a:lstStyle/>
          <a:p>
            <a:pPr eaLnBrk="1" hangingPunct="1"/>
            <a:r>
              <a:rPr lang="en-US" smtClean="0"/>
              <a:t>Solution (very briefly)</a:t>
            </a:r>
          </a:p>
        </p:txBody>
      </p:sp>
      <p:sp>
        <p:nvSpPr>
          <p:cNvPr id="552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D4C619D-80BF-40DA-9D36-4B5E16D8B825}" type="slidenum">
              <a:rPr lang="fr-CH" smtClean="0"/>
              <a:pPr/>
              <a:t>45</a:t>
            </a:fld>
            <a:endParaRPr lang="fr-CH" smtClean="0"/>
          </a:p>
        </p:txBody>
      </p:sp>
      <p:pic>
        <p:nvPicPr>
          <p:cNvPr id="5530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113" y="1157288"/>
            <a:ext cx="8280400" cy="376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51"/>
          <p:cNvGrpSpPr>
            <a:grpSpLocks/>
          </p:cNvGrpSpPr>
          <p:nvPr/>
        </p:nvGrpSpPr>
        <p:grpSpPr bwMode="auto">
          <a:xfrm>
            <a:off x="200025" y="5435600"/>
            <a:ext cx="3708400" cy="679450"/>
            <a:chOff x="200137" y="5435694"/>
            <a:chExt cx="3708488" cy="680011"/>
          </a:xfrm>
        </p:grpSpPr>
        <p:pic>
          <p:nvPicPr>
            <p:cNvPr id="55317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22729" y="5439723"/>
              <a:ext cx="456737" cy="3295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5318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00137" y="5779812"/>
              <a:ext cx="549279" cy="3358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5319" name="Text Box 6"/>
            <p:cNvSpPr txBox="1">
              <a:spLocks noChangeArrowheads="1"/>
            </p:cNvSpPr>
            <p:nvPr/>
          </p:nvSpPr>
          <p:spPr bwMode="auto">
            <a:xfrm>
              <a:off x="722177" y="5435694"/>
              <a:ext cx="3186448" cy="6309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CH" sz="1400"/>
                <a:t>- real average node degree</a:t>
              </a:r>
            </a:p>
            <a:p>
              <a:pPr>
                <a:spcBef>
                  <a:spcPct val="50000"/>
                </a:spcBef>
              </a:pPr>
              <a:r>
                <a:rPr lang="en-US" sz="1400"/>
                <a:t>- real </a:t>
              </a:r>
              <a:r>
                <a:rPr lang="fr-CH" sz="1400"/>
                <a:t>average </a:t>
              </a:r>
              <a:r>
                <a:rPr lang="en-US" sz="1400"/>
                <a:t>squared</a:t>
              </a:r>
              <a:r>
                <a:rPr lang="fr-CH" sz="1400"/>
                <a:t> node degree.</a:t>
              </a:r>
              <a:endParaRPr lang="en-US" sz="1400"/>
            </a:p>
          </p:txBody>
        </p:sp>
      </p:grpSp>
      <p:sp>
        <p:nvSpPr>
          <p:cNvPr id="55302" name="Text Box 7"/>
          <p:cNvSpPr txBox="1">
            <a:spLocks noChangeArrowheads="1"/>
          </p:cNvSpPr>
          <p:nvPr/>
        </p:nvSpPr>
        <p:spPr bwMode="auto">
          <a:xfrm>
            <a:off x="2328863" y="1978025"/>
            <a:ext cx="3565525" cy="3317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27432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latin typeface="Times New Roman" pitchFamily="18" charset="0"/>
              </a:rPr>
              <a:t>Graph traversals on </a:t>
            </a:r>
            <a:r>
              <a:rPr lang="en-US" sz="2000" i="1" dirty="0">
                <a:latin typeface="Times New Roman" pitchFamily="18" charset="0"/>
              </a:rPr>
              <a:t>RG</a:t>
            </a:r>
            <a:r>
              <a:rPr lang="en-US" sz="2000" dirty="0">
                <a:latin typeface="Times New Roman" pitchFamily="18" charset="0"/>
              </a:rPr>
              <a:t>(</a:t>
            </a:r>
            <a:r>
              <a:rPr lang="en-US" sz="2000" i="1" dirty="0" err="1">
                <a:latin typeface="Times New Roman" pitchFamily="18" charset="0"/>
              </a:rPr>
              <a:t>p</a:t>
            </a:r>
            <a:r>
              <a:rPr lang="en-US" sz="2000" i="1" baseline="-25000" dirty="0" err="1">
                <a:latin typeface="Times New Roman" pitchFamily="18" charset="0"/>
              </a:rPr>
              <a:t>k</a:t>
            </a:r>
            <a:r>
              <a:rPr lang="en-US" sz="2000" dirty="0">
                <a:latin typeface="Times New Roman" pitchFamily="18" charset="0"/>
              </a:rPr>
              <a:t>)</a:t>
            </a:r>
            <a:r>
              <a:rPr lang="fr-CH" sz="2000" dirty="0">
                <a:latin typeface="Times New Roman" pitchFamily="18" charset="0"/>
              </a:rPr>
              <a:t>:</a:t>
            </a:r>
            <a:endParaRPr lang="en-US" sz="2000" dirty="0">
              <a:latin typeface="Times New Roman" pitchFamily="18" charset="0"/>
            </a:endParaRPr>
          </a:p>
        </p:txBody>
      </p:sp>
      <p:sp>
        <p:nvSpPr>
          <p:cNvPr id="226312" name="Freeform 8"/>
          <p:cNvSpPr>
            <a:spLocks/>
          </p:cNvSpPr>
          <p:nvPr/>
        </p:nvSpPr>
        <p:spPr bwMode="auto">
          <a:xfrm>
            <a:off x="1671638" y="1635125"/>
            <a:ext cx="334962" cy="304800"/>
          </a:xfrm>
          <a:custGeom>
            <a:avLst/>
            <a:gdLst>
              <a:gd name="T0" fmla="*/ 0 w 211"/>
              <a:gd name="T1" fmla="*/ 2147483647 h 192"/>
              <a:gd name="T2" fmla="*/ 2147483647 w 211"/>
              <a:gd name="T3" fmla="*/ 2147483647 h 192"/>
              <a:gd name="T4" fmla="*/ 2147483647 w 211"/>
              <a:gd name="T5" fmla="*/ 2147483647 h 192"/>
              <a:gd name="T6" fmla="*/ 2147483647 w 211"/>
              <a:gd name="T7" fmla="*/ 2147483647 h 192"/>
              <a:gd name="T8" fmla="*/ 2147483647 w 211"/>
              <a:gd name="T9" fmla="*/ 2147483647 h 1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1"/>
              <a:gd name="T16" fmla="*/ 0 h 192"/>
              <a:gd name="T17" fmla="*/ 211 w 211"/>
              <a:gd name="T18" fmla="*/ 192 h 19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1" h="192">
                <a:moveTo>
                  <a:pt x="0" y="109"/>
                </a:moveTo>
                <a:cubicBezTo>
                  <a:pt x="85" y="170"/>
                  <a:pt x="135" y="184"/>
                  <a:pt x="173" y="153"/>
                </a:cubicBezTo>
                <a:cubicBezTo>
                  <a:pt x="211" y="122"/>
                  <a:pt x="211" y="64"/>
                  <a:pt x="187" y="32"/>
                </a:cubicBezTo>
                <a:cubicBezTo>
                  <a:pt x="163" y="0"/>
                  <a:pt x="92" y="5"/>
                  <a:pt x="66" y="24"/>
                </a:cubicBezTo>
                <a:cubicBezTo>
                  <a:pt x="40" y="43"/>
                  <a:pt x="42" y="109"/>
                  <a:pt x="78" y="192"/>
                </a:cubicBezTo>
              </a:path>
            </a:pathLst>
          </a:custGeom>
          <a:noFill/>
          <a:ln w="28575" cmpd="sng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6313" name="Freeform 9"/>
          <p:cNvSpPr>
            <a:spLocks/>
          </p:cNvSpPr>
          <p:nvPr/>
        </p:nvSpPr>
        <p:spPr bwMode="auto">
          <a:xfrm>
            <a:off x="2239963" y="2420938"/>
            <a:ext cx="604837" cy="739775"/>
          </a:xfrm>
          <a:custGeom>
            <a:avLst/>
            <a:gdLst>
              <a:gd name="T0" fmla="*/ 0 w 381"/>
              <a:gd name="T1" fmla="*/ 2147483647 h 466"/>
              <a:gd name="T2" fmla="*/ 2147483647 w 381"/>
              <a:gd name="T3" fmla="*/ 2147483647 h 466"/>
              <a:gd name="T4" fmla="*/ 2147483647 w 381"/>
              <a:gd name="T5" fmla="*/ 2147483647 h 466"/>
              <a:gd name="T6" fmla="*/ 2147483647 w 381"/>
              <a:gd name="T7" fmla="*/ 2147483647 h 466"/>
              <a:gd name="T8" fmla="*/ 2147483647 w 381"/>
              <a:gd name="T9" fmla="*/ 2147483647 h 46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81"/>
              <a:gd name="T16" fmla="*/ 0 h 466"/>
              <a:gd name="T17" fmla="*/ 381 w 381"/>
              <a:gd name="T18" fmla="*/ 466 h 46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81" h="466">
                <a:moveTo>
                  <a:pt x="0" y="40"/>
                </a:moveTo>
                <a:cubicBezTo>
                  <a:pt x="153" y="295"/>
                  <a:pt x="165" y="298"/>
                  <a:pt x="256" y="382"/>
                </a:cubicBezTo>
                <a:cubicBezTo>
                  <a:pt x="347" y="466"/>
                  <a:pt x="381" y="400"/>
                  <a:pt x="359" y="341"/>
                </a:cubicBezTo>
                <a:cubicBezTo>
                  <a:pt x="336" y="281"/>
                  <a:pt x="219" y="104"/>
                  <a:pt x="145" y="52"/>
                </a:cubicBezTo>
                <a:cubicBezTo>
                  <a:pt x="71" y="0"/>
                  <a:pt x="20" y="85"/>
                  <a:pt x="42" y="232"/>
                </a:cubicBezTo>
              </a:path>
            </a:pathLst>
          </a:custGeom>
          <a:noFill/>
          <a:ln w="28575" cmpd="sng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3" name="Group 54"/>
          <p:cNvGrpSpPr>
            <a:grpSpLocks/>
          </p:cNvGrpSpPr>
          <p:nvPr/>
        </p:nvGrpSpPr>
        <p:grpSpPr bwMode="auto">
          <a:xfrm>
            <a:off x="911225" y="865188"/>
            <a:ext cx="2306638" cy="765175"/>
            <a:chOff x="910908" y="864870"/>
            <a:chExt cx="2306637" cy="765811"/>
          </a:xfrm>
        </p:grpSpPr>
        <p:sp>
          <p:nvSpPr>
            <p:cNvPr id="55315" name="Text Box 11"/>
            <p:cNvSpPr txBox="1">
              <a:spLocks noChangeArrowheads="1"/>
            </p:cNvSpPr>
            <p:nvPr/>
          </p:nvSpPr>
          <p:spPr bwMode="auto">
            <a:xfrm>
              <a:off x="910908" y="864870"/>
              <a:ext cx="2306637" cy="509588"/>
            </a:xfrm>
            <a:prstGeom prst="rect">
              <a:avLst/>
            </a:prstGeom>
            <a:solidFill>
              <a:schemeClr val="bg1">
                <a:alpha val="67058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lIns="45720" tIns="27432" rIns="45720" bIns="27432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000" b="1">
                  <a:solidFill>
                    <a:srgbClr val="FF3300"/>
                  </a:solidFill>
                </a:rPr>
                <a:t>For small sample size (for f→0),</a:t>
              </a:r>
            </a:p>
            <a:p>
              <a:pPr algn="ctr">
                <a:spcBef>
                  <a:spcPct val="10000"/>
                </a:spcBef>
              </a:pPr>
              <a:r>
                <a:rPr lang="en-US" sz="1000" b="1">
                  <a:solidFill>
                    <a:srgbClr val="FF3300"/>
                  </a:solidFill>
                </a:rPr>
                <a:t>BFS has the same bias as RW.</a:t>
              </a:r>
            </a:p>
            <a:p>
              <a:pPr algn="ctr">
                <a:spcBef>
                  <a:spcPct val="10000"/>
                </a:spcBef>
              </a:pPr>
              <a:r>
                <a:rPr lang="fr-CH" sz="800" b="1">
                  <a:solidFill>
                    <a:srgbClr val="FF3300"/>
                  </a:solidFill>
                </a:rPr>
                <a:t>(observed in our Facebook measurements)</a:t>
              </a:r>
              <a:endParaRPr lang="en-US" sz="800" b="1">
                <a:solidFill>
                  <a:srgbClr val="FF3300"/>
                </a:solidFill>
              </a:endParaRPr>
            </a:p>
          </p:txBody>
        </p:sp>
        <p:sp>
          <p:nvSpPr>
            <p:cNvPr id="55316" name="Line 12"/>
            <p:cNvSpPr>
              <a:spLocks noChangeShapeType="1"/>
            </p:cNvSpPr>
            <p:nvPr/>
          </p:nvSpPr>
          <p:spPr bwMode="auto">
            <a:xfrm flipH="1">
              <a:off x="1950719" y="1341120"/>
              <a:ext cx="60960" cy="289561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26317" name="Text Box 13"/>
          <p:cNvSpPr txBox="1">
            <a:spLocks noChangeArrowheads="1"/>
          </p:cNvSpPr>
          <p:nvPr/>
        </p:nvSpPr>
        <p:spPr bwMode="auto">
          <a:xfrm>
            <a:off x="95250" y="4811713"/>
            <a:ext cx="2865438" cy="374650"/>
          </a:xfrm>
          <a:prstGeom prst="rect">
            <a:avLst/>
          </a:prstGeom>
          <a:solidFill>
            <a:schemeClr val="bg1">
              <a:alpha val="67058"/>
            </a:schemeClr>
          </a:solidFill>
          <a:ln w="9525">
            <a:noFill/>
            <a:miter lim="800000"/>
            <a:headEnd/>
            <a:tailEnd/>
          </a:ln>
        </p:spPr>
        <p:txBody>
          <a:bodyPr lIns="45720" tIns="27432" rIns="45720" bIns="27432">
            <a:spAutoFit/>
          </a:bodyPr>
          <a:lstStyle/>
          <a:p>
            <a:pPr algn="ctr">
              <a:spcBef>
                <a:spcPct val="10000"/>
              </a:spcBef>
            </a:pPr>
            <a:r>
              <a:rPr lang="en-US" sz="1000" b="1">
                <a:solidFill>
                  <a:srgbClr val="FF3300"/>
                </a:solidFill>
              </a:rPr>
              <a:t>This bias monotonically decreases with f. </a:t>
            </a:r>
          </a:p>
          <a:p>
            <a:pPr algn="ctr">
              <a:spcBef>
                <a:spcPct val="10000"/>
              </a:spcBef>
            </a:pPr>
            <a:r>
              <a:rPr lang="en-US" sz="1000" b="1">
                <a:solidFill>
                  <a:srgbClr val="FF3300"/>
                </a:solidFill>
              </a:rPr>
              <a:t>We found analytically the shape of this curve. </a:t>
            </a:r>
          </a:p>
        </p:txBody>
      </p:sp>
      <p:sp>
        <p:nvSpPr>
          <p:cNvPr id="226318" name="Line 14"/>
          <p:cNvSpPr>
            <a:spLocks noChangeShapeType="1"/>
          </p:cNvSpPr>
          <p:nvPr/>
        </p:nvSpPr>
        <p:spPr bwMode="auto">
          <a:xfrm flipV="1">
            <a:off x="1506538" y="2886075"/>
            <a:ext cx="931862" cy="19304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5308" name="Line 16"/>
          <p:cNvSpPr>
            <a:spLocks noChangeShapeType="1"/>
          </p:cNvSpPr>
          <p:nvPr/>
        </p:nvSpPr>
        <p:spPr bwMode="auto">
          <a:xfrm flipV="1">
            <a:off x="7615238" y="1320800"/>
            <a:ext cx="0" cy="309880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09" name="Line 17"/>
          <p:cNvSpPr>
            <a:spLocks noChangeShapeType="1"/>
          </p:cNvSpPr>
          <p:nvPr/>
        </p:nvSpPr>
        <p:spPr bwMode="auto">
          <a:xfrm flipV="1">
            <a:off x="7615238" y="1316038"/>
            <a:ext cx="0" cy="3098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10" name="Text Box 18"/>
          <p:cNvSpPr txBox="1">
            <a:spLocks noChangeArrowheads="1"/>
          </p:cNvSpPr>
          <p:nvPr/>
        </p:nvSpPr>
        <p:spPr bwMode="auto">
          <a:xfrm>
            <a:off x="2306638" y="3621088"/>
            <a:ext cx="4937125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>
                <a:latin typeface="Times New Roman" pitchFamily="18" charset="0"/>
              </a:rPr>
              <a:t>MHRW, RWRW</a:t>
            </a:r>
            <a:endParaRPr lang="en-US">
              <a:latin typeface="Times New Roman" pitchFamily="18" charset="0"/>
            </a:endParaRPr>
          </a:p>
        </p:txBody>
      </p: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6103938" y="2725738"/>
            <a:ext cx="2184400" cy="636587"/>
            <a:chOff x="3845" y="1717"/>
            <a:chExt cx="1376" cy="401"/>
          </a:xfrm>
        </p:grpSpPr>
        <p:sp>
          <p:nvSpPr>
            <p:cNvPr id="55313" name="Text Box 20"/>
            <p:cNvSpPr txBox="1">
              <a:spLocks noChangeArrowheads="1"/>
            </p:cNvSpPr>
            <p:nvPr/>
          </p:nvSpPr>
          <p:spPr bwMode="auto">
            <a:xfrm>
              <a:off x="3845" y="1717"/>
              <a:ext cx="1376" cy="226"/>
            </a:xfrm>
            <a:prstGeom prst="rect">
              <a:avLst/>
            </a:prstGeom>
            <a:solidFill>
              <a:schemeClr val="bg1">
                <a:alpha val="78822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lIns="45720" tIns="27432" rIns="45720" bIns="27432">
              <a:spAutoFit/>
            </a:bodyPr>
            <a:lstStyle/>
            <a:p>
              <a:pPr algn="ctr">
                <a:spcBef>
                  <a:spcPct val="10000"/>
                </a:spcBef>
              </a:pPr>
              <a:r>
                <a:rPr lang="en-US" sz="1000" b="1">
                  <a:solidFill>
                    <a:srgbClr val="FF3300"/>
                  </a:solidFill>
                </a:rPr>
                <a:t>For large sample size (for f→1),  BFS becomes unbiased.</a:t>
              </a:r>
            </a:p>
          </p:txBody>
        </p:sp>
        <p:sp>
          <p:nvSpPr>
            <p:cNvPr id="55314" name="Line 21"/>
            <p:cNvSpPr>
              <a:spLocks noChangeShapeType="1"/>
            </p:cNvSpPr>
            <p:nvPr/>
          </p:nvSpPr>
          <p:spPr bwMode="auto">
            <a:xfrm flipH="1">
              <a:off x="4531" y="1968"/>
              <a:ext cx="0" cy="150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26326" name="Freeform 22"/>
          <p:cNvSpPr>
            <a:spLocks/>
          </p:cNvSpPr>
          <p:nvPr/>
        </p:nvSpPr>
        <p:spPr bwMode="auto">
          <a:xfrm>
            <a:off x="6659563" y="3441700"/>
            <a:ext cx="958850" cy="322263"/>
          </a:xfrm>
          <a:custGeom>
            <a:avLst/>
            <a:gdLst>
              <a:gd name="T0" fmla="*/ 0 w 604"/>
              <a:gd name="T1" fmla="*/ 2147483647 h 203"/>
              <a:gd name="T2" fmla="*/ 2147483647 w 604"/>
              <a:gd name="T3" fmla="*/ 2147483647 h 203"/>
              <a:gd name="T4" fmla="*/ 2147483647 w 604"/>
              <a:gd name="T5" fmla="*/ 2147483647 h 203"/>
              <a:gd name="T6" fmla="*/ 2147483647 w 604"/>
              <a:gd name="T7" fmla="*/ 2147483647 h 203"/>
              <a:gd name="T8" fmla="*/ 2147483647 w 604"/>
              <a:gd name="T9" fmla="*/ 2147483647 h 20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04"/>
              <a:gd name="T16" fmla="*/ 0 h 203"/>
              <a:gd name="T17" fmla="*/ 604 w 604"/>
              <a:gd name="T18" fmla="*/ 203 h 20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04" h="203">
                <a:moveTo>
                  <a:pt x="0" y="120"/>
                </a:moveTo>
                <a:cubicBezTo>
                  <a:pt x="291" y="181"/>
                  <a:pt x="393" y="163"/>
                  <a:pt x="496" y="148"/>
                </a:cubicBezTo>
                <a:cubicBezTo>
                  <a:pt x="599" y="133"/>
                  <a:pt x="604" y="51"/>
                  <a:pt x="545" y="27"/>
                </a:cubicBezTo>
                <a:cubicBezTo>
                  <a:pt x="486" y="3"/>
                  <a:pt x="220" y="0"/>
                  <a:pt x="132" y="19"/>
                </a:cubicBezTo>
                <a:cubicBezTo>
                  <a:pt x="43" y="38"/>
                  <a:pt x="51" y="120"/>
                  <a:pt x="160" y="203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6" name="Group 25"/>
          <p:cNvGrpSpPr/>
          <p:nvPr/>
        </p:nvGrpSpPr>
        <p:grpSpPr>
          <a:xfrm>
            <a:off x="2892536" y="2681080"/>
            <a:ext cx="1298463" cy="404381"/>
            <a:chOff x="2892536" y="2667432"/>
            <a:chExt cx="1298463" cy="404381"/>
          </a:xfrm>
        </p:grpSpPr>
        <p:sp>
          <p:nvSpPr>
            <p:cNvPr id="25" name="Rectangle 24"/>
            <p:cNvSpPr/>
            <p:nvPr/>
          </p:nvSpPr>
          <p:spPr>
            <a:xfrm>
              <a:off x="3009900" y="2881313"/>
              <a:ext cx="1157288" cy="190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 Box 7"/>
            <p:cNvSpPr txBox="1">
              <a:spLocks noChangeArrowheads="1"/>
            </p:cNvSpPr>
            <p:nvPr/>
          </p:nvSpPr>
          <p:spPr bwMode="auto">
            <a:xfrm>
              <a:off x="2892536" y="2667432"/>
              <a:ext cx="1298463" cy="27699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smtClean="0">
                  <a:latin typeface="Times New Roman" pitchFamily="18" charset="0"/>
                </a:rPr>
                <a:t>RDS</a:t>
              </a:r>
              <a:endParaRPr lang="en-US" dirty="0">
                <a:latin typeface="Times New Roman" pitchFamily="18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3540837" y="5013641"/>
            <a:ext cx="5685051" cy="1421279"/>
            <a:chOff x="129625" y="4473813"/>
            <a:chExt cx="7536413" cy="1884125"/>
          </a:xfrm>
        </p:grpSpPr>
        <p:grpSp>
          <p:nvGrpSpPr>
            <p:cNvPr id="28" name="Group 46"/>
            <p:cNvGrpSpPr>
              <a:grpSpLocks/>
            </p:cNvGrpSpPr>
            <p:nvPr/>
          </p:nvGrpSpPr>
          <p:grpSpPr bwMode="auto">
            <a:xfrm>
              <a:off x="2241550" y="4738685"/>
              <a:ext cx="5424488" cy="1455736"/>
              <a:chOff x="1220154" y="4144328"/>
              <a:chExt cx="5424486" cy="1455653"/>
            </a:xfrm>
          </p:grpSpPr>
          <p:pic>
            <p:nvPicPr>
              <p:cNvPr id="33" name="Picture 3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1220154" y="4144328"/>
                <a:ext cx="3235236" cy="6671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4" name="Picture 4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1397319" y="4853940"/>
                <a:ext cx="4942522" cy="7460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5" name="Rectangle 34"/>
              <p:cNvSpPr/>
              <p:nvPr/>
            </p:nvSpPr>
            <p:spPr>
              <a:xfrm>
                <a:off x="6171565" y="5074549"/>
                <a:ext cx="473075" cy="30478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29" name="TextBox 47"/>
            <p:cNvSpPr txBox="1">
              <a:spLocks noChangeArrowheads="1"/>
            </p:cNvSpPr>
            <p:nvPr/>
          </p:nvSpPr>
          <p:spPr bwMode="auto">
            <a:xfrm>
              <a:off x="129625" y="4473813"/>
              <a:ext cx="1913515" cy="3969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/>
              <a:r>
                <a:rPr lang="en-US" sz="1200" dirty="0"/>
                <a:t>expected bias</a:t>
              </a:r>
            </a:p>
          </p:txBody>
        </p:sp>
        <p:sp>
          <p:nvSpPr>
            <p:cNvPr id="30" name="TextBox 48"/>
            <p:cNvSpPr txBox="1">
              <a:spLocks noChangeArrowheads="1"/>
            </p:cNvSpPr>
            <p:nvPr/>
          </p:nvSpPr>
          <p:spPr bwMode="auto">
            <a:xfrm>
              <a:off x="669925" y="6080125"/>
              <a:ext cx="1463675" cy="277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en-US" sz="1200"/>
                <a:t>corrected</a:t>
              </a:r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>
              <a:off x="1970769" y="4672291"/>
              <a:ext cx="198411" cy="39997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flipV="1">
              <a:off x="2061231" y="5821378"/>
              <a:ext cx="285114" cy="39765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500"/>
                                        <p:tgtEl>
                                          <p:spTgt spid="226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26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26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500"/>
                                        <p:tgtEl>
                                          <p:spTgt spid="226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500"/>
                                        <p:tgtEl>
                                          <p:spTgt spid="226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312" grpId="0" animBg="1"/>
      <p:bldP spid="226313" grpId="0" animBg="1"/>
      <p:bldP spid="226317" grpId="0" animBg="1"/>
      <p:bldP spid="226318" grpId="0" animBg="1"/>
      <p:bldP spid="226326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0423792-F18C-420A-8DDF-1DC416291395}" type="slidenum">
              <a:rPr lang="fr-CH" smtClean="0"/>
              <a:pPr/>
              <a:t>46</a:t>
            </a:fld>
            <a:endParaRPr lang="fr-CH" smtClean="0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225425" y="1663700"/>
            <a:ext cx="10977563" cy="4398963"/>
            <a:chOff x="207033" y="2167147"/>
            <a:chExt cx="11475773" cy="4690853"/>
          </a:xfrm>
        </p:grpSpPr>
        <p:pic>
          <p:nvPicPr>
            <p:cNvPr id="57349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07033" y="2189076"/>
              <a:ext cx="11475773" cy="46689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7350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063408" y="2167147"/>
              <a:ext cx="2404789" cy="46245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7348" name="Rectangle 13"/>
          <p:cNvSpPr>
            <a:spLocks noGrp="1" noChangeArrowheads="1"/>
          </p:cNvSpPr>
          <p:nvPr>
            <p:ph type="title"/>
          </p:nvPr>
        </p:nvSpPr>
        <p:spPr>
          <a:xfrm>
            <a:off x="238125" y="257175"/>
            <a:ext cx="8804275" cy="838200"/>
          </a:xfrm>
          <a:noFill/>
        </p:spPr>
        <p:txBody>
          <a:bodyPr/>
          <a:lstStyle/>
          <a:p>
            <a:pPr eaLnBrk="1" hangingPunct="1"/>
            <a:r>
              <a:rPr lang="en-US" sz="4000" smtClean="0"/>
              <a:t>What if the graph is </a:t>
            </a:r>
            <a:r>
              <a:rPr lang="en-US" sz="4000" i="1" smtClean="0"/>
              <a:t>not</a:t>
            </a:r>
            <a:r>
              <a:rPr lang="en-US" sz="4000" smtClean="0"/>
              <a:t> random?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4214813" y="5815015"/>
            <a:ext cx="2957519" cy="726518"/>
            <a:chOff x="4014781" y="5786439"/>
            <a:chExt cx="2957519" cy="726518"/>
          </a:xfrm>
        </p:grpSpPr>
        <p:sp>
          <p:nvSpPr>
            <p:cNvPr id="7" name="TextBox 6"/>
            <p:cNvSpPr txBox="1"/>
            <p:nvPr/>
          </p:nvSpPr>
          <p:spPr>
            <a:xfrm>
              <a:off x="4014781" y="6143625"/>
              <a:ext cx="26574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 smtClean="0"/>
                <a:t>Current RDS procedure</a:t>
              </a:r>
              <a:endParaRPr lang="en-US" dirty="0"/>
            </a:p>
          </p:txBody>
        </p:sp>
        <p:cxnSp>
          <p:nvCxnSpPr>
            <p:cNvPr id="9" name="Straight Arrow Connector 8"/>
            <p:cNvCxnSpPr>
              <a:stCxn id="7" idx="3"/>
            </p:cNvCxnSpPr>
            <p:nvPr/>
          </p:nvCxnSpPr>
          <p:spPr>
            <a:xfrm flipV="1">
              <a:off x="6672262" y="5786439"/>
              <a:ext cx="300038" cy="54185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3473"/>
            <a:ext cx="8229600" cy="1143000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47"/>
          <p:cNvGrpSpPr/>
          <p:nvPr/>
        </p:nvGrpSpPr>
        <p:grpSpPr>
          <a:xfrm>
            <a:off x="4466976" y="291662"/>
            <a:ext cx="1926744" cy="1177669"/>
            <a:chOff x="726618" y="222346"/>
            <a:chExt cx="2979082" cy="1820881"/>
          </a:xfrm>
        </p:grpSpPr>
        <p:cxnSp>
          <p:nvCxnSpPr>
            <p:cNvPr id="52" name="Straight Connector 51"/>
            <p:cNvCxnSpPr/>
            <p:nvPr/>
          </p:nvCxnSpPr>
          <p:spPr bwMode="auto">
            <a:xfrm rot="5400000">
              <a:off x="2474562" y="868454"/>
              <a:ext cx="387966" cy="37619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 bwMode="auto">
            <a:xfrm rot="16200000" flipV="1">
              <a:off x="2781261" y="1090816"/>
              <a:ext cx="476099" cy="132771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endCxn id="81" idx="2"/>
            </p:cNvCxnSpPr>
            <p:nvPr/>
          </p:nvCxnSpPr>
          <p:spPr bwMode="auto">
            <a:xfrm>
              <a:off x="2586265" y="317985"/>
              <a:ext cx="750773" cy="98823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endCxn id="77" idx="0"/>
            </p:cNvCxnSpPr>
            <p:nvPr/>
          </p:nvCxnSpPr>
          <p:spPr bwMode="auto">
            <a:xfrm rot="5400000">
              <a:off x="1324293" y="1455333"/>
              <a:ext cx="363013" cy="80937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>
              <a:stCxn id="77" idx="5"/>
            </p:cNvCxnSpPr>
            <p:nvPr/>
          </p:nvCxnSpPr>
          <p:spPr bwMode="auto">
            <a:xfrm rot="16200000" flipH="1">
              <a:off x="1680567" y="1693044"/>
              <a:ext cx="107014" cy="402073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 bwMode="auto">
            <a:xfrm rot="16200000" flipH="1">
              <a:off x="2536580" y="407250"/>
              <a:ext cx="370275" cy="326997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>
              <a:stCxn id="90" idx="7"/>
              <a:endCxn id="84" idx="3"/>
            </p:cNvCxnSpPr>
            <p:nvPr/>
          </p:nvCxnSpPr>
          <p:spPr bwMode="auto">
            <a:xfrm rot="5400000" flipH="1" flipV="1">
              <a:off x="2072897" y="467329"/>
              <a:ext cx="431622" cy="268189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>
              <a:stCxn id="85" idx="5"/>
              <a:endCxn id="90" idx="1"/>
            </p:cNvCxnSpPr>
            <p:nvPr/>
          </p:nvCxnSpPr>
          <p:spPr bwMode="auto">
            <a:xfrm rot="16200000" flipH="1">
              <a:off x="1651475" y="449511"/>
              <a:ext cx="308792" cy="426654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>
              <a:stCxn id="90" idx="5"/>
              <a:endCxn id="89" idx="1"/>
            </p:cNvCxnSpPr>
            <p:nvPr/>
          </p:nvCxnSpPr>
          <p:spPr bwMode="auto">
            <a:xfrm rot="16200000" flipH="1">
              <a:off x="2094966" y="1012135"/>
              <a:ext cx="326619" cy="207323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Group 75"/>
            <p:cNvGrpSpPr/>
            <p:nvPr/>
          </p:nvGrpSpPr>
          <p:grpSpPr>
            <a:xfrm>
              <a:off x="726618" y="222346"/>
              <a:ext cx="2979082" cy="1820881"/>
              <a:chOff x="726618" y="2269511"/>
              <a:chExt cx="2979082" cy="1820881"/>
            </a:xfrm>
          </p:grpSpPr>
          <p:sp>
            <p:nvSpPr>
              <p:cNvPr id="77" name="Oval 57"/>
              <p:cNvSpPr>
                <a:spLocks noChangeArrowheads="1"/>
              </p:cNvSpPr>
              <p:nvPr/>
            </p:nvSpPr>
            <p:spPr bwMode="auto">
              <a:xfrm>
                <a:off x="1369576" y="3724473"/>
                <a:ext cx="191508" cy="191278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anchor="ctr"/>
              <a:lstStyle/>
              <a:p>
                <a:pPr algn="ctr"/>
                <a:r>
                  <a:rPr lang="en-US" sz="100" dirty="0" smtClean="0">
                    <a:solidFill>
                      <a:srgbClr val="0070C0"/>
                    </a:solidFill>
                    <a:latin typeface="Calibri" pitchFamily="34" charset="0"/>
                  </a:rPr>
                  <a:t>C</a:t>
                </a:r>
                <a:endParaRPr lang="en-US" sz="100" dirty="0">
                  <a:solidFill>
                    <a:srgbClr val="0070C0"/>
                  </a:solidFill>
                  <a:latin typeface="Calibri" pitchFamily="34" charset="0"/>
                </a:endParaRPr>
              </a:p>
            </p:txBody>
          </p:sp>
          <p:sp>
            <p:nvSpPr>
              <p:cNvPr id="78" name="Oval 57"/>
              <p:cNvSpPr>
                <a:spLocks noChangeArrowheads="1"/>
              </p:cNvSpPr>
              <p:nvPr/>
            </p:nvSpPr>
            <p:spPr bwMode="auto">
              <a:xfrm>
                <a:off x="794287" y="2881651"/>
                <a:ext cx="191508" cy="191278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anchor="ctr"/>
              <a:lstStyle/>
              <a:p>
                <a:pPr algn="ctr"/>
                <a:r>
                  <a:rPr lang="en-US" sz="100" dirty="0" smtClean="0">
                    <a:solidFill>
                      <a:srgbClr val="0070C0"/>
                    </a:solidFill>
                    <a:latin typeface="Calibri" pitchFamily="34" charset="0"/>
                  </a:rPr>
                  <a:t>D</a:t>
                </a:r>
                <a:endParaRPr lang="en-US" sz="100" dirty="0">
                  <a:solidFill>
                    <a:srgbClr val="0070C0"/>
                  </a:solidFill>
                  <a:latin typeface="Calibri" pitchFamily="34" charset="0"/>
                </a:endParaRPr>
              </a:p>
            </p:txBody>
          </p:sp>
          <p:sp>
            <p:nvSpPr>
              <p:cNvPr id="79" name="Oval 57"/>
              <p:cNvSpPr>
                <a:spLocks noChangeArrowheads="1"/>
              </p:cNvSpPr>
              <p:nvPr/>
            </p:nvSpPr>
            <p:spPr bwMode="auto">
              <a:xfrm>
                <a:off x="3497685" y="3038065"/>
                <a:ext cx="208015" cy="207765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anchor="ctr"/>
              <a:lstStyle/>
              <a:p>
                <a:pPr algn="ctr"/>
                <a:r>
                  <a:rPr lang="en-US" sz="100" dirty="0" smtClean="0">
                    <a:solidFill>
                      <a:srgbClr val="0070C0"/>
                    </a:solidFill>
                    <a:latin typeface="Calibri" pitchFamily="34" charset="0"/>
                  </a:rPr>
                  <a:t>M</a:t>
                </a:r>
                <a:endParaRPr lang="en-US" sz="100" dirty="0">
                  <a:solidFill>
                    <a:srgbClr val="0070C0"/>
                  </a:solidFill>
                  <a:latin typeface="Calibri" pitchFamily="34" charset="0"/>
                </a:endParaRPr>
              </a:p>
            </p:txBody>
          </p:sp>
          <p:sp>
            <p:nvSpPr>
              <p:cNvPr id="80" name="Oval 57"/>
              <p:cNvSpPr>
                <a:spLocks noChangeArrowheads="1"/>
              </p:cNvSpPr>
              <p:nvPr/>
            </p:nvSpPr>
            <p:spPr bwMode="auto">
              <a:xfrm>
                <a:off x="2556394" y="3826855"/>
                <a:ext cx="208015" cy="207765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anchor="ctr"/>
              <a:lstStyle/>
              <a:p>
                <a:pPr algn="ctr"/>
                <a:r>
                  <a:rPr lang="en-US" sz="100" dirty="0" smtClean="0">
                    <a:solidFill>
                      <a:srgbClr val="0070C0"/>
                    </a:solidFill>
                    <a:latin typeface="Calibri" pitchFamily="34" charset="0"/>
                  </a:rPr>
                  <a:t>J</a:t>
                </a:r>
                <a:endParaRPr lang="en-US" sz="100" dirty="0">
                  <a:solidFill>
                    <a:srgbClr val="0070C0"/>
                  </a:solidFill>
                  <a:latin typeface="Calibri" pitchFamily="34" charset="0"/>
                </a:endParaRPr>
              </a:p>
            </p:txBody>
          </p:sp>
          <p:sp>
            <p:nvSpPr>
              <p:cNvPr id="81" name="Oval 57"/>
              <p:cNvSpPr>
                <a:spLocks noChangeArrowheads="1"/>
              </p:cNvSpPr>
              <p:nvPr/>
            </p:nvSpPr>
            <p:spPr bwMode="auto">
              <a:xfrm>
                <a:off x="3337038" y="2360090"/>
                <a:ext cx="208015" cy="207765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anchor="ctr"/>
              <a:lstStyle/>
              <a:p>
                <a:pPr algn="ctr"/>
                <a:r>
                  <a:rPr lang="en-US" sz="100" dirty="0" smtClean="0">
                    <a:solidFill>
                      <a:srgbClr val="0070C0"/>
                    </a:solidFill>
                    <a:latin typeface="Calibri" pitchFamily="34" charset="0"/>
                  </a:rPr>
                  <a:t>N</a:t>
                </a:r>
                <a:endParaRPr lang="en-US" sz="100" dirty="0">
                  <a:solidFill>
                    <a:srgbClr val="0070C0"/>
                  </a:solidFill>
                  <a:latin typeface="Calibri" pitchFamily="34" charset="0"/>
                </a:endParaRPr>
              </a:p>
            </p:txBody>
          </p:sp>
          <p:sp>
            <p:nvSpPr>
              <p:cNvPr id="82" name="Oval 57"/>
              <p:cNvSpPr>
                <a:spLocks noChangeArrowheads="1"/>
              </p:cNvSpPr>
              <p:nvPr/>
            </p:nvSpPr>
            <p:spPr bwMode="auto">
              <a:xfrm>
                <a:off x="726618" y="3451066"/>
                <a:ext cx="208015" cy="207765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anchor="ctr"/>
              <a:lstStyle/>
              <a:p>
                <a:pPr algn="ctr"/>
                <a:r>
                  <a:rPr lang="en-US" sz="100" dirty="0" smtClean="0">
                    <a:solidFill>
                      <a:srgbClr val="0070C0"/>
                    </a:solidFill>
                    <a:latin typeface="Calibri" pitchFamily="34" charset="0"/>
                  </a:rPr>
                  <a:t>A</a:t>
                </a:r>
                <a:endParaRPr lang="en-US" sz="100" dirty="0">
                  <a:solidFill>
                    <a:srgbClr val="0070C0"/>
                  </a:solidFill>
                  <a:latin typeface="Calibri" pitchFamily="34" charset="0"/>
                </a:endParaRPr>
              </a:p>
            </p:txBody>
          </p:sp>
          <p:sp>
            <p:nvSpPr>
              <p:cNvPr id="83" name="Oval 57"/>
              <p:cNvSpPr>
                <a:spLocks noChangeArrowheads="1"/>
              </p:cNvSpPr>
              <p:nvPr/>
            </p:nvSpPr>
            <p:spPr bwMode="auto">
              <a:xfrm>
                <a:off x="1442259" y="3153695"/>
                <a:ext cx="208015" cy="207765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anchor="ctr"/>
              <a:lstStyle/>
              <a:p>
                <a:pPr algn="ctr"/>
                <a:r>
                  <a:rPr lang="en-US" sz="100" dirty="0" smtClean="0">
                    <a:solidFill>
                      <a:srgbClr val="0070C0"/>
                    </a:solidFill>
                    <a:latin typeface="Calibri" pitchFamily="34" charset="0"/>
                  </a:rPr>
                  <a:t>B</a:t>
                </a:r>
                <a:endParaRPr lang="en-US" sz="100" dirty="0">
                  <a:solidFill>
                    <a:srgbClr val="0070C0"/>
                  </a:solidFill>
                  <a:latin typeface="Calibri" pitchFamily="34" charset="0"/>
                </a:endParaRPr>
              </a:p>
            </p:txBody>
          </p:sp>
          <p:sp>
            <p:nvSpPr>
              <p:cNvPr id="84" name="Oval 57"/>
              <p:cNvSpPr>
                <a:spLocks noChangeArrowheads="1"/>
              </p:cNvSpPr>
              <p:nvPr/>
            </p:nvSpPr>
            <p:spPr bwMode="auto">
              <a:xfrm>
                <a:off x="2394757" y="2269511"/>
                <a:ext cx="191508" cy="191278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anchor="ctr"/>
              <a:lstStyle/>
              <a:p>
                <a:pPr algn="ctr"/>
                <a:r>
                  <a:rPr lang="en-US" sz="100" dirty="0" smtClean="0">
                    <a:solidFill>
                      <a:srgbClr val="0070C0"/>
                    </a:solidFill>
                    <a:latin typeface="Calibri" pitchFamily="34" charset="0"/>
                  </a:rPr>
                  <a:t>I</a:t>
                </a:r>
                <a:endParaRPr lang="en-US" sz="100" dirty="0">
                  <a:solidFill>
                    <a:srgbClr val="0070C0"/>
                  </a:solidFill>
                  <a:latin typeface="Calibri" pitchFamily="34" charset="0"/>
                </a:endParaRPr>
              </a:p>
            </p:txBody>
          </p:sp>
          <p:sp>
            <p:nvSpPr>
              <p:cNvPr id="85" name="Oval 57"/>
              <p:cNvSpPr>
                <a:spLocks noChangeArrowheads="1"/>
              </p:cNvSpPr>
              <p:nvPr/>
            </p:nvSpPr>
            <p:spPr bwMode="auto">
              <a:xfrm>
                <a:off x="1414992" y="2378268"/>
                <a:ext cx="208015" cy="207765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anchor="ctr"/>
              <a:lstStyle/>
              <a:p>
                <a:pPr algn="ctr"/>
                <a:r>
                  <a:rPr lang="en-US" sz="100" dirty="0" smtClean="0">
                    <a:solidFill>
                      <a:srgbClr val="0070C0"/>
                    </a:solidFill>
                    <a:latin typeface="Calibri" pitchFamily="34" charset="0"/>
                  </a:rPr>
                  <a:t>E</a:t>
                </a:r>
                <a:endParaRPr lang="en-US" sz="100" dirty="0">
                  <a:solidFill>
                    <a:srgbClr val="0070C0"/>
                  </a:solidFill>
                  <a:latin typeface="Calibri" pitchFamily="34" charset="0"/>
                </a:endParaRPr>
              </a:p>
            </p:txBody>
          </p:sp>
          <p:sp>
            <p:nvSpPr>
              <p:cNvPr id="86" name="Oval 57"/>
              <p:cNvSpPr>
                <a:spLocks noChangeArrowheads="1"/>
              </p:cNvSpPr>
              <p:nvPr/>
            </p:nvSpPr>
            <p:spPr bwMode="auto">
              <a:xfrm>
                <a:off x="2857170" y="2775040"/>
                <a:ext cx="191508" cy="191278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anchor="ctr"/>
              <a:lstStyle/>
              <a:p>
                <a:pPr algn="ctr"/>
                <a:r>
                  <a:rPr lang="en-US" sz="100" dirty="0" smtClean="0">
                    <a:solidFill>
                      <a:srgbClr val="0070C0"/>
                    </a:solidFill>
                    <a:latin typeface="Calibri" pitchFamily="34" charset="0"/>
                  </a:rPr>
                  <a:t>K</a:t>
                </a:r>
                <a:endParaRPr lang="en-US" sz="100" dirty="0">
                  <a:solidFill>
                    <a:srgbClr val="0070C0"/>
                  </a:solidFill>
                  <a:latin typeface="Calibri" pitchFamily="34" charset="0"/>
                </a:endParaRPr>
              </a:p>
            </p:txBody>
          </p:sp>
          <p:sp>
            <p:nvSpPr>
              <p:cNvPr id="87" name="Oval 57"/>
              <p:cNvSpPr>
                <a:spLocks noChangeArrowheads="1"/>
              </p:cNvSpPr>
              <p:nvPr/>
            </p:nvSpPr>
            <p:spPr bwMode="auto">
              <a:xfrm>
                <a:off x="1935111" y="3899114"/>
                <a:ext cx="191508" cy="191278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anchor="ctr"/>
              <a:lstStyle/>
              <a:p>
                <a:pPr algn="ctr"/>
                <a:r>
                  <a:rPr lang="en-US" sz="100" dirty="0" smtClean="0">
                    <a:solidFill>
                      <a:srgbClr val="0070C0"/>
                    </a:solidFill>
                    <a:latin typeface="Calibri" pitchFamily="34" charset="0"/>
                  </a:rPr>
                  <a:t>F</a:t>
                </a:r>
                <a:endParaRPr lang="en-US" sz="100" dirty="0">
                  <a:solidFill>
                    <a:srgbClr val="0070C0"/>
                  </a:solidFill>
                  <a:latin typeface="Calibri" pitchFamily="34" charset="0"/>
                </a:endParaRPr>
              </a:p>
            </p:txBody>
          </p:sp>
          <p:sp>
            <p:nvSpPr>
              <p:cNvPr id="88" name="Oval 57"/>
              <p:cNvSpPr>
                <a:spLocks noChangeArrowheads="1"/>
              </p:cNvSpPr>
              <p:nvPr/>
            </p:nvSpPr>
            <p:spPr bwMode="auto">
              <a:xfrm>
                <a:off x="2989941" y="3442416"/>
                <a:ext cx="191508" cy="191278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anchor="ctr"/>
              <a:lstStyle/>
              <a:p>
                <a:pPr algn="ctr"/>
                <a:r>
                  <a:rPr lang="en-US" sz="100" dirty="0" smtClean="0">
                    <a:solidFill>
                      <a:srgbClr val="0070C0"/>
                    </a:solidFill>
                    <a:latin typeface="Calibri" pitchFamily="34" charset="0"/>
                  </a:rPr>
                  <a:t>L</a:t>
                </a:r>
                <a:endParaRPr lang="en-US" sz="100" dirty="0">
                  <a:solidFill>
                    <a:srgbClr val="0070C0"/>
                  </a:solidFill>
                  <a:latin typeface="Calibri" pitchFamily="34" charset="0"/>
                </a:endParaRPr>
              </a:p>
            </p:txBody>
          </p:sp>
          <p:sp>
            <p:nvSpPr>
              <p:cNvPr id="89" name="Oval 57"/>
              <p:cNvSpPr>
                <a:spLocks noChangeArrowheads="1"/>
              </p:cNvSpPr>
              <p:nvPr/>
            </p:nvSpPr>
            <p:spPr bwMode="auto">
              <a:xfrm>
                <a:off x="2331474" y="3295846"/>
                <a:ext cx="208015" cy="207765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anchor="ctr"/>
              <a:lstStyle/>
              <a:p>
                <a:pPr algn="ctr"/>
                <a:r>
                  <a:rPr lang="en-US" sz="100" dirty="0" smtClean="0">
                    <a:solidFill>
                      <a:srgbClr val="0070C0"/>
                    </a:solidFill>
                    <a:latin typeface="Calibri" pitchFamily="34" charset="0"/>
                  </a:rPr>
                  <a:t>H</a:t>
                </a:r>
                <a:endParaRPr lang="en-US" sz="100" dirty="0">
                  <a:solidFill>
                    <a:srgbClr val="0070C0"/>
                  </a:solidFill>
                  <a:latin typeface="Calibri" pitchFamily="34" charset="0"/>
                </a:endParaRPr>
              </a:p>
            </p:txBody>
          </p:sp>
          <p:sp>
            <p:nvSpPr>
              <p:cNvPr id="90" name="Oval 57"/>
              <p:cNvSpPr>
                <a:spLocks noChangeArrowheads="1"/>
              </p:cNvSpPr>
              <p:nvPr/>
            </p:nvSpPr>
            <p:spPr bwMode="auto">
              <a:xfrm>
                <a:off x="1991152" y="2836387"/>
                <a:ext cx="191508" cy="191278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anchor="ctr"/>
              <a:lstStyle/>
              <a:p>
                <a:pPr algn="ctr"/>
                <a:r>
                  <a:rPr lang="en-US" sz="100" dirty="0" smtClean="0">
                    <a:solidFill>
                      <a:srgbClr val="0070C0"/>
                    </a:solidFill>
                    <a:latin typeface="Calibri" pitchFamily="34" charset="0"/>
                  </a:rPr>
                  <a:t>G</a:t>
                </a:r>
                <a:endParaRPr lang="en-US" sz="100" dirty="0">
                  <a:solidFill>
                    <a:srgbClr val="0070C0"/>
                  </a:solidFill>
                  <a:latin typeface="Calibri" pitchFamily="34" charset="0"/>
                </a:endParaRPr>
              </a:p>
            </p:txBody>
          </p:sp>
        </p:grpSp>
        <p:cxnSp>
          <p:nvCxnSpPr>
            <p:cNvPr id="93" name="Straight Connector 92"/>
            <p:cNvCxnSpPr/>
            <p:nvPr/>
          </p:nvCxnSpPr>
          <p:spPr bwMode="auto">
            <a:xfrm flipV="1">
              <a:off x="1613482" y="279885"/>
              <a:ext cx="771750" cy="117001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 bwMode="auto">
            <a:xfrm rot="16200000" flipH="1">
              <a:off x="1069597" y="1368195"/>
              <a:ext cx="191707" cy="465406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46"/>
          <p:cNvGrpSpPr/>
          <p:nvPr/>
        </p:nvGrpSpPr>
        <p:grpSpPr>
          <a:xfrm>
            <a:off x="4466977" y="1725774"/>
            <a:ext cx="1926744" cy="1177669"/>
            <a:chOff x="726619" y="2433285"/>
            <a:chExt cx="2979082" cy="1820881"/>
          </a:xfrm>
        </p:grpSpPr>
        <p:cxnSp>
          <p:nvCxnSpPr>
            <p:cNvPr id="3" name="Straight Connector 2"/>
            <p:cNvCxnSpPr/>
            <p:nvPr/>
          </p:nvCxnSpPr>
          <p:spPr bwMode="auto">
            <a:xfrm rot="16200000" flipH="1">
              <a:off x="3286265" y="2886410"/>
              <a:ext cx="470210" cy="160647"/>
            </a:xfrm>
            <a:prstGeom prst="line">
              <a:avLst/>
            </a:prstGeom>
            <a:ln w="25400"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 bwMode="auto">
            <a:xfrm rot="5400000">
              <a:off x="3213264" y="3319318"/>
              <a:ext cx="255025" cy="374745"/>
            </a:xfrm>
            <a:prstGeom prst="line">
              <a:avLst/>
            </a:prstGeom>
            <a:ln w="25400"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 bwMode="auto">
            <a:xfrm rot="5400000">
              <a:off x="2750169" y="3753235"/>
              <a:ext cx="251599" cy="284041"/>
            </a:xfrm>
            <a:prstGeom prst="line">
              <a:avLst/>
            </a:prstGeom>
            <a:ln w="25400"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 bwMode="auto">
            <a:xfrm rot="16200000" flipH="1">
              <a:off x="1079387" y="3077530"/>
              <a:ext cx="212663" cy="484509"/>
            </a:xfrm>
            <a:prstGeom prst="line">
              <a:avLst/>
            </a:prstGeom>
            <a:ln w="25400"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 bwMode="auto">
            <a:xfrm rot="16200000" flipH="1">
              <a:off x="1041021" y="3655329"/>
              <a:ext cx="191707" cy="465406"/>
            </a:xfrm>
            <a:prstGeom prst="line">
              <a:avLst/>
            </a:prstGeom>
            <a:ln w="25400"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 bwMode="auto">
            <a:xfrm flipV="1">
              <a:off x="2126620" y="4094512"/>
              <a:ext cx="429775" cy="64015"/>
            </a:xfrm>
            <a:prstGeom prst="line">
              <a:avLst/>
            </a:prstGeom>
            <a:ln w="25400"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 bwMode="auto">
            <a:xfrm rot="5400000" flipH="1" flipV="1">
              <a:off x="1727271" y="3055968"/>
              <a:ext cx="184468" cy="399387"/>
            </a:xfrm>
            <a:prstGeom prst="line">
              <a:avLst/>
            </a:prstGeom>
            <a:ln w="25400"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 bwMode="auto">
            <a:xfrm rot="5400000">
              <a:off x="2503139" y="3107968"/>
              <a:ext cx="387966" cy="376190"/>
            </a:xfrm>
            <a:prstGeom prst="line">
              <a:avLst/>
            </a:prstGeom>
            <a:ln w="25400"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 bwMode="auto">
            <a:xfrm>
              <a:off x="2539490" y="3563503"/>
              <a:ext cx="450452" cy="138326"/>
            </a:xfrm>
            <a:prstGeom prst="line">
              <a:avLst/>
            </a:prstGeom>
            <a:ln w="25400"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grpSp>
          <p:nvGrpSpPr>
            <p:cNvPr id="13" name="Group 50"/>
            <p:cNvGrpSpPr/>
            <p:nvPr/>
          </p:nvGrpSpPr>
          <p:grpSpPr>
            <a:xfrm>
              <a:off x="726619" y="2433285"/>
              <a:ext cx="2979082" cy="1820881"/>
              <a:chOff x="726618" y="2269511"/>
              <a:chExt cx="2979082" cy="1820881"/>
            </a:xfrm>
          </p:grpSpPr>
          <p:sp>
            <p:nvSpPr>
              <p:cNvPr id="25" name="Oval 57"/>
              <p:cNvSpPr>
                <a:spLocks noChangeArrowheads="1"/>
              </p:cNvSpPr>
              <p:nvPr/>
            </p:nvSpPr>
            <p:spPr bwMode="auto">
              <a:xfrm>
                <a:off x="1369576" y="3724473"/>
                <a:ext cx="191508" cy="191278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anchor="ctr"/>
              <a:lstStyle/>
              <a:p>
                <a:pPr algn="ctr"/>
                <a:r>
                  <a:rPr lang="en-US" sz="100" dirty="0" smtClean="0">
                    <a:solidFill>
                      <a:srgbClr val="0070C0"/>
                    </a:solidFill>
                    <a:latin typeface="Calibri" pitchFamily="34" charset="0"/>
                  </a:rPr>
                  <a:t>C</a:t>
                </a:r>
                <a:endParaRPr lang="en-US" sz="100" dirty="0">
                  <a:solidFill>
                    <a:srgbClr val="0070C0"/>
                  </a:solidFill>
                  <a:latin typeface="Calibri" pitchFamily="34" charset="0"/>
                </a:endParaRPr>
              </a:p>
            </p:txBody>
          </p:sp>
          <p:sp>
            <p:nvSpPr>
              <p:cNvPr id="26" name="Oval 57"/>
              <p:cNvSpPr>
                <a:spLocks noChangeArrowheads="1"/>
              </p:cNvSpPr>
              <p:nvPr/>
            </p:nvSpPr>
            <p:spPr bwMode="auto">
              <a:xfrm>
                <a:off x="794287" y="2881651"/>
                <a:ext cx="191508" cy="191278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anchor="ctr"/>
              <a:lstStyle/>
              <a:p>
                <a:pPr algn="ctr"/>
                <a:r>
                  <a:rPr lang="en-US" sz="100" dirty="0" smtClean="0">
                    <a:solidFill>
                      <a:srgbClr val="0070C0"/>
                    </a:solidFill>
                    <a:latin typeface="Calibri" pitchFamily="34" charset="0"/>
                  </a:rPr>
                  <a:t>D</a:t>
                </a:r>
                <a:endParaRPr lang="en-US" sz="100" dirty="0">
                  <a:solidFill>
                    <a:srgbClr val="0070C0"/>
                  </a:solidFill>
                  <a:latin typeface="Calibri" pitchFamily="34" charset="0"/>
                </a:endParaRPr>
              </a:p>
            </p:txBody>
          </p:sp>
          <p:sp>
            <p:nvSpPr>
              <p:cNvPr id="27" name="Oval 57"/>
              <p:cNvSpPr>
                <a:spLocks noChangeArrowheads="1"/>
              </p:cNvSpPr>
              <p:nvPr/>
            </p:nvSpPr>
            <p:spPr bwMode="auto">
              <a:xfrm>
                <a:off x="3497685" y="3038065"/>
                <a:ext cx="208015" cy="207765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anchor="ctr"/>
              <a:lstStyle/>
              <a:p>
                <a:pPr algn="ctr"/>
                <a:r>
                  <a:rPr lang="en-US" sz="100" dirty="0" smtClean="0">
                    <a:solidFill>
                      <a:srgbClr val="0070C0"/>
                    </a:solidFill>
                    <a:latin typeface="Calibri" pitchFamily="34" charset="0"/>
                  </a:rPr>
                  <a:t>M</a:t>
                </a:r>
                <a:endParaRPr lang="en-US" sz="100" dirty="0">
                  <a:solidFill>
                    <a:srgbClr val="0070C0"/>
                  </a:solidFill>
                  <a:latin typeface="Calibri" pitchFamily="34" charset="0"/>
                </a:endParaRPr>
              </a:p>
            </p:txBody>
          </p:sp>
          <p:sp>
            <p:nvSpPr>
              <p:cNvPr id="28" name="Oval 57"/>
              <p:cNvSpPr>
                <a:spLocks noChangeArrowheads="1"/>
              </p:cNvSpPr>
              <p:nvPr/>
            </p:nvSpPr>
            <p:spPr bwMode="auto">
              <a:xfrm>
                <a:off x="2556394" y="3826855"/>
                <a:ext cx="208015" cy="207765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anchor="ctr"/>
              <a:lstStyle/>
              <a:p>
                <a:pPr algn="ctr"/>
                <a:r>
                  <a:rPr lang="en-US" sz="100" dirty="0" smtClean="0">
                    <a:solidFill>
                      <a:srgbClr val="0070C0"/>
                    </a:solidFill>
                    <a:latin typeface="Calibri" pitchFamily="34" charset="0"/>
                  </a:rPr>
                  <a:t>J</a:t>
                </a:r>
                <a:endParaRPr lang="en-US" sz="100" dirty="0">
                  <a:solidFill>
                    <a:srgbClr val="0070C0"/>
                  </a:solidFill>
                  <a:latin typeface="Calibri" pitchFamily="34" charset="0"/>
                </a:endParaRPr>
              </a:p>
            </p:txBody>
          </p:sp>
          <p:sp>
            <p:nvSpPr>
              <p:cNvPr id="29" name="Oval 57"/>
              <p:cNvSpPr>
                <a:spLocks noChangeArrowheads="1"/>
              </p:cNvSpPr>
              <p:nvPr/>
            </p:nvSpPr>
            <p:spPr bwMode="auto">
              <a:xfrm>
                <a:off x="3337038" y="2360090"/>
                <a:ext cx="208015" cy="207765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anchor="ctr"/>
              <a:lstStyle/>
              <a:p>
                <a:pPr algn="ctr"/>
                <a:r>
                  <a:rPr lang="en-US" sz="100" dirty="0" smtClean="0">
                    <a:solidFill>
                      <a:srgbClr val="0070C0"/>
                    </a:solidFill>
                    <a:latin typeface="Calibri" pitchFamily="34" charset="0"/>
                  </a:rPr>
                  <a:t>N</a:t>
                </a:r>
                <a:endParaRPr lang="en-US" sz="100" dirty="0">
                  <a:solidFill>
                    <a:srgbClr val="0070C0"/>
                  </a:solidFill>
                  <a:latin typeface="Calibri" pitchFamily="34" charset="0"/>
                </a:endParaRPr>
              </a:p>
            </p:txBody>
          </p:sp>
          <p:sp>
            <p:nvSpPr>
              <p:cNvPr id="30" name="Oval 57"/>
              <p:cNvSpPr>
                <a:spLocks noChangeArrowheads="1"/>
              </p:cNvSpPr>
              <p:nvPr/>
            </p:nvSpPr>
            <p:spPr bwMode="auto">
              <a:xfrm>
                <a:off x="726618" y="3451066"/>
                <a:ext cx="208015" cy="207765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anchor="ctr"/>
              <a:lstStyle/>
              <a:p>
                <a:pPr algn="ctr"/>
                <a:r>
                  <a:rPr lang="en-US" sz="100" dirty="0" smtClean="0">
                    <a:solidFill>
                      <a:srgbClr val="0070C0"/>
                    </a:solidFill>
                    <a:latin typeface="Calibri" pitchFamily="34" charset="0"/>
                  </a:rPr>
                  <a:t>A</a:t>
                </a:r>
                <a:endParaRPr lang="en-US" sz="100" dirty="0">
                  <a:solidFill>
                    <a:srgbClr val="0070C0"/>
                  </a:solidFill>
                  <a:latin typeface="Calibri" pitchFamily="34" charset="0"/>
                </a:endParaRPr>
              </a:p>
            </p:txBody>
          </p:sp>
          <p:sp>
            <p:nvSpPr>
              <p:cNvPr id="31" name="Oval 57"/>
              <p:cNvSpPr>
                <a:spLocks noChangeArrowheads="1"/>
              </p:cNvSpPr>
              <p:nvPr/>
            </p:nvSpPr>
            <p:spPr bwMode="auto">
              <a:xfrm>
                <a:off x="1442259" y="3153695"/>
                <a:ext cx="208015" cy="207765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anchor="ctr"/>
              <a:lstStyle/>
              <a:p>
                <a:pPr algn="ctr"/>
                <a:r>
                  <a:rPr lang="en-US" sz="100" dirty="0" smtClean="0">
                    <a:solidFill>
                      <a:srgbClr val="0070C0"/>
                    </a:solidFill>
                    <a:latin typeface="Calibri" pitchFamily="34" charset="0"/>
                  </a:rPr>
                  <a:t>B</a:t>
                </a:r>
                <a:endParaRPr lang="en-US" sz="100" dirty="0">
                  <a:solidFill>
                    <a:srgbClr val="0070C0"/>
                  </a:solidFill>
                  <a:latin typeface="Calibri" pitchFamily="34" charset="0"/>
                </a:endParaRPr>
              </a:p>
            </p:txBody>
          </p:sp>
          <p:sp>
            <p:nvSpPr>
              <p:cNvPr id="32" name="Oval 57"/>
              <p:cNvSpPr>
                <a:spLocks noChangeArrowheads="1"/>
              </p:cNvSpPr>
              <p:nvPr/>
            </p:nvSpPr>
            <p:spPr bwMode="auto">
              <a:xfrm>
                <a:off x="2394757" y="2269511"/>
                <a:ext cx="191508" cy="191278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anchor="ctr"/>
              <a:lstStyle/>
              <a:p>
                <a:pPr algn="ctr"/>
                <a:r>
                  <a:rPr lang="en-US" sz="100" dirty="0" smtClean="0">
                    <a:solidFill>
                      <a:srgbClr val="0070C0"/>
                    </a:solidFill>
                    <a:latin typeface="Calibri" pitchFamily="34" charset="0"/>
                  </a:rPr>
                  <a:t>I</a:t>
                </a:r>
                <a:endParaRPr lang="en-US" sz="100" dirty="0">
                  <a:solidFill>
                    <a:srgbClr val="0070C0"/>
                  </a:solidFill>
                  <a:latin typeface="Calibri" pitchFamily="34" charset="0"/>
                </a:endParaRPr>
              </a:p>
            </p:txBody>
          </p:sp>
          <p:sp>
            <p:nvSpPr>
              <p:cNvPr id="33" name="Oval 57"/>
              <p:cNvSpPr>
                <a:spLocks noChangeArrowheads="1"/>
              </p:cNvSpPr>
              <p:nvPr/>
            </p:nvSpPr>
            <p:spPr bwMode="auto">
              <a:xfrm>
                <a:off x="1414992" y="2378268"/>
                <a:ext cx="208015" cy="207765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anchor="ctr"/>
              <a:lstStyle/>
              <a:p>
                <a:pPr algn="ctr"/>
                <a:r>
                  <a:rPr lang="en-US" sz="100" dirty="0" smtClean="0">
                    <a:solidFill>
                      <a:srgbClr val="0070C0"/>
                    </a:solidFill>
                    <a:latin typeface="Calibri" pitchFamily="34" charset="0"/>
                  </a:rPr>
                  <a:t>E</a:t>
                </a:r>
                <a:endParaRPr lang="en-US" sz="100" dirty="0">
                  <a:solidFill>
                    <a:srgbClr val="0070C0"/>
                  </a:solidFill>
                  <a:latin typeface="Calibri" pitchFamily="34" charset="0"/>
                </a:endParaRPr>
              </a:p>
            </p:txBody>
          </p:sp>
          <p:sp>
            <p:nvSpPr>
              <p:cNvPr id="34" name="Oval 57"/>
              <p:cNvSpPr>
                <a:spLocks noChangeArrowheads="1"/>
              </p:cNvSpPr>
              <p:nvPr/>
            </p:nvSpPr>
            <p:spPr bwMode="auto">
              <a:xfrm>
                <a:off x="2857170" y="2775040"/>
                <a:ext cx="191508" cy="191278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anchor="ctr"/>
              <a:lstStyle/>
              <a:p>
                <a:pPr algn="ctr"/>
                <a:r>
                  <a:rPr lang="en-US" sz="100" dirty="0" smtClean="0">
                    <a:solidFill>
                      <a:srgbClr val="0070C0"/>
                    </a:solidFill>
                    <a:latin typeface="Calibri" pitchFamily="34" charset="0"/>
                  </a:rPr>
                  <a:t>K</a:t>
                </a:r>
                <a:endParaRPr lang="en-US" sz="100" dirty="0">
                  <a:solidFill>
                    <a:srgbClr val="0070C0"/>
                  </a:solidFill>
                  <a:latin typeface="Calibri" pitchFamily="34" charset="0"/>
                </a:endParaRPr>
              </a:p>
            </p:txBody>
          </p:sp>
          <p:sp>
            <p:nvSpPr>
              <p:cNvPr id="35" name="Oval 57"/>
              <p:cNvSpPr>
                <a:spLocks noChangeArrowheads="1"/>
              </p:cNvSpPr>
              <p:nvPr/>
            </p:nvSpPr>
            <p:spPr bwMode="auto">
              <a:xfrm>
                <a:off x="1935111" y="3899114"/>
                <a:ext cx="191508" cy="191278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anchor="ctr"/>
              <a:lstStyle/>
              <a:p>
                <a:pPr algn="ctr"/>
                <a:r>
                  <a:rPr lang="en-US" sz="100" dirty="0" smtClean="0">
                    <a:solidFill>
                      <a:srgbClr val="0070C0"/>
                    </a:solidFill>
                    <a:latin typeface="Calibri" pitchFamily="34" charset="0"/>
                  </a:rPr>
                  <a:t>F</a:t>
                </a:r>
                <a:endParaRPr lang="en-US" sz="100" dirty="0">
                  <a:solidFill>
                    <a:srgbClr val="0070C0"/>
                  </a:solidFill>
                  <a:latin typeface="Calibri" pitchFamily="34" charset="0"/>
                </a:endParaRPr>
              </a:p>
            </p:txBody>
          </p:sp>
          <p:sp>
            <p:nvSpPr>
              <p:cNvPr id="36" name="Oval 57"/>
              <p:cNvSpPr>
                <a:spLocks noChangeArrowheads="1"/>
              </p:cNvSpPr>
              <p:nvPr/>
            </p:nvSpPr>
            <p:spPr bwMode="auto">
              <a:xfrm>
                <a:off x="2989941" y="3442416"/>
                <a:ext cx="191508" cy="191278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anchor="ctr"/>
              <a:lstStyle/>
              <a:p>
                <a:pPr algn="ctr"/>
                <a:r>
                  <a:rPr lang="en-US" sz="100" dirty="0" smtClean="0">
                    <a:solidFill>
                      <a:srgbClr val="0070C0"/>
                    </a:solidFill>
                    <a:latin typeface="Calibri" pitchFamily="34" charset="0"/>
                  </a:rPr>
                  <a:t>L</a:t>
                </a:r>
                <a:endParaRPr lang="en-US" sz="100" dirty="0">
                  <a:solidFill>
                    <a:srgbClr val="0070C0"/>
                  </a:solidFill>
                  <a:latin typeface="Calibri" pitchFamily="34" charset="0"/>
                </a:endParaRPr>
              </a:p>
            </p:txBody>
          </p:sp>
          <p:sp>
            <p:nvSpPr>
              <p:cNvPr id="37" name="Oval 57"/>
              <p:cNvSpPr>
                <a:spLocks noChangeArrowheads="1"/>
              </p:cNvSpPr>
              <p:nvPr/>
            </p:nvSpPr>
            <p:spPr bwMode="auto">
              <a:xfrm>
                <a:off x="2331474" y="3295846"/>
                <a:ext cx="208015" cy="207765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anchor="ctr"/>
              <a:lstStyle/>
              <a:p>
                <a:pPr algn="ctr"/>
                <a:r>
                  <a:rPr lang="en-US" sz="100" dirty="0" smtClean="0">
                    <a:solidFill>
                      <a:srgbClr val="0070C0"/>
                    </a:solidFill>
                    <a:latin typeface="Calibri" pitchFamily="34" charset="0"/>
                  </a:rPr>
                  <a:t>H</a:t>
                </a:r>
                <a:endParaRPr lang="en-US" sz="100" dirty="0">
                  <a:solidFill>
                    <a:srgbClr val="0070C0"/>
                  </a:solidFill>
                  <a:latin typeface="Calibri" pitchFamily="34" charset="0"/>
                </a:endParaRPr>
              </a:p>
            </p:txBody>
          </p:sp>
          <p:sp>
            <p:nvSpPr>
              <p:cNvPr id="38" name="Oval 57"/>
              <p:cNvSpPr>
                <a:spLocks noChangeArrowheads="1"/>
              </p:cNvSpPr>
              <p:nvPr/>
            </p:nvSpPr>
            <p:spPr bwMode="auto">
              <a:xfrm>
                <a:off x="1991152" y="2836387"/>
                <a:ext cx="191508" cy="191278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anchor="ctr"/>
              <a:lstStyle/>
              <a:p>
                <a:pPr algn="ctr"/>
                <a:r>
                  <a:rPr lang="en-US" sz="100" dirty="0" smtClean="0">
                    <a:solidFill>
                      <a:srgbClr val="0070C0"/>
                    </a:solidFill>
                    <a:latin typeface="Calibri" pitchFamily="34" charset="0"/>
                  </a:rPr>
                  <a:t>G</a:t>
                </a:r>
                <a:endParaRPr lang="en-US" sz="100" dirty="0">
                  <a:solidFill>
                    <a:srgbClr val="0070C0"/>
                  </a:solidFill>
                  <a:latin typeface="Calibri" pitchFamily="34" charset="0"/>
                </a:endParaRPr>
              </a:p>
            </p:txBody>
          </p:sp>
        </p:grpSp>
        <p:cxnSp>
          <p:nvCxnSpPr>
            <p:cNvPr id="44" name="Straight Connector 43"/>
            <p:cNvCxnSpPr/>
            <p:nvPr/>
          </p:nvCxnSpPr>
          <p:spPr bwMode="auto">
            <a:xfrm rot="5400000">
              <a:off x="1974711" y="3698912"/>
              <a:ext cx="453941" cy="263364"/>
            </a:xfrm>
            <a:prstGeom prst="line">
              <a:avLst/>
            </a:prstGeom>
            <a:ln w="25400"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 bwMode="auto">
            <a:xfrm rot="16200000" flipH="1">
              <a:off x="2555631" y="2580089"/>
              <a:ext cx="370275" cy="326997"/>
            </a:xfrm>
            <a:prstGeom prst="line">
              <a:avLst/>
            </a:prstGeom>
            <a:ln w="25400"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15" name="Group 145"/>
          <p:cNvGrpSpPr/>
          <p:nvPr/>
        </p:nvGrpSpPr>
        <p:grpSpPr>
          <a:xfrm>
            <a:off x="4466977" y="3165731"/>
            <a:ext cx="1926744" cy="1177669"/>
            <a:chOff x="726619" y="4685166"/>
            <a:chExt cx="2979082" cy="1820881"/>
          </a:xfrm>
        </p:grpSpPr>
        <p:cxnSp>
          <p:nvCxnSpPr>
            <p:cNvPr id="256" name="Straight Connector 255"/>
            <p:cNvCxnSpPr/>
            <p:nvPr/>
          </p:nvCxnSpPr>
          <p:spPr bwMode="auto">
            <a:xfrm rot="16200000" flipH="1">
              <a:off x="1029564" y="5840983"/>
              <a:ext cx="212662" cy="484509"/>
            </a:xfrm>
            <a:prstGeom prst="line">
              <a:avLst/>
            </a:prstGeom>
            <a:ln w="25400"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>
              <a:stCxn id="125" idx="4"/>
              <a:endCxn id="129" idx="0"/>
            </p:cNvCxnSpPr>
            <p:nvPr/>
          </p:nvCxnSpPr>
          <p:spPr bwMode="auto">
            <a:xfrm rot="5400000">
              <a:off x="671267" y="5647945"/>
              <a:ext cx="378137" cy="59415"/>
            </a:xfrm>
            <a:prstGeom prst="line">
              <a:avLst/>
            </a:prstGeom>
            <a:ln w="25400"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 bwMode="auto">
            <a:xfrm flipV="1">
              <a:off x="1623008" y="4780805"/>
              <a:ext cx="771750" cy="117001"/>
            </a:xfrm>
            <a:prstGeom prst="line">
              <a:avLst/>
            </a:prstGeom>
            <a:ln w="25400"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>
              <a:stCxn id="125" idx="7"/>
            </p:cNvCxnSpPr>
            <p:nvPr/>
          </p:nvCxnSpPr>
          <p:spPr bwMode="auto">
            <a:xfrm rot="5400000" flipH="1" flipV="1">
              <a:off x="1024575" y="4904437"/>
              <a:ext cx="354056" cy="487706"/>
            </a:xfrm>
            <a:prstGeom prst="line">
              <a:avLst/>
            </a:prstGeom>
            <a:ln w="25400"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 bwMode="auto">
            <a:xfrm rot="16200000" flipH="1">
              <a:off x="1248803" y="5271885"/>
              <a:ext cx="567662" cy="27267"/>
            </a:xfrm>
            <a:prstGeom prst="line">
              <a:avLst/>
            </a:prstGeom>
            <a:ln w="25400"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>
              <a:stCxn id="137" idx="6"/>
              <a:endCxn id="133" idx="2"/>
            </p:cNvCxnSpPr>
            <p:nvPr/>
          </p:nvCxnSpPr>
          <p:spPr bwMode="auto">
            <a:xfrm flipV="1">
              <a:off x="2182661" y="5286334"/>
              <a:ext cx="674510" cy="61347"/>
            </a:xfrm>
            <a:prstGeom prst="line">
              <a:avLst/>
            </a:prstGeom>
            <a:ln w="25400"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>
              <a:stCxn id="136" idx="3"/>
              <a:endCxn id="134" idx="7"/>
            </p:cNvCxnSpPr>
            <p:nvPr/>
          </p:nvCxnSpPr>
          <p:spPr bwMode="auto">
            <a:xfrm rot="5400000">
              <a:off x="2003286" y="5984128"/>
              <a:ext cx="453941" cy="263364"/>
            </a:xfrm>
            <a:prstGeom prst="line">
              <a:avLst/>
            </a:prstGeom>
            <a:ln w="25400"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grpSp>
          <p:nvGrpSpPr>
            <p:cNvPr id="16" name="Group 122"/>
            <p:cNvGrpSpPr/>
            <p:nvPr/>
          </p:nvGrpSpPr>
          <p:grpSpPr>
            <a:xfrm>
              <a:off x="726619" y="4685166"/>
              <a:ext cx="2979082" cy="1820881"/>
              <a:chOff x="726618" y="2269511"/>
              <a:chExt cx="2979082" cy="1820881"/>
            </a:xfrm>
          </p:grpSpPr>
          <p:sp>
            <p:nvSpPr>
              <p:cNvPr id="124" name="Oval 57"/>
              <p:cNvSpPr>
                <a:spLocks noChangeArrowheads="1"/>
              </p:cNvSpPr>
              <p:nvPr/>
            </p:nvSpPr>
            <p:spPr bwMode="auto">
              <a:xfrm>
                <a:off x="1369576" y="3724473"/>
                <a:ext cx="191508" cy="191278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anchor="ctr"/>
              <a:lstStyle/>
              <a:p>
                <a:pPr algn="ctr"/>
                <a:r>
                  <a:rPr lang="en-US" sz="100" dirty="0" smtClean="0">
                    <a:solidFill>
                      <a:srgbClr val="0070C0"/>
                    </a:solidFill>
                    <a:latin typeface="Calibri" pitchFamily="34" charset="0"/>
                  </a:rPr>
                  <a:t>C</a:t>
                </a:r>
                <a:endParaRPr lang="en-US" sz="100" dirty="0">
                  <a:solidFill>
                    <a:srgbClr val="0070C0"/>
                  </a:solidFill>
                  <a:latin typeface="Calibri" pitchFamily="34" charset="0"/>
                </a:endParaRPr>
              </a:p>
            </p:txBody>
          </p:sp>
          <p:sp>
            <p:nvSpPr>
              <p:cNvPr id="125" name="Oval 57"/>
              <p:cNvSpPr>
                <a:spLocks noChangeArrowheads="1"/>
              </p:cNvSpPr>
              <p:nvPr/>
            </p:nvSpPr>
            <p:spPr bwMode="auto">
              <a:xfrm>
                <a:off x="794287" y="2881651"/>
                <a:ext cx="191508" cy="191278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anchor="ctr"/>
              <a:lstStyle/>
              <a:p>
                <a:pPr algn="ctr"/>
                <a:r>
                  <a:rPr lang="en-US" sz="100" dirty="0" smtClean="0">
                    <a:solidFill>
                      <a:srgbClr val="0070C0"/>
                    </a:solidFill>
                    <a:latin typeface="Calibri" pitchFamily="34" charset="0"/>
                  </a:rPr>
                  <a:t>D</a:t>
                </a:r>
                <a:endParaRPr lang="en-US" sz="100" dirty="0">
                  <a:solidFill>
                    <a:srgbClr val="0070C0"/>
                  </a:solidFill>
                  <a:latin typeface="Calibri" pitchFamily="34" charset="0"/>
                </a:endParaRPr>
              </a:p>
            </p:txBody>
          </p:sp>
          <p:sp>
            <p:nvSpPr>
              <p:cNvPr id="126" name="Oval 57"/>
              <p:cNvSpPr>
                <a:spLocks noChangeArrowheads="1"/>
              </p:cNvSpPr>
              <p:nvPr/>
            </p:nvSpPr>
            <p:spPr bwMode="auto">
              <a:xfrm>
                <a:off x="3497685" y="3038065"/>
                <a:ext cx="208015" cy="207765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anchor="ctr"/>
              <a:lstStyle/>
              <a:p>
                <a:pPr algn="ctr"/>
                <a:r>
                  <a:rPr lang="en-US" sz="100" dirty="0" smtClean="0">
                    <a:solidFill>
                      <a:srgbClr val="0070C0"/>
                    </a:solidFill>
                    <a:latin typeface="Calibri" pitchFamily="34" charset="0"/>
                  </a:rPr>
                  <a:t>M</a:t>
                </a:r>
                <a:endParaRPr lang="en-US" sz="100" dirty="0">
                  <a:solidFill>
                    <a:srgbClr val="0070C0"/>
                  </a:solidFill>
                  <a:latin typeface="Calibri" pitchFamily="34" charset="0"/>
                </a:endParaRPr>
              </a:p>
            </p:txBody>
          </p:sp>
          <p:sp>
            <p:nvSpPr>
              <p:cNvPr id="127" name="Oval 57"/>
              <p:cNvSpPr>
                <a:spLocks noChangeArrowheads="1"/>
              </p:cNvSpPr>
              <p:nvPr/>
            </p:nvSpPr>
            <p:spPr bwMode="auto">
              <a:xfrm>
                <a:off x="2556394" y="3826855"/>
                <a:ext cx="208015" cy="207765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anchor="ctr"/>
              <a:lstStyle/>
              <a:p>
                <a:pPr algn="ctr"/>
                <a:r>
                  <a:rPr lang="en-US" sz="100" dirty="0" smtClean="0">
                    <a:solidFill>
                      <a:srgbClr val="0070C0"/>
                    </a:solidFill>
                    <a:latin typeface="Calibri" pitchFamily="34" charset="0"/>
                  </a:rPr>
                  <a:t>J</a:t>
                </a:r>
                <a:endParaRPr lang="en-US" sz="100" dirty="0">
                  <a:solidFill>
                    <a:srgbClr val="0070C0"/>
                  </a:solidFill>
                  <a:latin typeface="Calibri" pitchFamily="34" charset="0"/>
                </a:endParaRPr>
              </a:p>
            </p:txBody>
          </p:sp>
          <p:sp>
            <p:nvSpPr>
              <p:cNvPr id="128" name="Oval 57"/>
              <p:cNvSpPr>
                <a:spLocks noChangeArrowheads="1"/>
              </p:cNvSpPr>
              <p:nvPr/>
            </p:nvSpPr>
            <p:spPr bwMode="auto">
              <a:xfrm>
                <a:off x="3337038" y="2360090"/>
                <a:ext cx="208015" cy="207765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anchor="ctr"/>
              <a:lstStyle/>
              <a:p>
                <a:pPr algn="ctr"/>
                <a:r>
                  <a:rPr lang="en-US" sz="100" dirty="0" smtClean="0">
                    <a:solidFill>
                      <a:srgbClr val="0070C0"/>
                    </a:solidFill>
                    <a:latin typeface="Calibri" pitchFamily="34" charset="0"/>
                  </a:rPr>
                  <a:t>N</a:t>
                </a:r>
                <a:endParaRPr lang="en-US" sz="100" dirty="0">
                  <a:solidFill>
                    <a:srgbClr val="0070C0"/>
                  </a:solidFill>
                  <a:latin typeface="Calibri" pitchFamily="34" charset="0"/>
                </a:endParaRPr>
              </a:p>
            </p:txBody>
          </p:sp>
          <p:sp>
            <p:nvSpPr>
              <p:cNvPr id="129" name="Oval 57"/>
              <p:cNvSpPr>
                <a:spLocks noChangeArrowheads="1"/>
              </p:cNvSpPr>
              <p:nvPr/>
            </p:nvSpPr>
            <p:spPr bwMode="auto">
              <a:xfrm>
                <a:off x="726618" y="3451066"/>
                <a:ext cx="208015" cy="207765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anchor="ctr"/>
              <a:lstStyle/>
              <a:p>
                <a:pPr algn="ctr"/>
                <a:r>
                  <a:rPr lang="en-US" sz="100" dirty="0" smtClean="0">
                    <a:solidFill>
                      <a:srgbClr val="0070C0"/>
                    </a:solidFill>
                    <a:latin typeface="Calibri" pitchFamily="34" charset="0"/>
                  </a:rPr>
                  <a:t>A</a:t>
                </a:r>
                <a:endParaRPr lang="en-US" sz="100" dirty="0">
                  <a:solidFill>
                    <a:srgbClr val="0070C0"/>
                  </a:solidFill>
                  <a:latin typeface="Calibri" pitchFamily="34" charset="0"/>
                </a:endParaRPr>
              </a:p>
            </p:txBody>
          </p:sp>
          <p:sp>
            <p:nvSpPr>
              <p:cNvPr id="130" name="Oval 57"/>
              <p:cNvSpPr>
                <a:spLocks noChangeArrowheads="1"/>
              </p:cNvSpPr>
              <p:nvPr/>
            </p:nvSpPr>
            <p:spPr bwMode="auto">
              <a:xfrm>
                <a:off x="1442259" y="3153695"/>
                <a:ext cx="208015" cy="207765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anchor="ctr"/>
              <a:lstStyle/>
              <a:p>
                <a:pPr algn="ctr"/>
                <a:r>
                  <a:rPr lang="en-US" sz="100" dirty="0" smtClean="0">
                    <a:solidFill>
                      <a:srgbClr val="0070C0"/>
                    </a:solidFill>
                    <a:latin typeface="Calibri" pitchFamily="34" charset="0"/>
                  </a:rPr>
                  <a:t>B</a:t>
                </a:r>
                <a:endParaRPr lang="en-US" sz="100" dirty="0">
                  <a:solidFill>
                    <a:srgbClr val="0070C0"/>
                  </a:solidFill>
                  <a:latin typeface="Calibri" pitchFamily="34" charset="0"/>
                </a:endParaRPr>
              </a:p>
            </p:txBody>
          </p:sp>
          <p:sp>
            <p:nvSpPr>
              <p:cNvPr id="131" name="Oval 57"/>
              <p:cNvSpPr>
                <a:spLocks noChangeArrowheads="1"/>
              </p:cNvSpPr>
              <p:nvPr/>
            </p:nvSpPr>
            <p:spPr bwMode="auto">
              <a:xfrm>
                <a:off x="2394757" y="2269511"/>
                <a:ext cx="191508" cy="191278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anchor="ctr"/>
              <a:lstStyle/>
              <a:p>
                <a:pPr algn="ctr"/>
                <a:r>
                  <a:rPr lang="en-US" sz="100" dirty="0" smtClean="0">
                    <a:solidFill>
                      <a:srgbClr val="0070C0"/>
                    </a:solidFill>
                    <a:latin typeface="Calibri" pitchFamily="34" charset="0"/>
                  </a:rPr>
                  <a:t>I</a:t>
                </a:r>
                <a:endParaRPr lang="en-US" sz="100" dirty="0">
                  <a:solidFill>
                    <a:srgbClr val="0070C0"/>
                  </a:solidFill>
                  <a:latin typeface="Calibri" pitchFamily="34" charset="0"/>
                </a:endParaRPr>
              </a:p>
            </p:txBody>
          </p:sp>
          <p:sp>
            <p:nvSpPr>
              <p:cNvPr id="132" name="Oval 57"/>
              <p:cNvSpPr>
                <a:spLocks noChangeArrowheads="1"/>
              </p:cNvSpPr>
              <p:nvPr/>
            </p:nvSpPr>
            <p:spPr bwMode="auto">
              <a:xfrm>
                <a:off x="1414992" y="2378268"/>
                <a:ext cx="208015" cy="207765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anchor="ctr"/>
              <a:lstStyle/>
              <a:p>
                <a:pPr algn="ctr"/>
                <a:r>
                  <a:rPr lang="en-US" sz="100" dirty="0" smtClean="0">
                    <a:solidFill>
                      <a:srgbClr val="0070C0"/>
                    </a:solidFill>
                    <a:latin typeface="Calibri" pitchFamily="34" charset="0"/>
                  </a:rPr>
                  <a:t>E</a:t>
                </a:r>
                <a:endParaRPr lang="en-US" sz="100" dirty="0">
                  <a:solidFill>
                    <a:srgbClr val="0070C0"/>
                  </a:solidFill>
                  <a:latin typeface="Calibri" pitchFamily="34" charset="0"/>
                </a:endParaRPr>
              </a:p>
            </p:txBody>
          </p:sp>
          <p:sp>
            <p:nvSpPr>
              <p:cNvPr id="133" name="Oval 57"/>
              <p:cNvSpPr>
                <a:spLocks noChangeArrowheads="1"/>
              </p:cNvSpPr>
              <p:nvPr/>
            </p:nvSpPr>
            <p:spPr bwMode="auto">
              <a:xfrm>
                <a:off x="2857170" y="2775040"/>
                <a:ext cx="191508" cy="191278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anchor="ctr"/>
              <a:lstStyle/>
              <a:p>
                <a:pPr algn="ctr"/>
                <a:r>
                  <a:rPr lang="en-US" sz="100" dirty="0" smtClean="0">
                    <a:solidFill>
                      <a:srgbClr val="0070C0"/>
                    </a:solidFill>
                    <a:latin typeface="Calibri" pitchFamily="34" charset="0"/>
                  </a:rPr>
                  <a:t>K</a:t>
                </a:r>
                <a:endParaRPr lang="en-US" sz="100" dirty="0">
                  <a:solidFill>
                    <a:srgbClr val="0070C0"/>
                  </a:solidFill>
                  <a:latin typeface="Calibri" pitchFamily="34" charset="0"/>
                </a:endParaRPr>
              </a:p>
            </p:txBody>
          </p:sp>
          <p:sp>
            <p:nvSpPr>
              <p:cNvPr id="134" name="Oval 57"/>
              <p:cNvSpPr>
                <a:spLocks noChangeArrowheads="1"/>
              </p:cNvSpPr>
              <p:nvPr/>
            </p:nvSpPr>
            <p:spPr bwMode="auto">
              <a:xfrm>
                <a:off x="1935111" y="3899114"/>
                <a:ext cx="191508" cy="191278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anchor="ctr"/>
              <a:lstStyle/>
              <a:p>
                <a:pPr algn="ctr"/>
                <a:r>
                  <a:rPr lang="en-US" sz="100" dirty="0" smtClean="0">
                    <a:solidFill>
                      <a:srgbClr val="0070C0"/>
                    </a:solidFill>
                    <a:latin typeface="Calibri" pitchFamily="34" charset="0"/>
                  </a:rPr>
                  <a:t>F</a:t>
                </a:r>
                <a:endParaRPr lang="en-US" sz="100" dirty="0">
                  <a:solidFill>
                    <a:srgbClr val="0070C0"/>
                  </a:solidFill>
                  <a:latin typeface="Calibri" pitchFamily="34" charset="0"/>
                </a:endParaRPr>
              </a:p>
            </p:txBody>
          </p:sp>
          <p:sp>
            <p:nvSpPr>
              <p:cNvPr id="135" name="Oval 57"/>
              <p:cNvSpPr>
                <a:spLocks noChangeArrowheads="1"/>
              </p:cNvSpPr>
              <p:nvPr/>
            </p:nvSpPr>
            <p:spPr bwMode="auto">
              <a:xfrm>
                <a:off x="2989941" y="3442416"/>
                <a:ext cx="191508" cy="191278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anchor="ctr"/>
              <a:lstStyle/>
              <a:p>
                <a:pPr algn="ctr"/>
                <a:r>
                  <a:rPr lang="en-US" sz="100" dirty="0" smtClean="0">
                    <a:solidFill>
                      <a:srgbClr val="0070C0"/>
                    </a:solidFill>
                    <a:latin typeface="Calibri" pitchFamily="34" charset="0"/>
                  </a:rPr>
                  <a:t>L</a:t>
                </a:r>
                <a:endParaRPr lang="en-US" sz="100" dirty="0">
                  <a:solidFill>
                    <a:srgbClr val="0070C0"/>
                  </a:solidFill>
                  <a:latin typeface="Calibri" pitchFamily="34" charset="0"/>
                </a:endParaRPr>
              </a:p>
            </p:txBody>
          </p:sp>
          <p:sp>
            <p:nvSpPr>
              <p:cNvPr id="136" name="Oval 57"/>
              <p:cNvSpPr>
                <a:spLocks noChangeArrowheads="1"/>
              </p:cNvSpPr>
              <p:nvPr/>
            </p:nvSpPr>
            <p:spPr bwMode="auto">
              <a:xfrm>
                <a:off x="2331474" y="3295846"/>
                <a:ext cx="208015" cy="207765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anchor="ctr"/>
              <a:lstStyle/>
              <a:p>
                <a:pPr algn="ctr"/>
                <a:r>
                  <a:rPr lang="en-US" sz="100" dirty="0" smtClean="0">
                    <a:solidFill>
                      <a:srgbClr val="0070C0"/>
                    </a:solidFill>
                    <a:latin typeface="Calibri" pitchFamily="34" charset="0"/>
                  </a:rPr>
                  <a:t>H</a:t>
                </a:r>
                <a:endParaRPr lang="en-US" sz="100" dirty="0">
                  <a:solidFill>
                    <a:srgbClr val="0070C0"/>
                  </a:solidFill>
                  <a:latin typeface="Calibri" pitchFamily="34" charset="0"/>
                </a:endParaRPr>
              </a:p>
            </p:txBody>
          </p:sp>
          <p:sp>
            <p:nvSpPr>
              <p:cNvPr id="137" name="Oval 57"/>
              <p:cNvSpPr>
                <a:spLocks noChangeArrowheads="1"/>
              </p:cNvSpPr>
              <p:nvPr/>
            </p:nvSpPr>
            <p:spPr bwMode="auto">
              <a:xfrm>
                <a:off x="1991152" y="2836387"/>
                <a:ext cx="191508" cy="191278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anchor="ctr"/>
              <a:lstStyle/>
              <a:p>
                <a:pPr algn="ctr"/>
                <a:r>
                  <a:rPr lang="en-US" sz="100" dirty="0" smtClean="0">
                    <a:solidFill>
                      <a:srgbClr val="0070C0"/>
                    </a:solidFill>
                    <a:latin typeface="Calibri" pitchFamily="34" charset="0"/>
                  </a:rPr>
                  <a:t>G</a:t>
                </a:r>
                <a:endParaRPr lang="en-US" sz="100" dirty="0">
                  <a:solidFill>
                    <a:srgbClr val="0070C0"/>
                  </a:solidFill>
                  <a:latin typeface="Calibri" pitchFamily="34" charset="0"/>
                </a:endParaRPr>
              </a:p>
            </p:txBody>
          </p:sp>
        </p:grpSp>
        <p:cxnSp>
          <p:nvCxnSpPr>
            <p:cNvPr id="138" name="Straight Connector 137"/>
            <p:cNvCxnSpPr/>
            <p:nvPr/>
          </p:nvCxnSpPr>
          <p:spPr bwMode="auto">
            <a:xfrm rot="5400000">
              <a:off x="2526952" y="5393188"/>
              <a:ext cx="387966" cy="376190"/>
            </a:xfrm>
            <a:prstGeom prst="line">
              <a:avLst/>
            </a:prstGeom>
            <a:ln w="25400"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/>
            <p:nvPr/>
          </p:nvCxnSpPr>
          <p:spPr bwMode="auto">
            <a:xfrm rot="16200000" flipH="1">
              <a:off x="1103199" y="5296073"/>
              <a:ext cx="212663" cy="484509"/>
            </a:xfrm>
            <a:prstGeom prst="line">
              <a:avLst/>
            </a:prstGeom>
            <a:ln w="25400"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 bwMode="auto">
            <a:xfrm rot="5400000">
              <a:off x="2778742" y="6033693"/>
              <a:ext cx="251599" cy="284041"/>
            </a:xfrm>
            <a:prstGeom prst="line">
              <a:avLst/>
            </a:prstGeom>
            <a:ln w="25400"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254" name="Group 253"/>
          <p:cNvGrpSpPr/>
          <p:nvPr/>
        </p:nvGrpSpPr>
        <p:grpSpPr>
          <a:xfrm>
            <a:off x="425670" y="280577"/>
            <a:ext cx="1931962" cy="1180858"/>
            <a:chOff x="387542" y="1240753"/>
            <a:chExt cx="2979082" cy="1820881"/>
          </a:xfrm>
        </p:grpSpPr>
        <p:cxnSp>
          <p:nvCxnSpPr>
            <p:cNvPr id="171" name="Straight Connector 170"/>
            <p:cNvCxnSpPr/>
            <p:nvPr/>
          </p:nvCxnSpPr>
          <p:spPr bwMode="auto">
            <a:xfrm rot="16200000" flipV="1">
              <a:off x="2442185" y="2109223"/>
              <a:ext cx="476099" cy="13277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>
              <a:stCxn id="190" idx="4"/>
              <a:endCxn id="188" idx="0"/>
            </p:cNvCxnSpPr>
            <p:nvPr/>
          </p:nvCxnSpPr>
          <p:spPr bwMode="auto">
            <a:xfrm rot="16200000" flipH="1">
              <a:off x="2947188" y="1693878"/>
              <a:ext cx="470210" cy="16064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>
              <a:endCxn id="190" idx="2"/>
            </p:cNvCxnSpPr>
            <p:nvPr/>
          </p:nvCxnSpPr>
          <p:spPr bwMode="auto">
            <a:xfrm>
              <a:off x="2247189" y="1336392"/>
              <a:ext cx="750773" cy="9882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>
              <a:stCxn id="188" idx="3"/>
            </p:cNvCxnSpPr>
            <p:nvPr/>
          </p:nvCxnSpPr>
          <p:spPr bwMode="auto">
            <a:xfrm rot="5400000">
              <a:off x="2874187" y="2126786"/>
              <a:ext cx="255025" cy="37474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/>
            <p:cNvCxnSpPr>
              <a:endCxn id="189" idx="7"/>
            </p:cNvCxnSpPr>
            <p:nvPr/>
          </p:nvCxnSpPr>
          <p:spPr bwMode="auto">
            <a:xfrm rot="5400000">
              <a:off x="2411092" y="2560703"/>
              <a:ext cx="251599" cy="28404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/>
            <p:cNvCxnSpPr>
              <a:endCxn id="186" idx="0"/>
            </p:cNvCxnSpPr>
            <p:nvPr/>
          </p:nvCxnSpPr>
          <p:spPr bwMode="auto">
            <a:xfrm rot="5400000">
              <a:off x="985217" y="2473740"/>
              <a:ext cx="363013" cy="8093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>
              <a:stCxn id="187" idx="5"/>
            </p:cNvCxnSpPr>
            <p:nvPr/>
          </p:nvCxnSpPr>
          <p:spPr bwMode="auto">
            <a:xfrm rot="16200000" flipH="1">
              <a:off x="754597" y="1880235"/>
              <a:ext cx="212663" cy="48450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>
              <a:stCxn id="187" idx="4"/>
              <a:endCxn id="191" idx="0"/>
            </p:cNvCxnSpPr>
            <p:nvPr/>
          </p:nvCxnSpPr>
          <p:spPr bwMode="auto">
            <a:xfrm rot="5400000">
              <a:off x="332190" y="2203532"/>
              <a:ext cx="378137" cy="5941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/>
            <p:cNvCxnSpPr>
              <a:stCxn id="191" idx="5"/>
              <a:endCxn id="186" idx="2"/>
            </p:cNvCxnSpPr>
            <p:nvPr/>
          </p:nvCxnSpPr>
          <p:spPr bwMode="auto">
            <a:xfrm rot="16200000" flipH="1">
              <a:off x="701944" y="2462797"/>
              <a:ext cx="191707" cy="46540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/>
            <p:cNvCxnSpPr>
              <a:stCxn id="186" idx="5"/>
            </p:cNvCxnSpPr>
            <p:nvPr/>
          </p:nvCxnSpPr>
          <p:spPr bwMode="auto">
            <a:xfrm rot="16200000" flipH="1">
              <a:off x="1341491" y="2711451"/>
              <a:ext cx="107014" cy="4020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>
              <a:endCxn id="189" idx="2"/>
            </p:cNvCxnSpPr>
            <p:nvPr/>
          </p:nvCxnSpPr>
          <p:spPr bwMode="auto">
            <a:xfrm flipV="1">
              <a:off x="1787543" y="2901980"/>
              <a:ext cx="429775" cy="6401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 bwMode="auto">
            <a:xfrm flipV="1">
              <a:off x="1283931" y="1336392"/>
              <a:ext cx="771750" cy="11700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>
              <a:stCxn id="187" idx="7"/>
            </p:cNvCxnSpPr>
            <p:nvPr/>
          </p:nvCxnSpPr>
          <p:spPr bwMode="auto">
            <a:xfrm rot="5400000" flipH="1" flipV="1">
              <a:off x="685498" y="1460024"/>
              <a:ext cx="354056" cy="48770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 bwMode="auto">
            <a:xfrm rot="16200000" flipH="1">
              <a:off x="909726" y="1827472"/>
              <a:ext cx="567662" cy="2726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 bwMode="auto">
            <a:xfrm rot="16200000" flipH="1">
              <a:off x="2197504" y="1425657"/>
              <a:ext cx="370275" cy="32699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6" name="Oval 57"/>
            <p:cNvSpPr>
              <a:spLocks noChangeArrowheads="1"/>
            </p:cNvSpPr>
            <p:nvPr/>
          </p:nvSpPr>
          <p:spPr bwMode="auto">
            <a:xfrm>
              <a:off x="1030500" y="2695715"/>
              <a:ext cx="191508" cy="191278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87" name="Oval 57"/>
            <p:cNvSpPr>
              <a:spLocks noChangeArrowheads="1"/>
            </p:cNvSpPr>
            <p:nvPr/>
          </p:nvSpPr>
          <p:spPr bwMode="auto">
            <a:xfrm>
              <a:off x="455211" y="1852893"/>
              <a:ext cx="191508" cy="191278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88" name="Oval 57"/>
            <p:cNvSpPr>
              <a:spLocks noChangeArrowheads="1"/>
            </p:cNvSpPr>
            <p:nvPr/>
          </p:nvSpPr>
          <p:spPr bwMode="auto">
            <a:xfrm>
              <a:off x="3158609" y="2009307"/>
              <a:ext cx="208015" cy="207765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89" name="Oval 57"/>
            <p:cNvSpPr>
              <a:spLocks noChangeArrowheads="1"/>
            </p:cNvSpPr>
            <p:nvPr/>
          </p:nvSpPr>
          <p:spPr bwMode="auto">
            <a:xfrm>
              <a:off x="2217318" y="2798097"/>
              <a:ext cx="208015" cy="207765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0" name="Oval 57"/>
            <p:cNvSpPr>
              <a:spLocks noChangeArrowheads="1"/>
            </p:cNvSpPr>
            <p:nvPr/>
          </p:nvSpPr>
          <p:spPr bwMode="auto">
            <a:xfrm>
              <a:off x="2997962" y="1331332"/>
              <a:ext cx="208015" cy="207765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1" name="Oval 57"/>
            <p:cNvSpPr>
              <a:spLocks noChangeArrowheads="1"/>
            </p:cNvSpPr>
            <p:nvPr/>
          </p:nvSpPr>
          <p:spPr bwMode="auto">
            <a:xfrm>
              <a:off x="387542" y="2422308"/>
              <a:ext cx="208015" cy="207765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grpSp>
          <p:nvGrpSpPr>
            <p:cNvPr id="194" name="Group 42"/>
            <p:cNvGrpSpPr/>
            <p:nvPr/>
          </p:nvGrpSpPr>
          <p:grpSpPr>
            <a:xfrm>
              <a:off x="1075916" y="1240753"/>
              <a:ext cx="1442178" cy="1091949"/>
              <a:chOff x="3803351" y="2092090"/>
              <a:chExt cx="1442178" cy="1091949"/>
            </a:xfrm>
          </p:grpSpPr>
          <p:cxnSp>
            <p:nvCxnSpPr>
              <p:cNvPr id="195" name="Straight Connector 194"/>
              <p:cNvCxnSpPr>
                <a:stCxn id="211" idx="7"/>
                <a:endCxn id="200" idx="3"/>
              </p:cNvCxnSpPr>
              <p:nvPr/>
            </p:nvCxnSpPr>
            <p:spPr bwMode="auto">
              <a:xfrm rot="5400000" flipH="1" flipV="1">
                <a:off x="4461256" y="2337073"/>
                <a:ext cx="431622" cy="26818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Straight Connector 195"/>
              <p:cNvCxnSpPr>
                <a:stCxn id="199" idx="7"/>
                <a:endCxn id="211" idx="3"/>
              </p:cNvCxnSpPr>
              <p:nvPr/>
            </p:nvCxnSpPr>
            <p:spPr bwMode="auto">
              <a:xfrm rot="5400000" flipH="1" flipV="1">
                <a:off x="4115629" y="2714773"/>
                <a:ext cx="184468" cy="39938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/>
              <p:cNvCxnSpPr>
                <a:stCxn id="201" idx="5"/>
                <a:endCxn id="211" idx="1"/>
              </p:cNvCxnSpPr>
              <p:nvPr/>
            </p:nvCxnSpPr>
            <p:spPr bwMode="auto">
              <a:xfrm rot="16200000" flipH="1">
                <a:off x="4039834" y="2319255"/>
                <a:ext cx="308792" cy="42665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/>
              <p:cNvCxnSpPr>
                <a:stCxn id="211" idx="6"/>
                <a:endCxn id="207" idx="2"/>
              </p:cNvCxnSpPr>
              <p:nvPr/>
            </p:nvCxnSpPr>
            <p:spPr bwMode="auto">
              <a:xfrm flipV="1">
                <a:off x="4571019" y="2693258"/>
                <a:ext cx="674510" cy="6134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9" name="Oval 57"/>
              <p:cNvSpPr>
                <a:spLocks noChangeArrowheads="1"/>
              </p:cNvSpPr>
              <p:nvPr/>
            </p:nvSpPr>
            <p:spPr bwMode="auto">
              <a:xfrm>
                <a:off x="3830618" y="2976274"/>
                <a:ext cx="208015" cy="207765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200" name="Oval 57"/>
              <p:cNvSpPr>
                <a:spLocks noChangeArrowheads="1"/>
              </p:cNvSpPr>
              <p:nvPr/>
            </p:nvSpPr>
            <p:spPr bwMode="auto">
              <a:xfrm>
                <a:off x="4783116" y="2092090"/>
                <a:ext cx="191508" cy="191278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201" name="Oval 57"/>
              <p:cNvSpPr>
                <a:spLocks noChangeArrowheads="1"/>
              </p:cNvSpPr>
              <p:nvPr/>
            </p:nvSpPr>
            <p:spPr bwMode="auto">
              <a:xfrm>
                <a:off x="3803351" y="2200847"/>
                <a:ext cx="208015" cy="207765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  <p:grpSp>
          <p:nvGrpSpPr>
            <p:cNvPr id="202" name="Group 43"/>
            <p:cNvGrpSpPr/>
            <p:nvPr/>
          </p:nvGrpSpPr>
          <p:grpSpPr>
            <a:xfrm>
              <a:off x="1596035" y="1746282"/>
              <a:ext cx="1246338" cy="1315352"/>
              <a:chOff x="4323470" y="2597619"/>
              <a:chExt cx="1246338" cy="1315352"/>
            </a:xfrm>
          </p:grpSpPr>
          <p:cxnSp>
            <p:nvCxnSpPr>
              <p:cNvPr id="203" name="Straight Connector 202"/>
              <p:cNvCxnSpPr>
                <a:stCxn id="211" idx="5"/>
                <a:endCxn id="210" idx="1"/>
              </p:cNvCxnSpPr>
              <p:nvPr/>
            </p:nvCxnSpPr>
            <p:spPr bwMode="auto">
              <a:xfrm rot="16200000" flipH="1">
                <a:off x="4483325" y="2881879"/>
                <a:ext cx="326619" cy="20732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/>
              <p:cNvCxnSpPr>
                <a:stCxn id="207" idx="3"/>
                <a:endCxn id="210" idx="7"/>
              </p:cNvCxnSpPr>
              <p:nvPr/>
            </p:nvCxnSpPr>
            <p:spPr bwMode="auto">
              <a:xfrm rot="5400000">
                <a:off x="4891497" y="2766773"/>
                <a:ext cx="387966" cy="37619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/>
              <p:cNvCxnSpPr>
                <a:stCxn id="210" idx="3"/>
                <a:endCxn id="208" idx="7"/>
              </p:cNvCxnSpPr>
              <p:nvPr/>
            </p:nvCxnSpPr>
            <p:spPr bwMode="auto">
              <a:xfrm rot="5400000">
                <a:off x="4391644" y="3391052"/>
                <a:ext cx="453941" cy="26336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/>
              <p:cNvCxnSpPr>
                <a:stCxn id="210" idx="6"/>
                <a:endCxn id="209" idx="2"/>
              </p:cNvCxnSpPr>
              <p:nvPr/>
            </p:nvCxnSpPr>
            <p:spPr bwMode="auto">
              <a:xfrm>
                <a:off x="4927848" y="3222308"/>
                <a:ext cx="450452" cy="13832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7" name="Oval 57"/>
              <p:cNvSpPr>
                <a:spLocks noChangeArrowheads="1"/>
              </p:cNvSpPr>
              <p:nvPr/>
            </p:nvSpPr>
            <p:spPr bwMode="auto">
              <a:xfrm>
                <a:off x="5245529" y="2597619"/>
                <a:ext cx="191508" cy="191278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208" name="Oval 57"/>
              <p:cNvSpPr>
                <a:spLocks noChangeArrowheads="1"/>
              </p:cNvSpPr>
              <p:nvPr/>
            </p:nvSpPr>
            <p:spPr bwMode="auto">
              <a:xfrm>
                <a:off x="4323470" y="3721693"/>
                <a:ext cx="191508" cy="191278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209" name="Oval 57"/>
              <p:cNvSpPr>
                <a:spLocks noChangeArrowheads="1"/>
              </p:cNvSpPr>
              <p:nvPr/>
            </p:nvSpPr>
            <p:spPr bwMode="auto">
              <a:xfrm>
                <a:off x="5378300" y="3264995"/>
                <a:ext cx="191508" cy="191278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210" name="Oval 57"/>
              <p:cNvSpPr>
                <a:spLocks noChangeArrowheads="1"/>
              </p:cNvSpPr>
              <p:nvPr/>
            </p:nvSpPr>
            <p:spPr bwMode="auto">
              <a:xfrm>
                <a:off x="4719833" y="3118425"/>
                <a:ext cx="208015" cy="207765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211" name="Oval 57"/>
              <p:cNvSpPr>
                <a:spLocks noChangeArrowheads="1"/>
              </p:cNvSpPr>
              <p:nvPr/>
            </p:nvSpPr>
            <p:spPr bwMode="auto">
              <a:xfrm>
                <a:off x="4379511" y="2658966"/>
                <a:ext cx="191508" cy="191278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</p:grpSp>
      <p:sp>
        <p:nvSpPr>
          <p:cNvPr id="212" name="Oval 57"/>
          <p:cNvSpPr>
            <a:spLocks noChangeArrowheads="1"/>
          </p:cNvSpPr>
          <p:nvPr/>
        </p:nvSpPr>
        <p:spPr bwMode="auto">
          <a:xfrm>
            <a:off x="1190051" y="594468"/>
            <a:ext cx="230132" cy="229854"/>
          </a:xfrm>
          <a:prstGeom prst="ellipse">
            <a:avLst/>
          </a:prstGeom>
          <a:noFill/>
          <a:ln w="50800">
            <a:solidFill>
              <a:schemeClr val="accent4"/>
            </a:solidFill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grpSp>
        <p:nvGrpSpPr>
          <p:cNvPr id="214" name="Group 646"/>
          <p:cNvGrpSpPr/>
          <p:nvPr/>
        </p:nvGrpSpPr>
        <p:grpSpPr>
          <a:xfrm>
            <a:off x="6754431" y="210510"/>
            <a:ext cx="2103697" cy="1264872"/>
            <a:chOff x="6857568" y="5286375"/>
            <a:chExt cx="2103697" cy="1264872"/>
          </a:xfrm>
        </p:grpSpPr>
        <p:cxnSp>
          <p:nvCxnSpPr>
            <p:cNvPr id="215" name="Straight Connector 214"/>
            <p:cNvCxnSpPr>
              <a:stCxn id="231" idx="7"/>
              <a:endCxn id="233" idx="3"/>
            </p:cNvCxnSpPr>
            <p:nvPr/>
          </p:nvCxnSpPr>
          <p:spPr bwMode="auto">
            <a:xfrm rot="5400000" flipH="1" flipV="1">
              <a:off x="7506533" y="5725280"/>
              <a:ext cx="168191" cy="31258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>
              <a:stCxn id="231" idx="4"/>
              <a:endCxn id="230" idx="0"/>
            </p:cNvCxnSpPr>
            <p:nvPr/>
          </p:nvCxnSpPr>
          <p:spPr bwMode="auto">
            <a:xfrm rot="5400000">
              <a:off x="7227636" y="6155123"/>
              <a:ext cx="306450" cy="54358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>
              <a:stCxn id="234" idx="5"/>
              <a:endCxn id="233" idx="1"/>
            </p:cNvCxnSpPr>
            <p:nvPr/>
          </p:nvCxnSpPr>
          <p:spPr bwMode="auto">
            <a:xfrm rot="16200000" flipH="1">
              <a:off x="7455629" y="5457820"/>
              <a:ext cx="251685" cy="330893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>
              <a:stCxn id="234" idx="4"/>
              <a:endCxn id="231" idx="0"/>
            </p:cNvCxnSpPr>
            <p:nvPr/>
          </p:nvCxnSpPr>
          <p:spPr bwMode="auto">
            <a:xfrm rot="16200000" flipH="1">
              <a:off x="7175643" y="5722388"/>
              <a:ext cx="446480" cy="18313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9" name="Group 500"/>
            <p:cNvGrpSpPr/>
            <p:nvPr/>
          </p:nvGrpSpPr>
          <p:grpSpPr>
            <a:xfrm>
              <a:off x="6976813" y="5392583"/>
              <a:ext cx="1465102" cy="1094433"/>
              <a:chOff x="4847762" y="4764431"/>
              <a:chExt cx="1465102" cy="1094433"/>
            </a:xfrm>
          </p:grpSpPr>
          <p:cxnSp>
            <p:nvCxnSpPr>
              <p:cNvPr id="241" name="Straight Connector 240"/>
              <p:cNvCxnSpPr>
                <a:stCxn id="237" idx="0"/>
                <a:endCxn id="229" idx="4"/>
              </p:cNvCxnSpPr>
              <p:nvPr/>
            </p:nvCxnSpPr>
            <p:spPr bwMode="auto">
              <a:xfrm rot="16200000" flipV="1">
                <a:off x="6093390" y="5268443"/>
                <a:ext cx="349777" cy="89171"/>
              </a:xfrm>
              <a:prstGeom prst="line">
                <a:avLst/>
              </a:prstGeom>
              <a:ln w="25400" cap="rnd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2" name="Straight Connector 241"/>
              <p:cNvCxnSpPr>
                <a:stCxn id="233" idx="7"/>
                <a:endCxn id="240" idx="3"/>
              </p:cNvCxnSpPr>
              <p:nvPr/>
            </p:nvCxnSpPr>
            <p:spPr bwMode="auto">
              <a:xfrm rot="5400000" flipH="1" flipV="1">
                <a:off x="5611423" y="4864716"/>
                <a:ext cx="311109" cy="201377"/>
              </a:xfrm>
              <a:prstGeom prst="line">
                <a:avLst/>
              </a:prstGeom>
              <a:ln w="25400" cap="rnd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3" name="Straight Connector 242"/>
              <p:cNvCxnSpPr>
                <a:stCxn id="229" idx="3"/>
                <a:endCxn id="238" idx="7"/>
              </p:cNvCxnSpPr>
              <p:nvPr/>
            </p:nvCxnSpPr>
            <p:spPr bwMode="auto">
              <a:xfrm rot="5400000">
                <a:off x="5921632" y="5132066"/>
                <a:ext cx="281792" cy="273906"/>
              </a:xfrm>
              <a:prstGeom prst="line">
                <a:avLst/>
              </a:prstGeom>
              <a:ln w="25400" cap="rnd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4" name="Straight Connector 243"/>
              <p:cNvCxnSpPr>
                <a:stCxn id="237" idx="3"/>
                <a:endCxn id="232" idx="7"/>
              </p:cNvCxnSpPr>
              <p:nvPr/>
            </p:nvCxnSpPr>
            <p:spPr bwMode="auto">
              <a:xfrm rot="5400000">
                <a:off x="6064443" y="5586657"/>
                <a:ext cx="192038" cy="213856"/>
              </a:xfrm>
              <a:prstGeom prst="line">
                <a:avLst/>
              </a:prstGeom>
              <a:ln w="25400" cap="rnd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5" name="Straight Connector 244"/>
              <p:cNvCxnSpPr>
                <a:stCxn id="233" idx="5"/>
                <a:endCxn id="238" idx="1"/>
              </p:cNvCxnSpPr>
              <p:nvPr/>
            </p:nvCxnSpPr>
            <p:spPr bwMode="auto">
              <a:xfrm rot="16200000" flipH="1">
                <a:off x="5626243" y="5209367"/>
                <a:ext cx="240593" cy="160501"/>
              </a:xfrm>
              <a:prstGeom prst="line">
                <a:avLst/>
              </a:prstGeom>
              <a:ln w="25400" cap="rnd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6" name="Straight Connector 245"/>
              <p:cNvCxnSpPr>
                <a:stCxn id="236" idx="5"/>
                <a:endCxn id="231" idx="2"/>
              </p:cNvCxnSpPr>
              <p:nvPr/>
            </p:nvCxnSpPr>
            <p:spPr bwMode="auto">
              <a:xfrm rot="16200000" flipH="1">
                <a:off x="4991361" y="5113342"/>
                <a:ext cx="142820" cy="358053"/>
              </a:xfrm>
              <a:prstGeom prst="line">
                <a:avLst/>
              </a:prstGeom>
              <a:ln w="25400" cap="rnd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7" name="Straight Connector 246"/>
              <p:cNvCxnSpPr>
                <a:stCxn id="239" idx="5"/>
                <a:endCxn id="230" idx="2"/>
              </p:cNvCxnSpPr>
              <p:nvPr/>
            </p:nvCxnSpPr>
            <p:spPr bwMode="auto">
              <a:xfrm rot="16200000" flipH="1">
                <a:off x="4954703" y="5505885"/>
                <a:ext cx="128747" cy="342630"/>
              </a:xfrm>
              <a:prstGeom prst="line">
                <a:avLst/>
              </a:prstGeom>
              <a:ln w="25400" cap="rnd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8" name="Straight Connector 247"/>
              <p:cNvCxnSpPr>
                <a:stCxn id="230" idx="5"/>
                <a:endCxn id="235" idx="2"/>
              </p:cNvCxnSpPr>
              <p:nvPr/>
            </p:nvCxnSpPr>
            <p:spPr bwMode="auto">
              <a:xfrm rot="16200000" flipH="1">
                <a:off x="5347934" y="5666663"/>
                <a:ext cx="93108" cy="291293"/>
              </a:xfrm>
              <a:prstGeom prst="line">
                <a:avLst/>
              </a:prstGeom>
              <a:ln w="25400" cap="rnd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9" name="Straight Connector 248"/>
              <p:cNvCxnSpPr>
                <a:stCxn id="235" idx="6"/>
                <a:endCxn id="232" idx="2"/>
              </p:cNvCxnSpPr>
              <p:nvPr/>
            </p:nvCxnSpPr>
            <p:spPr bwMode="auto">
              <a:xfrm flipV="1">
                <a:off x="5668751" y="5815870"/>
                <a:ext cx="321294" cy="42994"/>
              </a:xfrm>
              <a:prstGeom prst="line">
                <a:avLst/>
              </a:prstGeom>
              <a:ln w="25400" cap="rnd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0" name="Straight Connector 249"/>
              <p:cNvCxnSpPr>
                <a:stCxn id="234" idx="6"/>
                <a:endCxn id="240" idx="2"/>
              </p:cNvCxnSpPr>
              <p:nvPr/>
            </p:nvCxnSpPr>
            <p:spPr bwMode="auto">
              <a:xfrm flipV="1">
                <a:off x="5297867" y="4764431"/>
                <a:ext cx="550964" cy="78576"/>
              </a:xfrm>
              <a:prstGeom prst="line">
                <a:avLst/>
              </a:prstGeom>
              <a:ln w="25400" cap="rnd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1" name="Straight Connector 250"/>
              <p:cNvCxnSpPr>
                <a:stCxn id="236" idx="7"/>
                <a:endCxn id="234" idx="3"/>
              </p:cNvCxnSpPr>
              <p:nvPr/>
            </p:nvCxnSpPr>
            <p:spPr bwMode="auto">
              <a:xfrm rot="5400000" flipH="1" flipV="1">
                <a:off x="4928636" y="4824382"/>
                <a:ext cx="260850" cy="350633"/>
              </a:xfrm>
              <a:prstGeom prst="line">
                <a:avLst/>
              </a:prstGeom>
              <a:ln w="25400" cap="rnd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2" name="Straight Connector 251"/>
              <p:cNvCxnSpPr>
                <a:stCxn id="240" idx="5"/>
                <a:endCxn id="229" idx="1"/>
              </p:cNvCxnSpPr>
              <p:nvPr/>
            </p:nvCxnSpPr>
            <p:spPr bwMode="auto">
              <a:xfrm rot="16200000" flipH="1">
                <a:off x="5944091" y="4824369"/>
                <a:ext cx="269910" cy="240869"/>
              </a:xfrm>
              <a:prstGeom prst="line">
                <a:avLst/>
              </a:prstGeom>
              <a:ln w="25400" cap="rnd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20" name="Straight Connector 219"/>
            <p:cNvCxnSpPr>
              <a:stCxn id="233" idx="6"/>
              <a:endCxn id="229" idx="2"/>
            </p:cNvCxnSpPr>
            <p:nvPr/>
          </p:nvCxnSpPr>
          <p:spPr bwMode="auto">
            <a:xfrm flipV="1">
              <a:off x="7805369" y="5732093"/>
              <a:ext cx="513134" cy="41199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 bwMode="auto">
            <a:xfrm rot="16200000" flipH="1">
              <a:off x="8576643" y="5632684"/>
              <a:ext cx="315791" cy="107892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 bwMode="auto">
            <a:xfrm>
              <a:off x="8106508" y="5392643"/>
              <a:ext cx="504218" cy="66370"/>
            </a:xfrm>
            <a:prstGeom prst="line">
              <a:avLst/>
            </a:prstGeom>
            <a:ln w="571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 bwMode="auto">
            <a:xfrm rot="5400000">
              <a:off x="8527599" y="5923473"/>
              <a:ext cx="171275" cy="251678"/>
            </a:xfrm>
            <a:prstGeom prst="line">
              <a:avLst/>
            </a:prstGeom>
            <a:ln w="571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 bwMode="auto">
            <a:xfrm rot="5400000">
              <a:off x="7714980" y="6200798"/>
              <a:ext cx="304868" cy="176875"/>
            </a:xfrm>
            <a:prstGeom prst="line">
              <a:avLst/>
            </a:prstGeom>
            <a:ln w="381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 bwMode="auto">
            <a:xfrm rot="5400000">
              <a:off x="6820399" y="5975016"/>
              <a:ext cx="253958" cy="39904"/>
            </a:xfrm>
            <a:prstGeom prst="line">
              <a:avLst/>
            </a:prstGeom>
            <a:ln w="381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 bwMode="auto">
            <a:xfrm>
              <a:off x="8075094" y="6087468"/>
              <a:ext cx="302523" cy="92900"/>
            </a:xfrm>
            <a:prstGeom prst="line">
              <a:avLst/>
            </a:prstGeom>
            <a:ln w="381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7" name="Oval 57"/>
            <p:cNvSpPr>
              <a:spLocks noChangeArrowheads="1"/>
            </p:cNvSpPr>
            <p:nvPr/>
          </p:nvSpPr>
          <p:spPr bwMode="auto">
            <a:xfrm>
              <a:off x="8615669" y="5741701"/>
              <a:ext cx="345596" cy="345182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28" name="Oval 57"/>
            <p:cNvSpPr>
              <a:spLocks noChangeArrowheads="1"/>
            </p:cNvSpPr>
            <p:nvPr/>
          </p:nvSpPr>
          <p:spPr bwMode="auto">
            <a:xfrm>
              <a:off x="8507780" y="5286375"/>
              <a:ext cx="345596" cy="345182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29" name="Oval 57"/>
            <p:cNvSpPr>
              <a:spLocks noChangeArrowheads="1"/>
            </p:cNvSpPr>
            <p:nvPr/>
          </p:nvSpPr>
          <p:spPr bwMode="auto">
            <a:xfrm>
              <a:off x="8318503" y="5697894"/>
              <a:ext cx="68480" cy="68398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30" name="Oval 57"/>
            <p:cNvSpPr>
              <a:spLocks noChangeArrowheads="1"/>
            </p:cNvSpPr>
            <p:nvPr/>
          </p:nvSpPr>
          <p:spPr bwMode="auto">
            <a:xfrm>
              <a:off x="7319442" y="6335527"/>
              <a:ext cx="68480" cy="68398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31" name="Oval 57"/>
            <p:cNvSpPr>
              <a:spLocks noChangeArrowheads="1"/>
            </p:cNvSpPr>
            <p:nvPr/>
          </p:nvSpPr>
          <p:spPr bwMode="auto">
            <a:xfrm>
              <a:off x="7370849" y="5954785"/>
              <a:ext cx="74382" cy="74292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32" name="Oval 57"/>
            <p:cNvSpPr>
              <a:spLocks noChangeArrowheads="1"/>
            </p:cNvSpPr>
            <p:nvPr/>
          </p:nvSpPr>
          <p:spPr bwMode="auto">
            <a:xfrm>
              <a:off x="8119096" y="6406876"/>
              <a:ext cx="74382" cy="74292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33" name="Oval 57"/>
            <p:cNvSpPr>
              <a:spLocks noChangeArrowheads="1"/>
            </p:cNvSpPr>
            <p:nvPr/>
          </p:nvSpPr>
          <p:spPr bwMode="auto">
            <a:xfrm>
              <a:off x="7736889" y="5739093"/>
              <a:ext cx="68480" cy="68398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234" name="Oval 57"/>
            <p:cNvSpPr>
              <a:spLocks noChangeArrowheads="1"/>
            </p:cNvSpPr>
            <p:nvPr/>
          </p:nvSpPr>
          <p:spPr bwMode="auto">
            <a:xfrm>
              <a:off x="7352536" y="5434013"/>
              <a:ext cx="74382" cy="74292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35" name="Oval 57"/>
            <p:cNvSpPr>
              <a:spLocks noChangeArrowheads="1"/>
            </p:cNvSpPr>
            <p:nvPr/>
          </p:nvSpPr>
          <p:spPr bwMode="auto">
            <a:xfrm>
              <a:off x="7669186" y="6422785"/>
              <a:ext cx="128616" cy="128462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36" name="Oval 57"/>
            <p:cNvSpPr>
              <a:spLocks noChangeArrowheads="1"/>
            </p:cNvSpPr>
            <p:nvPr/>
          </p:nvSpPr>
          <p:spPr bwMode="auto">
            <a:xfrm>
              <a:off x="6903015" y="5739462"/>
              <a:ext cx="128616" cy="128462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37" name="Oval 57"/>
            <p:cNvSpPr>
              <a:spLocks noChangeArrowheads="1"/>
            </p:cNvSpPr>
            <p:nvPr/>
          </p:nvSpPr>
          <p:spPr bwMode="auto">
            <a:xfrm>
              <a:off x="8377606" y="6116069"/>
              <a:ext cx="128616" cy="128462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38" name="Oval 57"/>
            <p:cNvSpPr>
              <a:spLocks noChangeArrowheads="1"/>
            </p:cNvSpPr>
            <p:nvPr/>
          </p:nvSpPr>
          <p:spPr bwMode="auto">
            <a:xfrm>
              <a:off x="7935382" y="6017633"/>
              <a:ext cx="139703" cy="139534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39" name="Oval 57"/>
            <p:cNvSpPr>
              <a:spLocks noChangeArrowheads="1"/>
            </p:cNvSpPr>
            <p:nvPr/>
          </p:nvSpPr>
          <p:spPr bwMode="auto">
            <a:xfrm>
              <a:off x="6857568" y="6121879"/>
              <a:ext cx="139703" cy="139534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40" name="Oval 57"/>
            <p:cNvSpPr>
              <a:spLocks noChangeArrowheads="1"/>
            </p:cNvSpPr>
            <p:nvPr/>
          </p:nvSpPr>
          <p:spPr bwMode="auto">
            <a:xfrm>
              <a:off x="7977882" y="5328352"/>
              <a:ext cx="128616" cy="128462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</p:grpSp>
      <p:grpSp>
        <p:nvGrpSpPr>
          <p:cNvPr id="169" name="Group 168"/>
          <p:cNvGrpSpPr/>
          <p:nvPr/>
        </p:nvGrpSpPr>
        <p:grpSpPr>
          <a:xfrm>
            <a:off x="4466977" y="291663"/>
            <a:ext cx="1926744" cy="1177669"/>
            <a:chOff x="726619" y="2433285"/>
            <a:chExt cx="2979082" cy="1820881"/>
          </a:xfrm>
        </p:grpSpPr>
        <p:sp>
          <p:nvSpPr>
            <p:cNvPr id="91" name="Oval 57"/>
            <p:cNvSpPr>
              <a:spLocks noChangeArrowheads="1"/>
            </p:cNvSpPr>
            <p:nvPr/>
          </p:nvSpPr>
          <p:spPr bwMode="auto">
            <a:xfrm>
              <a:off x="2556395" y="3990629"/>
              <a:ext cx="208015" cy="207765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/>
              <a:r>
                <a:rPr lang="en-US" sz="100" dirty="0" smtClean="0">
                  <a:solidFill>
                    <a:srgbClr val="0070C0"/>
                  </a:solidFill>
                  <a:latin typeface="Calibri" pitchFamily="34" charset="0"/>
                </a:rPr>
                <a:t>J</a:t>
              </a:r>
              <a:endParaRPr lang="en-US" sz="100" dirty="0">
                <a:solidFill>
                  <a:srgbClr val="0070C0"/>
                </a:solidFill>
                <a:latin typeface="Calibri" pitchFamily="34" charset="0"/>
              </a:endParaRPr>
            </a:p>
          </p:txBody>
        </p:sp>
        <p:cxnSp>
          <p:nvCxnSpPr>
            <p:cNvPr id="92" name="Straight Connector 91"/>
            <p:cNvCxnSpPr/>
            <p:nvPr/>
          </p:nvCxnSpPr>
          <p:spPr bwMode="auto">
            <a:xfrm rot="16200000" flipV="1">
              <a:off x="2781262" y="3301755"/>
              <a:ext cx="476099" cy="132771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 bwMode="auto">
            <a:xfrm rot="16200000" flipH="1">
              <a:off x="3286265" y="2886410"/>
              <a:ext cx="470210" cy="160647"/>
            </a:xfrm>
            <a:prstGeom prst="line">
              <a:avLst/>
            </a:prstGeom>
            <a:ln w="25400"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 bwMode="auto">
            <a:xfrm>
              <a:off x="2586266" y="2528924"/>
              <a:ext cx="750773" cy="98823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 bwMode="auto">
            <a:xfrm rot="5400000">
              <a:off x="3213264" y="3319318"/>
              <a:ext cx="255025" cy="374745"/>
            </a:xfrm>
            <a:prstGeom prst="line">
              <a:avLst/>
            </a:prstGeom>
            <a:ln w="25400"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 bwMode="auto">
            <a:xfrm rot="5400000">
              <a:off x="2750169" y="3753235"/>
              <a:ext cx="251599" cy="284041"/>
            </a:xfrm>
            <a:prstGeom prst="line">
              <a:avLst/>
            </a:prstGeom>
            <a:ln w="25400"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 bwMode="auto">
            <a:xfrm rot="5400000">
              <a:off x="1324294" y="3666272"/>
              <a:ext cx="363013" cy="80937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 bwMode="auto">
            <a:xfrm rot="16200000" flipH="1">
              <a:off x="1079387" y="3077530"/>
              <a:ext cx="212663" cy="484509"/>
            </a:xfrm>
            <a:prstGeom prst="line">
              <a:avLst/>
            </a:prstGeom>
            <a:ln w="25400"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 bwMode="auto">
            <a:xfrm rot="5400000">
              <a:off x="671267" y="3396064"/>
              <a:ext cx="378137" cy="59415"/>
            </a:xfrm>
            <a:prstGeom prst="line">
              <a:avLst/>
            </a:prstGeom>
            <a:ln w="25400"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 bwMode="auto">
            <a:xfrm rot="16200000" flipH="1">
              <a:off x="1041021" y="3655329"/>
              <a:ext cx="191707" cy="465406"/>
            </a:xfrm>
            <a:prstGeom prst="line">
              <a:avLst/>
            </a:prstGeom>
            <a:ln w="25400"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 bwMode="auto">
            <a:xfrm rot="16200000" flipH="1">
              <a:off x="1680568" y="3903983"/>
              <a:ext cx="107014" cy="402073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 bwMode="auto">
            <a:xfrm flipV="1">
              <a:off x="2126620" y="4094512"/>
              <a:ext cx="429775" cy="64015"/>
            </a:xfrm>
            <a:prstGeom prst="line">
              <a:avLst/>
            </a:prstGeom>
            <a:ln w="25400"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 bwMode="auto">
            <a:xfrm flipV="1">
              <a:off x="1623008" y="2528924"/>
              <a:ext cx="771750" cy="117001"/>
            </a:xfrm>
            <a:prstGeom prst="line">
              <a:avLst/>
            </a:prstGeom>
            <a:ln w="25400"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 bwMode="auto">
            <a:xfrm rot="5400000" flipH="1" flipV="1">
              <a:off x="1024575" y="2652556"/>
              <a:ext cx="354056" cy="487706"/>
            </a:xfrm>
            <a:prstGeom prst="line">
              <a:avLst/>
            </a:prstGeom>
            <a:ln w="25400"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 bwMode="auto">
            <a:xfrm rot="16200000" flipH="1">
              <a:off x="1248803" y="3020004"/>
              <a:ext cx="567662" cy="27267"/>
            </a:xfrm>
            <a:prstGeom prst="line">
              <a:avLst/>
            </a:prstGeom>
            <a:ln w="25400"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 bwMode="auto">
            <a:xfrm rot="16200000" flipH="1">
              <a:off x="2536581" y="2618189"/>
              <a:ext cx="370275" cy="326997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 bwMode="auto">
            <a:xfrm rot="5400000" flipH="1" flipV="1">
              <a:off x="2072898" y="2678268"/>
              <a:ext cx="431622" cy="268189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/>
            <p:nvPr/>
          </p:nvCxnSpPr>
          <p:spPr bwMode="auto">
            <a:xfrm rot="5400000" flipH="1" flipV="1">
              <a:off x="1727271" y="3055968"/>
              <a:ext cx="184468" cy="399387"/>
            </a:xfrm>
            <a:prstGeom prst="line">
              <a:avLst/>
            </a:prstGeom>
            <a:ln w="25400"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 bwMode="auto">
            <a:xfrm rot="16200000" flipH="1">
              <a:off x="1651476" y="2660450"/>
              <a:ext cx="308792" cy="426654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/>
            <p:nvPr/>
          </p:nvCxnSpPr>
          <p:spPr bwMode="auto">
            <a:xfrm flipV="1">
              <a:off x="2182661" y="3034453"/>
              <a:ext cx="674510" cy="61347"/>
            </a:xfrm>
            <a:prstGeom prst="line">
              <a:avLst/>
            </a:prstGeom>
            <a:ln w="25400"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117" name="Oval 57"/>
            <p:cNvSpPr>
              <a:spLocks noChangeArrowheads="1"/>
            </p:cNvSpPr>
            <p:nvPr/>
          </p:nvSpPr>
          <p:spPr bwMode="auto">
            <a:xfrm>
              <a:off x="1369577" y="3888247"/>
              <a:ext cx="191508" cy="191278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/>
              <a:r>
                <a:rPr lang="en-US" sz="100" dirty="0" smtClean="0">
                  <a:solidFill>
                    <a:srgbClr val="0070C0"/>
                  </a:solidFill>
                  <a:latin typeface="Calibri" pitchFamily="34" charset="0"/>
                </a:rPr>
                <a:t>C</a:t>
              </a:r>
              <a:endParaRPr lang="en-US" sz="100" dirty="0">
                <a:solidFill>
                  <a:srgbClr val="0070C0"/>
                </a:solidFill>
                <a:latin typeface="Calibri" pitchFamily="34" charset="0"/>
              </a:endParaRPr>
            </a:p>
          </p:txBody>
        </p:sp>
        <p:sp>
          <p:nvSpPr>
            <p:cNvPr id="119" name="Oval 57"/>
            <p:cNvSpPr>
              <a:spLocks noChangeArrowheads="1"/>
            </p:cNvSpPr>
            <p:nvPr/>
          </p:nvSpPr>
          <p:spPr bwMode="auto">
            <a:xfrm>
              <a:off x="794288" y="3045425"/>
              <a:ext cx="191508" cy="191278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/>
              <a:r>
                <a:rPr lang="en-US" sz="100" dirty="0" smtClean="0">
                  <a:solidFill>
                    <a:srgbClr val="0070C0"/>
                  </a:solidFill>
                  <a:latin typeface="Calibri" pitchFamily="34" charset="0"/>
                </a:rPr>
                <a:t>D</a:t>
              </a:r>
              <a:endParaRPr lang="en-US" sz="100" dirty="0">
                <a:solidFill>
                  <a:srgbClr val="0070C0"/>
                </a:solidFill>
                <a:latin typeface="Calibri" pitchFamily="34" charset="0"/>
              </a:endParaRPr>
            </a:p>
          </p:txBody>
        </p:sp>
        <p:sp>
          <p:nvSpPr>
            <p:cNvPr id="120" name="Oval 57"/>
            <p:cNvSpPr>
              <a:spLocks noChangeArrowheads="1"/>
            </p:cNvSpPr>
            <p:nvPr/>
          </p:nvSpPr>
          <p:spPr bwMode="auto">
            <a:xfrm>
              <a:off x="3497686" y="3201839"/>
              <a:ext cx="208015" cy="207765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/>
              <a:r>
                <a:rPr lang="en-US" sz="100" dirty="0" smtClean="0">
                  <a:solidFill>
                    <a:srgbClr val="0070C0"/>
                  </a:solidFill>
                  <a:latin typeface="Calibri" pitchFamily="34" charset="0"/>
                </a:rPr>
                <a:t>M</a:t>
              </a:r>
              <a:endParaRPr lang="en-US" sz="100" dirty="0">
                <a:solidFill>
                  <a:srgbClr val="0070C0"/>
                </a:solidFill>
                <a:latin typeface="Calibri" pitchFamily="34" charset="0"/>
              </a:endParaRPr>
            </a:p>
          </p:txBody>
        </p:sp>
        <p:sp>
          <p:nvSpPr>
            <p:cNvPr id="122" name="Oval 57"/>
            <p:cNvSpPr>
              <a:spLocks noChangeArrowheads="1"/>
            </p:cNvSpPr>
            <p:nvPr/>
          </p:nvSpPr>
          <p:spPr bwMode="auto">
            <a:xfrm>
              <a:off x="3337039" y="2523864"/>
              <a:ext cx="208015" cy="207765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/>
              <a:r>
                <a:rPr lang="en-US" sz="100" dirty="0" smtClean="0">
                  <a:solidFill>
                    <a:srgbClr val="0070C0"/>
                  </a:solidFill>
                  <a:latin typeface="Calibri" pitchFamily="34" charset="0"/>
                </a:rPr>
                <a:t>N</a:t>
              </a:r>
              <a:endParaRPr lang="en-US" sz="100" dirty="0">
                <a:solidFill>
                  <a:srgbClr val="0070C0"/>
                </a:solidFill>
                <a:latin typeface="Calibri" pitchFamily="34" charset="0"/>
              </a:endParaRPr>
            </a:p>
          </p:txBody>
        </p:sp>
        <p:sp>
          <p:nvSpPr>
            <p:cNvPr id="123" name="Oval 57"/>
            <p:cNvSpPr>
              <a:spLocks noChangeArrowheads="1"/>
            </p:cNvSpPr>
            <p:nvPr/>
          </p:nvSpPr>
          <p:spPr bwMode="auto">
            <a:xfrm>
              <a:off x="726619" y="3614840"/>
              <a:ext cx="208015" cy="207765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/>
              <a:r>
                <a:rPr lang="en-US" sz="100" dirty="0" smtClean="0">
                  <a:solidFill>
                    <a:srgbClr val="0070C0"/>
                  </a:solidFill>
                  <a:latin typeface="Calibri" pitchFamily="34" charset="0"/>
                </a:rPr>
                <a:t>A</a:t>
              </a:r>
              <a:endParaRPr lang="en-US" sz="100" dirty="0">
                <a:solidFill>
                  <a:srgbClr val="0070C0"/>
                </a:solidFill>
                <a:latin typeface="Calibri" pitchFamily="34" charset="0"/>
              </a:endParaRPr>
            </a:p>
          </p:txBody>
        </p:sp>
        <p:sp>
          <p:nvSpPr>
            <p:cNvPr id="139" name="Oval 57"/>
            <p:cNvSpPr>
              <a:spLocks noChangeArrowheads="1"/>
            </p:cNvSpPr>
            <p:nvPr/>
          </p:nvSpPr>
          <p:spPr bwMode="auto">
            <a:xfrm>
              <a:off x="1442260" y="3317469"/>
              <a:ext cx="208015" cy="207765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/>
              <a:r>
                <a:rPr lang="en-US" sz="100" dirty="0" smtClean="0">
                  <a:solidFill>
                    <a:srgbClr val="0070C0"/>
                  </a:solidFill>
                  <a:latin typeface="Calibri" pitchFamily="34" charset="0"/>
                </a:rPr>
                <a:t>B</a:t>
              </a:r>
              <a:endParaRPr lang="en-US" sz="100" dirty="0">
                <a:solidFill>
                  <a:srgbClr val="0070C0"/>
                </a:solidFill>
                <a:latin typeface="Calibri" pitchFamily="34" charset="0"/>
              </a:endParaRPr>
            </a:p>
          </p:txBody>
        </p:sp>
        <p:sp>
          <p:nvSpPr>
            <p:cNvPr id="140" name="Oval 57"/>
            <p:cNvSpPr>
              <a:spLocks noChangeArrowheads="1"/>
            </p:cNvSpPr>
            <p:nvPr/>
          </p:nvSpPr>
          <p:spPr bwMode="auto">
            <a:xfrm>
              <a:off x="2394758" y="2433285"/>
              <a:ext cx="191508" cy="191278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/>
              <a:r>
                <a:rPr lang="en-US" sz="100" dirty="0" smtClean="0">
                  <a:solidFill>
                    <a:srgbClr val="0070C0"/>
                  </a:solidFill>
                  <a:latin typeface="Calibri" pitchFamily="34" charset="0"/>
                </a:rPr>
                <a:t>I</a:t>
              </a:r>
              <a:endParaRPr lang="en-US" sz="100" dirty="0">
                <a:solidFill>
                  <a:srgbClr val="0070C0"/>
                </a:solidFill>
                <a:latin typeface="Calibri" pitchFamily="34" charset="0"/>
              </a:endParaRPr>
            </a:p>
          </p:txBody>
        </p:sp>
        <p:sp>
          <p:nvSpPr>
            <p:cNvPr id="141" name="Oval 57"/>
            <p:cNvSpPr>
              <a:spLocks noChangeArrowheads="1"/>
            </p:cNvSpPr>
            <p:nvPr/>
          </p:nvSpPr>
          <p:spPr bwMode="auto">
            <a:xfrm>
              <a:off x="1414993" y="2542042"/>
              <a:ext cx="208015" cy="207765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/>
              <a:r>
                <a:rPr lang="en-US" sz="100" dirty="0" smtClean="0">
                  <a:solidFill>
                    <a:srgbClr val="0070C0"/>
                  </a:solidFill>
                  <a:latin typeface="Calibri" pitchFamily="34" charset="0"/>
                </a:rPr>
                <a:t>E</a:t>
              </a:r>
              <a:endParaRPr lang="en-US" sz="100" dirty="0">
                <a:solidFill>
                  <a:srgbClr val="0070C0"/>
                </a:solidFill>
                <a:latin typeface="Calibri" pitchFamily="34" charset="0"/>
              </a:endParaRPr>
            </a:p>
          </p:txBody>
        </p:sp>
        <p:cxnSp>
          <p:nvCxnSpPr>
            <p:cNvPr id="142" name="Straight Connector 141"/>
            <p:cNvCxnSpPr/>
            <p:nvPr/>
          </p:nvCxnSpPr>
          <p:spPr bwMode="auto">
            <a:xfrm flipV="1">
              <a:off x="1613483" y="2490824"/>
              <a:ext cx="771750" cy="117001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/>
          </p:nvCxnSpPr>
          <p:spPr bwMode="auto">
            <a:xfrm rot="16200000" flipH="1">
              <a:off x="1055310" y="3617231"/>
              <a:ext cx="191707" cy="465406"/>
            </a:xfrm>
            <a:prstGeom prst="line">
              <a:avLst/>
            </a:prstGeom>
            <a:ln w="25400"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/>
            <p:nvPr/>
          </p:nvCxnSpPr>
          <p:spPr bwMode="auto">
            <a:xfrm rot="16200000" flipH="1">
              <a:off x="1069598" y="3579134"/>
              <a:ext cx="191707" cy="465406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/>
          </p:nvCxnSpPr>
          <p:spPr bwMode="auto">
            <a:xfrm rot="16200000" flipH="1">
              <a:off x="2555631" y="2580089"/>
              <a:ext cx="370275" cy="326997"/>
            </a:xfrm>
            <a:prstGeom prst="line">
              <a:avLst/>
            </a:prstGeom>
            <a:ln w="25400"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/>
            <p:nvPr/>
          </p:nvCxnSpPr>
          <p:spPr bwMode="auto">
            <a:xfrm rot="16200000" flipH="1">
              <a:off x="1103199" y="3044192"/>
              <a:ext cx="212663" cy="484509"/>
            </a:xfrm>
            <a:prstGeom prst="line">
              <a:avLst/>
            </a:prstGeom>
            <a:ln w="25400"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/>
            <p:nvPr/>
          </p:nvCxnSpPr>
          <p:spPr bwMode="auto">
            <a:xfrm rot="5400000">
              <a:off x="2778742" y="3781812"/>
              <a:ext cx="251599" cy="284041"/>
            </a:xfrm>
            <a:prstGeom prst="line">
              <a:avLst/>
            </a:prstGeom>
            <a:ln w="25400"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55" name="Straight Connector 154"/>
            <p:cNvCxnSpPr/>
            <p:nvPr/>
          </p:nvCxnSpPr>
          <p:spPr bwMode="auto">
            <a:xfrm rot="16200000" flipH="1">
              <a:off x="2094967" y="3223074"/>
              <a:ext cx="326619" cy="207323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/>
            <p:cNvCxnSpPr/>
            <p:nvPr/>
          </p:nvCxnSpPr>
          <p:spPr bwMode="auto">
            <a:xfrm rot="5400000">
              <a:off x="2003286" y="3732247"/>
              <a:ext cx="453941" cy="263364"/>
            </a:xfrm>
            <a:prstGeom prst="line">
              <a:avLst/>
            </a:prstGeom>
            <a:ln w="25400"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57" name="Straight Connector 156"/>
            <p:cNvCxnSpPr/>
            <p:nvPr/>
          </p:nvCxnSpPr>
          <p:spPr bwMode="auto">
            <a:xfrm>
              <a:off x="2539490" y="3563503"/>
              <a:ext cx="450452" cy="138326"/>
            </a:xfrm>
            <a:prstGeom prst="line">
              <a:avLst/>
            </a:prstGeom>
            <a:ln w="25400"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158" name="Oval 57"/>
            <p:cNvSpPr>
              <a:spLocks noChangeArrowheads="1"/>
            </p:cNvSpPr>
            <p:nvPr/>
          </p:nvSpPr>
          <p:spPr bwMode="auto">
            <a:xfrm>
              <a:off x="1935112" y="4062888"/>
              <a:ext cx="191508" cy="191278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/>
              <a:r>
                <a:rPr lang="en-US" sz="100" dirty="0" smtClean="0">
                  <a:solidFill>
                    <a:srgbClr val="0070C0"/>
                  </a:solidFill>
                  <a:latin typeface="Calibri" pitchFamily="34" charset="0"/>
                </a:rPr>
                <a:t>F</a:t>
              </a:r>
              <a:endParaRPr lang="en-US" sz="100" dirty="0">
                <a:solidFill>
                  <a:srgbClr val="0070C0"/>
                </a:solidFill>
                <a:latin typeface="Calibri" pitchFamily="34" charset="0"/>
              </a:endParaRPr>
            </a:p>
          </p:txBody>
        </p:sp>
        <p:sp>
          <p:nvSpPr>
            <p:cNvPr id="159" name="Oval 57"/>
            <p:cNvSpPr>
              <a:spLocks noChangeArrowheads="1"/>
            </p:cNvSpPr>
            <p:nvPr/>
          </p:nvSpPr>
          <p:spPr bwMode="auto">
            <a:xfrm>
              <a:off x="2989942" y="3606190"/>
              <a:ext cx="191508" cy="191278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/>
              <a:r>
                <a:rPr lang="en-US" sz="100" dirty="0" smtClean="0">
                  <a:solidFill>
                    <a:srgbClr val="0070C0"/>
                  </a:solidFill>
                  <a:latin typeface="Calibri" pitchFamily="34" charset="0"/>
                </a:rPr>
                <a:t>L</a:t>
              </a:r>
              <a:endParaRPr lang="en-US" sz="100" dirty="0">
                <a:solidFill>
                  <a:srgbClr val="0070C0"/>
                </a:solidFill>
                <a:latin typeface="Calibri" pitchFamily="34" charset="0"/>
              </a:endParaRPr>
            </a:p>
          </p:txBody>
        </p:sp>
        <p:sp>
          <p:nvSpPr>
            <p:cNvPr id="161" name="Oval 57"/>
            <p:cNvSpPr>
              <a:spLocks noChangeArrowheads="1"/>
            </p:cNvSpPr>
            <p:nvPr/>
          </p:nvSpPr>
          <p:spPr bwMode="auto">
            <a:xfrm>
              <a:off x="1991153" y="3000161"/>
              <a:ext cx="191508" cy="191278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/>
              <a:r>
                <a:rPr lang="en-US" sz="100" dirty="0" smtClean="0">
                  <a:solidFill>
                    <a:srgbClr val="0070C0"/>
                  </a:solidFill>
                  <a:latin typeface="Calibri" pitchFamily="34" charset="0"/>
                </a:rPr>
                <a:t>G</a:t>
              </a:r>
              <a:endParaRPr lang="en-US" sz="100" dirty="0">
                <a:solidFill>
                  <a:srgbClr val="0070C0"/>
                </a:solidFill>
                <a:latin typeface="Calibri" pitchFamily="34" charset="0"/>
              </a:endParaRPr>
            </a:p>
          </p:txBody>
        </p:sp>
        <p:cxnSp>
          <p:nvCxnSpPr>
            <p:cNvPr id="162" name="Straight Connector 161"/>
            <p:cNvCxnSpPr/>
            <p:nvPr/>
          </p:nvCxnSpPr>
          <p:spPr bwMode="auto">
            <a:xfrm rot="5400000">
              <a:off x="1974711" y="3698912"/>
              <a:ext cx="453941" cy="263364"/>
            </a:xfrm>
            <a:prstGeom prst="line">
              <a:avLst/>
            </a:prstGeom>
            <a:ln w="25400"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/>
            <p:nvPr/>
          </p:nvCxnSpPr>
          <p:spPr bwMode="auto">
            <a:xfrm rot="5400000">
              <a:off x="2503139" y="3107968"/>
              <a:ext cx="387966" cy="376190"/>
            </a:xfrm>
            <a:prstGeom prst="line">
              <a:avLst/>
            </a:prstGeom>
            <a:ln w="25400"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64" name="Straight Connector 163"/>
            <p:cNvCxnSpPr/>
            <p:nvPr/>
          </p:nvCxnSpPr>
          <p:spPr bwMode="auto">
            <a:xfrm rot="5400000">
              <a:off x="2474563" y="3079393"/>
              <a:ext cx="387966" cy="37619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5" name="Oval 57"/>
            <p:cNvSpPr>
              <a:spLocks noChangeArrowheads="1"/>
            </p:cNvSpPr>
            <p:nvPr/>
          </p:nvSpPr>
          <p:spPr bwMode="auto">
            <a:xfrm>
              <a:off x="2857171" y="2938814"/>
              <a:ext cx="191508" cy="191278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/>
              <a:r>
                <a:rPr lang="en-US" sz="100" dirty="0" smtClean="0">
                  <a:solidFill>
                    <a:srgbClr val="0070C0"/>
                  </a:solidFill>
                  <a:latin typeface="Calibri" pitchFamily="34" charset="0"/>
                </a:rPr>
                <a:t>K</a:t>
              </a:r>
              <a:endParaRPr lang="en-US" sz="100" dirty="0">
                <a:solidFill>
                  <a:srgbClr val="0070C0"/>
                </a:solidFill>
                <a:latin typeface="Calibri" pitchFamily="34" charset="0"/>
              </a:endParaRPr>
            </a:p>
          </p:txBody>
        </p:sp>
        <p:cxnSp>
          <p:nvCxnSpPr>
            <p:cNvPr id="166" name="Straight Connector 165"/>
            <p:cNvCxnSpPr/>
            <p:nvPr/>
          </p:nvCxnSpPr>
          <p:spPr bwMode="auto">
            <a:xfrm rot="5400000">
              <a:off x="2526952" y="3141307"/>
              <a:ext cx="387966" cy="376190"/>
            </a:xfrm>
            <a:prstGeom prst="line">
              <a:avLst/>
            </a:prstGeom>
            <a:ln w="25400"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160" name="Oval 57"/>
            <p:cNvSpPr>
              <a:spLocks noChangeArrowheads="1"/>
            </p:cNvSpPr>
            <p:nvPr/>
          </p:nvSpPr>
          <p:spPr bwMode="auto">
            <a:xfrm>
              <a:off x="2331475" y="3459620"/>
              <a:ext cx="208015" cy="207765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/>
              <a:r>
                <a:rPr lang="en-US" sz="100" dirty="0" smtClean="0">
                  <a:solidFill>
                    <a:srgbClr val="0070C0"/>
                  </a:solidFill>
                  <a:latin typeface="Calibri" pitchFamily="34" charset="0"/>
                </a:rPr>
                <a:t>H</a:t>
              </a:r>
              <a:endParaRPr lang="en-US" sz="100" dirty="0">
                <a:solidFill>
                  <a:srgbClr val="0070C0"/>
                </a:solidFill>
                <a:latin typeface="Calibri" pitchFamily="34" charset="0"/>
              </a:endParaRPr>
            </a:p>
          </p:txBody>
        </p:sp>
      </p:grpSp>
      <p:sp>
        <p:nvSpPr>
          <p:cNvPr id="257" name="TextBox 256"/>
          <p:cNvSpPr txBox="1"/>
          <p:nvPr/>
        </p:nvSpPr>
        <p:spPr>
          <a:xfrm>
            <a:off x="4572001" y="1481958"/>
            <a:ext cx="17499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7475" lvl="1" indent="-117475" algn="ctr"/>
            <a:r>
              <a:rPr lang="en-US" sz="1200" dirty="0" smtClean="0">
                <a:latin typeface="+mn-lt"/>
              </a:rPr>
              <a:t>Multigraph sampling [2]</a:t>
            </a:r>
          </a:p>
        </p:txBody>
      </p:sp>
      <p:sp>
        <p:nvSpPr>
          <p:cNvPr id="258" name="TextBox 257"/>
          <p:cNvSpPr txBox="1"/>
          <p:nvPr/>
        </p:nvSpPr>
        <p:spPr>
          <a:xfrm>
            <a:off x="6858000" y="1481958"/>
            <a:ext cx="1923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7475" lvl="1" indent="-117475" algn="ctr"/>
            <a:r>
              <a:rPr lang="en-US" sz="1200" dirty="0" smtClean="0">
                <a:latin typeface="+mn-lt"/>
              </a:rPr>
              <a:t>Stratified WRW [3]</a:t>
            </a:r>
          </a:p>
        </p:txBody>
      </p:sp>
      <p:sp>
        <p:nvSpPr>
          <p:cNvPr id="253" name="TextBox 252"/>
          <p:cNvSpPr txBox="1"/>
          <p:nvPr/>
        </p:nvSpPr>
        <p:spPr>
          <a:xfrm>
            <a:off x="528146" y="1481958"/>
            <a:ext cx="17499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7475" lvl="1" indent="-117475" algn="ctr"/>
            <a:r>
              <a:rPr lang="en-US" sz="1400" b="1" dirty="0" smtClean="0">
                <a:latin typeface="+mn-lt"/>
              </a:rPr>
              <a:t>Random Walks</a:t>
            </a:r>
          </a:p>
        </p:txBody>
      </p:sp>
      <p:sp>
        <p:nvSpPr>
          <p:cNvPr id="259" name="Rectangle 3"/>
          <p:cNvSpPr txBox="1">
            <a:spLocks/>
          </p:cNvSpPr>
          <p:nvPr/>
        </p:nvSpPr>
        <p:spPr bwMode="auto">
          <a:xfrm>
            <a:off x="102476" y="5139559"/>
            <a:ext cx="9041524" cy="170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References</a:t>
            </a: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10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[1]  M. Gjoka, M. Kurant, C. T. Butts and A. Markopoulou,  “Walking in Facebook: A Case Study of Unbiased Sampling of OSNs”,  </a:t>
            </a:r>
            <a:r>
              <a:rPr kumimoji="0" lang="en-US" sz="13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INFOCOM 2010.</a:t>
            </a: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10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[2]  M. Gjoka, C. T. Butts, M. Kurant and A. Markopoulou,   “Multigraph Sampling of Online Social Networks”,   </a:t>
            </a:r>
            <a:r>
              <a:rPr kumimoji="0" lang="en-US" sz="13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arXiv:1008.2565</a:t>
            </a:r>
            <a:endParaRPr kumimoji="0" lang="en-US" sz="1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10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[3]  M. Kurant, M. Gjoka, C. T. Butts and A. Markopoulou,   “Walking on a Graph with a Magnifying Glass”,   to appear in </a:t>
            </a:r>
            <a:r>
              <a:rPr kumimoji="0" lang="en-US" sz="13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SIGMETRICS 2011.</a:t>
            </a:r>
            <a:endParaRPr kumimoji="0" lang="en-US" sz="1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10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[4]  M. Kurant, A. Markopoulou and P. Thiran,   “On the bias of BFS (Breadth First Search)”,   </a:t>
            </a:r>
            <a:r>
              <a:rPr kumimoji="0" lang="en-US" sz="13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ITC 22, 2010.</a:t>
            </a:r>
          </a:p>
          <a:p>
            <a:pPr marL="228600" lvl="0" indent="-228600">
              <a:spcBef>
                <a:spcPct val="20000"/>
              </a:spcBef>
              <a:spcAft>
                <a:spcPts val="100"/>
              </a:spcAft>
              <a:defRPr/>
            </a:pPr>
            <a:r>
              <a:rPr lang="en-US" sz="1300" dirty="0" smtClean="0">
                <a:latin typeface="+mn-lt"/>
                <a:cs typeface="+mn-cs"/>
              </a:rPr>
              <a:t>[5]</a:t>
            </a:r>
            <a:r>
              <a:rPr lang="en-US" sz="1300" dirty="0" smtClean="0">
                <a:latin typeface="+mn-lt"/>
              </a:rPr>
              <a:t>  M. Kurant, M. Gjoka, C. T. Butts and A. Markopoulou, “Estimating coarse-grained graphs of OSNs”,   in preparation.</a:t>
            </a:r>
            <a:endParaRPr kumimoji="0" lang="en-US" sz="1300" b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lvl="0" indent="-228600">
              <a:spcBef>
                <a:spcPct val="20000"/>
              </a:spcBef>
              <a:spcAft>
                <a:spcPts val="100"/>
              </a:spcAft>
              <a:defRPr/>
            </a:pPr>
            <a:r>
              <a:rPr lang="en-US" sz="1300" dirty="0" smtClean="0">
                <a:latin typeface="+mn-lt"/>
                <a:cs typeface="+mn-cs"/>
              </a:rPr>
              <a:t>[6]  Facebook data:    </a:t>
            </a:r>
            <a:r>
              <a:rPr lang="en-US" sz="1300" dirty="0" smtClean="0">
                <a:latin typeface="+mn-lt"/>
              </a:rPr>
              <a:t>http://odysseas.calit2.uci.edu/research/osn.html</a:t>
            </a:r>
          </a:p>
          <a:p>
            <a:pPr marL="228600" lvl="0" indent="-228600">
              <a:spcBef>
                <a:spcPct val="20000"/>
              </a:spcBef>
              <a:spcAft>
                <a:spcPts val="100"/>
              </a:spcAft>
              <a:defRPr/>
            </a:pPr>
            <a:r>
              <a:rPr kumimoji="0" lang="en-US" sz="1300" b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[7]  Python code for BFS correction:</a:t>
            </a:r>
            <a:r>
              <a:rPr kumimoji="0" lang="en-US" sz="1300" b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  <a:r>
              <a:rPr lang="en-US" sz="1300" dirty="0" smtClean="0">
                <a:latin typeface="+mn-lt"/>
              </a:rPr>
              <a:t>http://mkurant.com/maciej/publications</a:t>
            </a:r>
            <a:endParaRPr kumimoji="0" lang="en-US" sz="1300" b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260" name="Straight Connector 259"/>
          <p:cNvCxnSpPr/>
          <p:nvPr/>
        </p:nvCxnSpPr>
        <p:spPr>
          <a:xfrm>
            <a:off x="0" y="5100147"/>
            <a:ext cx="91440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2" name="TextBox 261"/>
          <p:cNvSpPr txBox="1"/>
          <p:nvPr/>
        </p:nvSpPr>
        <p:spPr>
          <a:xfrm>
            <a:off x="2372710" y="283787"/>
            <a:ext cx="20337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9538" lvl="1" indent="-109538">
              <a:buFont typeface="Arial" pitchFamily="34" charset="0"/>
              <a:buChar char="•"/>
            </a:pPr>
            <a:r>
              <a:rPr lang="en-US" sz="1200" dirty="0" smtClean="0">
                <a:latin typeface="+mn-lt"/>
              </a:rPr>
              <a:t>RWRW &gt; MHRW [1]</a:t>
            </a:r>
          </a:p>
          <a:p>
            <a:pPr marL="109538" lvl="1" indent="-109538">
              <a:buFont typeface="Arial" pitchFamily="34" charset="0"/>
              <a:buChar char="•"/>
            </a:pPr>
            <a:endParaRPr lang="en-US" sz="1200" dirty="0" smtClean="0">
              <a:latin typeface="+mn-lt"/>
            </a:endParaRPr>
          </a:p>
          <a:p>
            <a:pPr marL="109538" lvl="1" indent="-109538">
              <a:buFont typeface="Arial" pitchFamily="34" charset="0"/>
              <a:buChar char="•"/>
            </a:pPr>
            <a:r>
              <a:rPr lang="en-US" sz="1200" dirty="0" smtClean="0">
                <a:latin typeface="+mn-lt"/>
              </a:rPr>
              <a:t>The first unbiased sample of Facebook nodes [1,6]</a:t>
            </a:r>
          </a:p>
          <a:p>
            <a:pPr marL="109538" lvl="1" indent="-109538">
              <a:buFont typeface="Arial" pitchFamily="34" charset="0"/>
              <a:buChar char="•"/>
            </a:pPr>
            <a:endParaRPr lang="en-US" sz="1200" dirty="0" smtClean="0">
              <a:latin typeface="+mn-lt"/>
            </a:endParaRPr>
          </a:p>
          <a:p>
            <a:pPr marL="109538" lvl="1" indent="-109538">
              <a:buFont typeface="Arial" pitchFamily="34" charset="0"/>
              <a:buChar char="•"/>
            </a:pPr>
            <a:r>
              <a:rPr lang="en-US" sz="1200" dirty="0" smtClean="0">
                <a:latin typeface="+mn-lt"/>
              </a:rPr>
              <a:t>Convergence diagnostics [1]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00162 L 0.06076 -0.00556 L 0.02864 -0.05278 L 0.00104 0.00231 L 0.06041 -0.00579 L 0.07135 0.05764 L 0.04027 0.09421 L 0.07135 0.05787 L 0.10764 0.02083 L 0.09514 -0.04306 L 0.02899 -0.05278 L 3.05556E-6 0.00162 L -0.04028 -0.04213 L -0.03785 0.03333 L 0.00052 0.00023 L -0.03854 0.03241 L -0.04375 0.08611 L -0.00365 0.10231 L 0.0243 0.04329 L 0.07135 0.05764 " pathEditMode="relative" rAng="0" ptsTypes="AAAAAAAAAAAAAAAAAAAA">
                                      <p:cBhvr>
                                        <p:cTn id="6" dur="5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5.55112E-17 L -3.61111E-6 -0.2081 " pathEditMode="relative" rAng="0" ptsTypes="AA">
                                      <p:cBhvr>
                                        <p:cTn id="24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4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7037E-6 L -3.61111E-6 -0.41736 " pathEditMode="relative" rAng="0" ptsTypes="AA">
                                      <p:cBhvr>
                                        <p:cTn id="26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" grpId="0" animBg="1"/>
      <p:bldP spid="257" grpId="0"/>
      <p:bldP spid="258" grpId="0"/>
      <p:bldP spid="262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68"/>
          <p:cNvGrpSpPr/>
          <p:nvPr/>
        </p:nvGrpSpPr>
        <p:grpSpPr>
          <a:xfrm>
            <a:off x="4466977" y="291663"/>
            <a:ext cx="1926744" cy="1177669"/>
            <a:chOff x="726619" y="2433285"/>
            <a:chExt cx="2979082" cy="1820881"/>
          </a:xfrm>
        </p:grpSpPr>
        <p:sp>
          <p:nvSpPr>
            <p:cNvPr id="91" name="Oval 57"/>
            <p:cNvSpPr>
              <a:spLocks noChangeArrowheads="1"/>
            </p:cNvSpPr>
            <p:nvPr/>
          </p:nvSpPr>
          <p:spPr bwMode="auto">
            <a:xfrm>
              <a:off x="2556395" y="3990629"/>
              <a:ext cx="208015" cy="207765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/>
              <a:r>
                <a:rPr lang="en-US" sz="100" dirty="0" smtClean="0">
                  <a:solidFill>
                    <a:srgbClr val="0070C0"/>
                  </a:solidFill>
                  <a:latin typeface="Calibri" pitchFamily="34" charset="0"/>
                </a:rPr>
                <a:t>J</a:t>
              </a:r>
              <a:endParaRPr lang="en-US" sz="100" dirty="0">
                <a:solidFill>
                  <a:srgbClr val="0070C0"/>
                </a:solidFill>
                <a:latin typeface="Calibri" pitchFamily="34" charset="0"/>
              </a:endParaRPr>
            </a:p>
          </p:txBody>
        </p:sp>
        <p:cxnSp>
          <p:nvCxnSpPr>
            <p:cNvPr id="92" name="Straight Connector 91"/>
            <p:cNvCxnSpPr/>
            <p:nvPr/>
          </p:nvCxnSpPr>
          <p:spPr bwMode="auto">
            <a:xfrm rot="16200000" flipV="1">
              <a:off x="2781262" y="3301755"/>
              <a:ext cx="476099" cy="132771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 bwMode="auto">
            <a:xfrm rot="16200000" flipH="1">
              <a:off x="3286265" y="2886410"/>
              <a:ext cx="470210" cy="160647"/>
            </a:xfrm>
            <a:prstGeom prst="line">
              <a:avLst/>
            </a:prstGeom>
            <a:ln w="25400"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 bwMode="auto">
            <a:xfrm>
              <a:off x="2586266" y="2528924"/>
              <a:ext cx="750773" cy="98823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 bwMode="auto">
            <a:xfrm rot="5400000">
              <a:off x="3213264" y="3319318"/>
              <a:ext cx="255025" cy="374745"/>
            </a:xfrm>
            <a:prstGeom prst="line">
              <a:avLst/>
            </a:prstGeom>
            <a:ln w="25400"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 bwMode="auto">
            <a:xfrm rot="5400000">
              <a:off x="2750169" y="3753235"/>
              <a:ext cx="251599" cy="284041"/>
            </a:xfrm>
            <a:prstGeom prst="line">
              <a:avLst/>
            </a:prstGeom>
            <a:ln w="25400"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 bwMode="auto">
            <a:xfrm rot="5400000">
              <a:off x="1324294" y="3666272"/>
              <a:ext cx="363013" cy="80937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 bwMode="auto">
            <a:xfrm rot="16200000" flipH="1">
              <a:off x="1079387" y="3077530"/>
              <a:ext cx="212663" cy="484509"/>
            </a:xfrm>
            <a:prstGeom prst="line">
              <a:avLst/>
            </a:prstGeom>
            <a:ln w="25400"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 bwMode="auto">
            <a:xfrm rot="5400000">
              <a:off x="671267" y="3396064"/>
              <a:ext cx="378137" cy="59415"/>
            </a:xfrm>
            <a:prstGeom prst="line">
              <a:avLst/>
            </a:prstGeom>
            <a:ln w="25400"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 bwMode="auto">
            <a:xfrm rot="16200000" flipH="1">
              <a:off x="1041021" y="3655329"/>
              <a:ext cx="191707" cy="465406"/>
            </a:xfrm>
            <a:prstGeom prst="line">
              <a:avLst/>
            </a:prstGeom>
            <a:ln w="25400"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 bwMode="auto">
            <a:xfrm rot="16200000" flipH="1">
              <a:off x="1680568" y="3903983"/>
              <a:ext cx="107014" cy="402073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 bwMode="auto">
            <a:xfrm flipV="1">
              <a:off x="2126620" y="4094512"/>
              <a:ext cx="429775" cy="64015"/>
            </a:xfrm>
            <a:prstGeom prst="line">
              <a:avLst/>
            </a:prstGeom>
            <a:ln w="25400"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 bwMode="auto">
            <a:xfrm flipV="1">
              <a:off x="1623008" y="2528924"/>
              <a:ext cx="771750" cy="117001"/>
            </a:xfrm>
            <a:prstGeom prst="line">
              <a:avLst/>
            </a:prstGeom>
            <a:ln w="25400"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 bwMode="auto">
            <a:xfrm rot="5400000" flipH="1" flipV="1">
              <a:off x="1024575" y="2652556"/>
              <a:ext cx="354056" cy="487706"/>
            </a:xfrm>
            <a:prstGeom prst="line">
              <a:avLst/>
            </a:prstGeom>
            <a:ln w="25400"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 bwMode="auto">
            <a:xfrm rot="16200000" flipH="1">
              <a:off x="1248803" y="3020004"/>
              <a:ext cx="567662" cy="27267"/>
            </a:xfrm>
            <a:prstGeom prst="line">
              <a:avLst/>
            </a:prstGeom>
            <a:ln w="25400"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 bwMode="auto">
            <a:xfrm rot="16200000" flipH="1">
              <a:off x="2536581" y="2618189"/>
              <a:ext cx="370275" cy="326997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 bwMode="auto">
            <a:xfrm rot="5400000" flipH="1" flipV="1">
              <a:off x="2072898" y="2678268"/>
              <a:ext cx="431622" cy="268189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/>
            <p:nvPr/>
          </p:nvCxnSpPr>
          <p:spPr bwMode="auto">
            <a:xfrm rot="5400000" flipH="1" flipV="1">
              <a:off x="1727271" y="3055968"/>
              <a:ext cx="184468" cy="399387"/>
            </a:xfrm>
            <a:prstGeom prst="line">
              <a:avLst/>
            </a:prstGeom>
            <a:ln w="25400"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 bwMode="auto">
            <a:xfrm rot="16200000" flipH="1">
              <a:off x="1651476" y="2660450"/>
              <a:ext cx="308792" cy="426654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/>
            <p:nvPr/>
          </p:nvCxnSpPr>
          <p:spPr bwMode="auto">
            <a:xfrm flipV="1">
              <a:off x="2182661" y="3034453"/>
              <a:ext cx="674510" cy="61347"/>
            </a:xfrm>
            <a:prstGeom prst="line">
              <a:avLst/>
            </a:prstGeom>
            <a:ln w="25400"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117" name="Oval 57"/>
            <p:cNvSpPr>
              <a:spLocks noChangeArrowheads="1"/>
            </p:cNvSpPr>
            <p:nvPr/>
          </p:nvSpPr>
          <p:spPr bwMode="auto">
            <a:xfrm>
              <a:off x="1369577" y="3888247"/>
              <a:ext cx="191508" cy="191278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/>
              <a:r>
                <a:rPr lang="en-US" sz="100" dirty="0" smtClean="0">
                  <a:solidFill>
                    <a:srgbClr val="0070C0"/>
                  </a:solidFill>
                  <a:latin typeface="Calibri" pitchFamily="34" charset="0"/>
                </a:rPr>
                <a:t>C</a:t>
              </a:r>
              <a:endParaRPr lang="en-US" sz="100" dirty="0">
                <a:solidFill>
                  <a:srgbClr val="0070C0"/>
                </a:solidFill>
                <a:latin typeface="Calibri" pitchFamily="34" charset="0"/>
              </a:endParaRPr>
            </a:p>
          </p:txBody>
        </p:sp>
        <p:sp>
          <p:nvSpPr>
            <p:cNvPr id="119" name="Oval 57"/>
            <p:cNvSpPr>
              <a:spLocks noChangeArrowheads="1"/>
            </p:cNvSpPr>
            <p:nvPr/>
          </p:nvSpPr>
          <p:spPr bwMode="auto">
            <a:xfrm>
              <a:off x="794288" y="3045425"/>
              <a:ext cx="191508" cy="191278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/>
              <a:r>
                <a:rPr lang="en-US" sz="100" dirty="0" smtClean="0">
                  <a:solidFill>
                    <a:srgbClr val="0070C0"/>
                  </a:solidFill>
                  <a:latin typeface="Calibri" pitchFamily="34" charset="0"/>
                </a:rPr>
                <a:t>D</a:t>
              </a:r>
              <a:endParaRPr lang="en-US" sz="100" dirty="0">
                <a:solidFill>
                  <a:srgbClr val="0070C0"/>
                </a:solidFill>
                <a:latin typeface="Calibri" pitchFamily="34" charset="0"/>
              </a:endParaRPr>
            </a:p>
          </p:txBody>
        </p:sp>
        <p:sp>
          <p:nvSpPr>
            <p:cNvPr id="120" name="Oval 57"/>
            <p:cNvSpPr>
              <a:spLocks noChangeArrowheads="1"/>
            </p:cNvSpPr>
            <p:nvPr/>
          </p:nvSpPr>
          <p:spPr bwMode="auto">
            <a:xfrm>
              <a:off x="3497686" y="3201839"/>
              <a:ext cx="208015" cy="207765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/>
              <a:r>
                <a:rPr lang="en-US" sz="100" dirty="0" smtClean="0">
                  <a:solidFill>
                    <a:srgbClr val="0070C0"/>
                  </a:solidFill>
                  <a:latin typeface="Calibri" pitchFamily="34" charset="0"/>
                </a:rPr>
                <a:t>M</a:t>
              </a:r>
              <a:endParaRPr lang="en-US" sz="100" dirty="0">
                <a:solidFill>
                  <a:srgbClr val="0070C0"/>
                </a:solidFill>
                <a:latin typeface="Calibri" pitchFamily="34" charset="0"/>
              </a:endParaRPr>
            </a:p>
          </p:txBody>
        </p:sp>
        <p:sp>
          <p:nvSpPr>
            <p:cNvPr id="122" name="Oval 57"/>
            <p:cNvSpPr>
              <a:spLocks noChangeArrowheads="1"/>
            </p:cNvSpPr>
            <p:nvPr/>
          </p:nvSpPr>
          <p:spPr bwMode="auto">
            <a:xfrm>
              <a:off x="3337039" y="2523864"/>
              <a:ext cx="208015" cy="207765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/>
              <a:r>
                <a:rPr lang="en-US" sz="100" dirty="0" smtClean="0">
                  <a:solidFill>
                    <a:srgbClr val="0070C0"/>
                  </a:solidFill>
                  <a:latin typeface="Calibri" pitchFamily="34" charset="0"/>
                </a:rPr>
                <a:t>N</a:t>
              </a:r>
              <a:endParaRPr lang="en-US" sz="100" dirty="0">
                <a:solidFill>
                  <a:srgbClr val="0070C0"/>
                </a:solidFill>
                <a:latin typeface="Calibri" pitchFamily="34" charset="0"/>
              </a:endParaRPr>
            </a:p>
          </p:txBody>
        </p:sp>
        <p:sp>
          <p:nvSpPr>
            <p:cNvPr id="123" name="Oval 57"/>
            <p:cNvSpPr>
              <a:spLocks noChangeArrowheads="1"/>
            </p:cNvSpPr>
            <p:nvPr/>
          </p:nvSpPr>
          <p:spPr bwMode="auto">
            <a:xfrm>
              <a:off x="726619" y="3614840"/>
              <a:ext cx="208015" cy="207765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/>
              <a:r>
                <a:rPr lang="en-US" sz="100" dirty="0" smtClean="0">
                  <a:solidFill>
                    <a:srgbClr val="0070C0"/>
                  </a:solidFill>
                  <a:latin typeface="Calibri" pitchFamily="34" charset="0"/>
                </a:rPr>
                <a:t>A</a:t>
              </a:r>
              <a:endParaRPr lang="en-US" sz="100" dirty="0">
                <a:solidFill>
                  <a:srgbClr val="0070C0"/>
                </a:solidFill>
                <a:latin typeface="Calibri" pitchFamily="34" charset="0"/>
              </a:endParaRPr>
            </a:p>
          </p:txBody>
        </p:sp>
        <p:sp>
          <p:nvSpPr>
            <p:cNvPr id="139" name="Oval 57"/>
            <p:cNvSpPr>
              <a:spLocks noChangeArrowheads="1"/>
            </p:cNvSpPr>
            <p:nvPr/>
          </p:nvSpPr>
          <p:spPr bwMode="auto">
            <a:xfrm>
              <a:off x="1442260" y="3317469"/>
              <a:ext cx="208015" cy="207765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/>
              <a:r>
                <a:rPr lang="en-US" sz="100" dirty="0" smtClean="0">
                  <a:solidFill>
                    <a:srgbClr val="0070C0"/>
                  </a:solidFill>
                  <a:latin typeface="Calibri" pitchFamily="34" charset="0"/>
                </a:rPr>
                <a:t>B</a:t>
              </a:r>
              <a:endParaRPr lang="en-US" sz="100" dirty="0">
                <a:solidFill>
                  <a:srgbClr val="0070C0"/>
                </a:solidFill>
                <a:latin typeface="Calibri" pitchFamily="34" charset="0"/>
              </a:endParaRPr>
            </a:p>
          </p:txBody>
        </p:sp>
        <p:sp>
          <p:nvSpPr>
            <p:cNvPr id="140" name="Oval 57"/>
            <p:cNvSpPr>
              <a:spLocks noChangeArrowheads="1"/>
            </p:cNvSpPr>
            <p:nvPr/>
          </p:nvSpPr>
          <p:spPr bwMode="auto">
            <a:xfrm>
              <a:off x="2394758" y="2433285"/>
              <a:ext cx="191508" cy="191278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/>
              <a:r>
                <a:rPr lang="en-US" sz="100" dirty="0" smtClean="0">
                  <a:solidFill>
                    <a:srgbClr val="0070C0"/>
                  </a:solidFill>
                  <a:latin typeface="Calibri" pitchFamily="34" charset="0"/>
                </a:rPr>
                <a:t>I</a:t>
              </a:r>
              <a:endParaRPr lang="en-US" sz="100" dirty="0">
                <a:solidFill>
                  <a:srgbClr val="0070C0"/>
                </a:solidFill>
                <a:latin typeface="Calibri" pitchFamily="34" charset="0"/>
              </a:endParaRPr>
            </a:p>
          </p:txBody>
        </p:sp>
        <p:sp>
          <p:nvSpPr>
            <p:cNvPr id="141" name="Oval 57"/>
            <p:cNvSpPr>
              <a:spLocks noChangeArrowheads="1"/>
            </p:cNvSpPr>
            <p:nvPr/>
          </p:nvSpPr>
          <p:spPr bwMode="auto">
            <a:xfrm>
              <a:off x="1414993" y="2542042"/>
              <a:ext cx="208015" cy="207765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/>
              <a:r>
                <a:rPr lang="en-US" sz="100" dirty="0" smtClean="0">
                  <a:solidFill>
                    <a:srgbClr val="0070C0"/>
                  </a:solidFill>
                  <a:latin typeface="Calibri" pitchFamily="34" charset="0"/>
                </a:rPr>
                <a:t>E</a:t>
              </a:r>
              <a:endParaRPr lang="en-US" sz="100" dirty="0">
                <a:solidFill>
                  <a:srgbClr val="0070C0"/>
                </a:solidFill>
                <a:latin typeface="Calibri" pitchFamily="34" charset="0"/>
              </a:endParaRPr>
            </a:p>
          </p:txBody>
        </p:sp>
        <p:cxnSp>
          <p:nvCxnSpPr>
            <p:cNvPr id="142" name="Straight Connector 141"/>
            <p:cNvCxnSpPr/>
            <p:nvPr/>
          </p:nvCxnSpPr>
          <p:spPr bwMode="auto">
            <a:xfrm flipV="1">
              <a:off x="1613483" y="2490824"/>
              <a:ext cx="771750" cy="117001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/>
          </p:nvCxnSpPr>
          <p:spPr bwMode="auto">
            <a:xfrm rot="16200000" flipH="1">
              <a:off x="1055310" y="3617231"/>
              <a:ext cx="191707" cy="465406"/>
            </a:xfrm>
            <a:prstGeom prst="line">
              <a:avLst/>
            </a:prstGeom>
            <a:ln w="25400"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/>
            <p:nvPr/>
          </p:nvCxnSpPr>
          <p:spPr bwMode="auto">
            <a:xfrm rot="16200000" flipH="1">
              <a:off x="1069598" y="3579134"/>
              <a:ext cx="191707" cy="465406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/>
          </p:nvCxnSpPr>
          <p:spPr bwMode="auto">
            <a:xfrm rot="16200000" flipH="1">
              <a:off x="2555631" y="2580089"/>
              <a:ext cx="370275" cy="326997"/>
            </a:xfrm>
            <a:prstGeom prst="line">
              <a:avLst/>
            </a:prstGeom>
            <a:ln w="25400"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/>
            <p:nvPr/>
          </p:nvCxnSpPr>
          <p:spPr bwMode="auto">
            <a:xfrm rot="16200000" flipH="1">
              <a:off x="1103199" y="3044192"/>
              <a:ext cx="212663" cy="484509"/>
            </a:xfrm>
            <a:prstGeom prst="line">
              <a:avLst/>
            </a:prstGeom>
            <a:ln w="25400"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/>
            <p:nvPr/>
          </p:nvCxnSpPr>
          <p:spPr bwMode="auto">
            <a:xfrm rot="5400000">
              <a:off x="2778742" y="3781812"/>
              <a:ext cx="251599" cy="284041"/>
            </a:xfrm>
            <a:prstGeom prst="line">
              <a:avLst/>
            </a:prstGeom>
            <a:ln w="25400"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55" name="Straight Connector 154"/>
            <p:cNvCxnSpPr/>
            <p:nvPr/>
          </p:nvCxnSpPr>
          <p:spPr bwMode="auto">
            <a:xfrm rot="16200000" flipH="1">
              <a:off x="2094967" y="3223074"/>
              <a:ext cx="326619" cy="207323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/>
            <p:cNvCxnSpPr/>
            <p:nvPr/>
          </p:nvCxnSpPr>
          <p:spPr bwMode="auto">
            <a:xfrm rot="5400000">
              <a:off x="2003286" y="3732247"/>
              <a:ext cx="453941" cy="263364"/>
            </a:xfrm>
            <a:prstGeom prst="line">
              <a:avLst/>
            </a:prstGeom>
            <a:ln w="25400"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57" name="Straight Connector 156"/>
            <p:cNvCxnSpPr/>
            <p:nvPr/>
          </p:nvCxnSpPr>
          <p:spPr bwMode="auto">
            <a:xfrm>
              <a:off x="2539490" y="3563503"/>
              <a:ext cx="450452" cy="138326"/>
            </a:xfrm>
            <a:prstGeom prst="line">
              <a:avLst/>
            </a:prstGeom>
            <a:ln w="25400"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158" name="Oval 57"/>
            <p:cNvSpPr>
              <a:spLocks noChangeArrowheads="1"/>
            </p:cNvSpPr>
            <p:nvPr/>
          </p:nvSpPr>
          <p:spPr bwMode="auto">
            <a:xfrm>
              <a:off x="1935112" y="4062888"/>
              <a:ext cx="191508" cy="191278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/>
              <a:r>
                <a:rPr lang="en-US" sz="100" dirty="0" smtClean="0">
                  <a:solidFill>
                    <a:srgbClr val="0070C0"/>
                  </a:solidFill>
                  <a:latin typeface="Calibri" pitchFamily="34" charset="0"/>
                </a:rPr>
                <a:t>F</a:t>
              </a:r>
              <a:endParaRPr lang="en-US" sz="100" dirty="0">
                <a:solidFill>
                  <a:srgbClr val="0070C0"/>
                </a:solidFill>
                <a:latin typeface="Calibri" pitchFamily="34" charset="0"/>
              </a:endParaRPr>
            </a:p>
          </p:txBody>
        </p:sp>
        <p:sp>
          <p:nvSpPr>
            <p:cNvPr id="159" name="Oval 57"/>
            <p:cNvSpPr>
              <a:spLocks noChangeArrowheads="1"/>
            </p:cNvSpPr>
            <p:nvPr/>
          </p:nvSpPr>
          <p:spPr bwMode="auto">
            <a:xfrm>
              <a:off x="2989942" y="3606190"/>
              <a:ext cx="191508" cy="191278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/>
              <a:r>
                <a:rPr lang="en-US" sz="100" dirty="0" smtClean="0">
                  <a:solidFill>
                    <a:srgbClr val="0070C0"/>
                  </a:solidFill>
                  <a:latin typeface="Calibri" pitchFamily="34" charset="0"/>
                </a:rPr>
                <a:t>L</a:t>
              </a:r>
              <a:endParaRPr lang="en-US" sz="100" dirty="0">
                <a:solidFill>
                  <a:srgbClr val="0070C0"/>
                </a:solidFill>
                <a:latin typeface="Calibri" pitchFamily="34" charset="0"/>
              </a:endParaRPr>
            </a:p>
          </p:txBody>
        </p:sp>
        <p:sp>
          <p:nvSpPr>
            <p:cNvPr id="161" name="Oval 57"/>
            <p:cNvSpPr>
              <a:spLocks noChangeArrowheads="1"/>
            </p:cNvSpPr>
            <p:nvPr/>
          </p:nvSpPr>
          <p:spPr bwMode="auto">
            <a:xfrm>
              <a:off x="1991153" y="3000161"/>
              <a:ext cx="191508" cy="191278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/>
              <a:r>
                <a:rPr lang="en-US" sz="100" dirty="0" smtClean="0">
                  <a:solidFill>
                    <a:srgbClr val="0070C0"/>
                  </a:solidFill>
                  <a:latin typeface="Calibri" pitchFamily="34" charset="0"/>
                </a:rPr>
                <a:t>G</a:t>
              </a:r>
              <a:endParaRPr lang="en-US" sz="100" dirty="0">
                <a:solidFill>
                  <a:srgbClr val="0070C0"/>
                </a:solidFill>
                <a:latin typeface="Calibri" pitchFamily="34" charset="0"/>
              </a:endParaRPr>
            </a:p>
          </p:txBody>
        </p:sp>
        <p:cxnSp>
          <p:nvCxnSpPr>
            <p:cNvPr id="162" name="Straight Connector 161"/>
            <p:cNvCxnSpPr/>
            <p:nvPr/>
          </p:nvCxnSpPr>
          <p:spPr bwMode="auto">
            <a:xfrm rot="5400000">
              <a:off x="1974711" y="3698912"/>
              <a:ext cx="453941" cy="263364"/>
            </a:xfrm>
            <a:prstGeom prst="line">
              <a:avLst/>
            </a:prstGeom>
            <a:ln w="25400"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/>
            <p:nvPr/>
          </p:nvCxnSpPr>
          <p:spPr bwMode="auto">
            <a:xfrm rot="5400000">
              <a:off x="2503139" y="3107968"/>
              <a:ext cx="387966" cy="376190"/>
            </a:xfrm>
            <a:prstGeom prst="line">
              <a:avLst/>
            </a:prstGeom>
            <a:ln w="25400"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64" name="Straight Connector 163"/>
            <p:cNvCxnSpPr/>
            <p:nvPr/>
          </p:nvCxnSpPr>
          <p:spPr bwMode="auto">
            <a:xfrm rot="5400000">
              <a:off x="2474563" y="3079393"/>
              <a:ext cx="387966" cy="37619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5" name="Oval 57"/>
            <p:cNvSpPr>
              <a:spLocks noChangeArrowheads="1"/>
            </p:cNvSpPr>
            <p:nvPr/>
          </p:nvSpPr>
          <p:spPr bwMode="auto">
            <a:xfrm>
              <a:off x="2857171" y="2938814"/>
              <a:ext cx="191508" cy="191278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/>
              <a:r>
                <a:rPr lang="en-US" sz="100" dirty="0" smtClean="0">
                  <a:solidFill>
                    <a:srgbClr val="0070C0"/>
                  </a:solidFill>
                  <a:latin typeface="Calibri" pitchFamily="34" charset="0"/>
                </a:rPr>
                <a:t>K</a:t>
              </a:r>
              <a:endParaRPr lang="en-US" sz="100" dirty="0">
                <a:solidFill>
                  <a:srgbClr val="0070C0"/>
                </a:solidFill>
                <a:latin typeface="Calibri" pitchFamily="34" charset="0"/>
              </a:endParaRPr>
            </a:p>
          </p:txBody>
        </p:sp>
        <p:cxnSp>
          <p:nvCxnSpPr>
            <p:cNvPr id="166" name="Straight Connector 165"/>
            <p:cNvCxnSpPr/>
            <p:nvPr/>
          </p:nvCxnSpPr>
          <p:spPr bwMode="auto">
            <a:xfrm rot="5400000">
              <a:off x="2526952" y="3141307"/>
              <a:ext cx="387966" cy="376190"/>
            </a:xfrm>
            <a:prstGeom prst="line">
              <a:avLst/>
            </a:prstGeom>
            <a:ln w="25400"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160" name="Oval 57"/>
            <p:cNvSpPr>
              <a:spLocks noChangeArrowheads="1"/>
            </p:cNvSpPr>
            <p:nvPr/>
          </p:nvSpPr>
          <p:spPr bwMode="auto">
            <a:xfrm>
              <a:off x="2331475" y="3459620"/>
              <a:ext cx="208015" cy="207765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/>
              <a:r>
                <a:rPr lang="en-US" sz="100" dirty="0" smtClean="0">
                  <a:solidFill>
                    <a:srgbClr val="0070C0"/>
                  </a:solidFill>
                  <a:latin typeface="Calibri" pitchFamily="34" charset="0"/>
                </a:rPr>
                <a:t>H</a:t>
              </a:r>
              <a:endParaRPr lang="en-US" sz="100" dirty="0">
                <a:solidFill>
                  <a:srgbClr val="0070C0"/>
                </a:solidFill>
                <a:latin typeface="Calibri" pitchFamily="34" charset="0"/>
              </a:endParaRPr>
            </a:p>
          </p:txBody>
        </p:sp>
      </p:grpSp>
      <p:sp>
        <p:nvSpPr>
          <p:cNvPr id="213" name="Rectangle 3"/>
          <p:cNvSpPr txBox="1">
            <a:spLocks/>
          </p:cNvSpPr>
          <p:nvPr/>
        </p:nvSpPr>
        <p:spPr bwMode="auto">
          <a:xfrm>
            <a:off x="102476" y="5139559"/>
            <a:ext cx="9041524" cy="170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References</a:t>
            </a: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10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[1]  M. Gjoka, M. Kurant, C. T. Butts and A. Markopoulou,  “Walking in Facebook: A Case Study of Unbiased Sampling of OSNs”,  </a:t>
            </a:r>
            <a:r>
              <a:rPr kumimoji="0" lang="en-US" sz="13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INFOCOM 2010.</a:t>
            </a: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10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[2]  M. Gjoka, C. T. Butts, M. Kurant and A. Markopoulou,   “Multigraph Sampling of Online Social Networks”,   </a:t>
            </a:r>
            <a:r>
              <a:rPr kumimoji="0" lang="en-US" sz="13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arXiv:1008.2565</a:t>
            </a:r>
            <a:endParaRPr kumimoji="0" lang="en-US" sz="1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10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[3]  M. Kurant, M. Gjoka, C. T. Butts and A. Markopoulou,   “Walking on a Graph with a Magnifying Glass”,   to appear in </a:t>
            </a:r>
            <a:r>
              <a:rPr kumimoji="0" lang="en-US" sz="13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SIGMETRICS 2011.</a:t>
            </a:r>
            <a:endParaRPr kumimoji="0" lang="en-US" sz="1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10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[4]  M. Kurant, A. Markopoulou and P. Thiran,   “On the bias of BFS (Breadth First Search)”,   </a:t>
            </a:r>
            <a:r>
              <a:rPr kumimoji="0" lang="en-US" sz="13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ITC 22, 2010.</a:t>
            </a:r>
          </a:p>
          <a:p>
            <a:pPr marL="228600" lvl="0" indent="-228600">
              <a:spcBef>
                <a:spcPct val="20000"/>
              </a:spcBef>
              <a:spcAft>
                <a:spcPts val="100"/>
              </a:spcAft>
              <a:defRPr/>
            </a:pPr>
            <a:r>
              <a:rPr lang="en-US" sz="1300" dirty="0" smtClean="0">
                <a:latin typeface="+mn-lt"/>
                <a:cs typeface="+mn-cs"/>
              </a:rPr>
              <a:t>[5]</a:t>
            </a:r>
            <a:r>
              <a:rPr lang="en-US" sz="1300" dirty="0" smtClean="0">
                <a:latin typeface="+mn-lt"/>
              </a:rPr>
              <a:t>  M. Kurant, M. Gjoka, C. T. Butts and A. Markopoulou, “Estimating coarse-grained graphs of OSNs”,   in preparation.</a:t>
            </a:r>
            <a:endParaRPr kumimoji="0" lang="en-US" sz="1300" b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lvl="0" indent="-228600">
              <a:spcBef>
                <a:spcPct val="20000"/>
              </a:spcBef>
              <a:spcAft>
                <a:spcPts val="100"/>
              </a:spcAft>
              <a:defRPr/>
            </a:pPr>
            <a:r>
              <a:rPr lang="en-US" sz="1300" dirty="0" smtClean="0">
                <a:latin typeface="+mn-lt"/>
                <a:cs typeface="+mn-cs"/>
              </a:rPr>
              <a:t>[6]  Facebook data:    </a:t>
            </a:r>
            <a:r>
              <a:rPr lang="en-US" sz="1300" dirty="0" smtClean="0">
                <a:latin typeface="+mn-lt"/>
              </a:rPr>
              <a:t>http://odysseas.calit2.uci.edu/research/osn.html</a:t>
            </a:r>
          </a:p>
          <a:p>
            <a:pPr marL="228600" lvl="0" indent="-228600">
              <a:spcBef>
                <a:spcPct val="20000"/>
              </a:spcBef>
              <a:spcAft>
                <a:spcPts val="100"/>
              </a:spcAft>
              <a:defRPr/>
            </a:pPr>
            <a:r>
              <a:rPr kumimoji="0" lang="en-US" sz="1300" b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[7]  Python code for BFS correction:</a:t>
            </a:r>
            <a:r>
              <a:rPr kumimoji="0" lang="en-US" sz="1300" b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  <a:r>
              <a:rPr lang="en-US" sz="1300" dirty="0" smtClean="0">
                <a:latin typeface="+mn-lt"/>
              </a:rPr>
              <a:t>http://mkurant.com/maciej/publications</a:t>
            </a:r>
            <a:endParaRPr kumimoji="0" lang="en-US" sz="1300" b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4" name="Group 253"/>
          <p:cNvGrpSpPr/>
          <p:nvPr/>
        </p:nvGrpSpPr>
        <p:grpSpPr>
          <a:xfrm>
            <a:off x="425670" y="280577"/>
            <a:ext cx="1931962" cy="1180858"/>
            <a:chOff x="387542" y="1240753"/>
            <a:chExt cx="2979082" cy="1820881"/>
          </a:xfrm>
        </p:grpSpPr>
        <p:cxnSp>
          <p:nvCxnSpPr>
            <p:cNvPr id="171" name="Straight Connector 170"/>
            <p:cNvCxnSpPr/>
            <p:nvPr/>
          </p:nvCxnSpPr>
          <p:spPr bwMode="auto">
            <a:xfrm rot="16200000" flipV="1">
              <a:off x="2442185" y="2109223"/>
              <a:ext cx="476099" cy="13277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>
              <a:stCxn id="190" idx="4"/>
              <a:endCxn id="188" idx="0"/>
            </p:cNvCxnSpPr>
            <p:nvPr/>
          </p:nvCxnSpPr>
          <p:spPr bwMode="auto">
            <a:xfrm rot="16200000" flipH="1">
              <a:off x="2947188" y="1693878"/>
              <a:ext cx="470210" cy="16064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>
              <a:endCxn id="190" idx="2"/>
            </p:cNvCxnSpPr>
            <p:nvPr/>
          </p:nvCxnSpPr>
          <p:spPr bwMode="auto">
            <a:xfrm>
              <a:off x="2247189" y="1336392"/>
              <a:ext cx="750773" cy="9882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>
              <a:stCxn id="188" idx="3"/>
            </p:cNvCxnSpPr>
            <p:nvPr/>
          </p:nvCxnSpPr>
          <p:spPr bwMode="auto">
            <a:xfrm rot="5400000">
              <a:off x="2874187" y="2126786"/>
              <a:ext cx="255025" cy="37474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/>
            <p:cNvCxnSpPr>
              <a:endCxn id="189" idx="7"/>
            </p:cNvCxnSpPr>
            <p:nvPr/>
          </p:nvCxnSpPr>
          <p:spPr bwMode="auto">
            <a:xfrm rot="5400000">
              <a:off x="2411092" y="2560703"/>
              <a:ext cx="251599" cy="28404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/>
            <p:cNvCxnSpPr>
              <a:endCxn id="186" idx="0"/>
            </p:cNvCxnSpPr>
            <p:nvPr/>
          </p:nvCxnSpPr>
          <p:spPr bwMode="auto">
            <a:xfrm rot="5400000">
              <a:off x="985217" y="2473740"/>
              <a:ext cx="363013" cy="8093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>
              <a:stCxn id="187" idx="5"/>
            </p:cNvCxnSpPr>
            <p:nvPr/>
          </p:nvCxnSpPr>
          <p:spPr bwMode="auto">
            <a:xfrm rot="16200000" flipH="1">
              <a:off x="754597" y="1880235"/>
              <a:ext cx="212663" cy="48450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>
              <a:stCxn id="187" idx="4"/>
              <a:endCxn id="191" idx="0"/>
            </p:cNvCxnSpPr>
            <p:nvPr/>
          </p:nvCxnSpPr>
          <p:spPr bwMode="auto">
            <a:xfrm rot="5400000">
              <a:off x="332190" y="2203532"/>
              <a:ext cx="378137" cy="5941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/>
            <p:cNvCxnSpPr>
              <a:stCxn id="191" idx="5"/>
              <a:endCxn id="186" idx="2"/>
            </p:cNvCxnSpPr>
            <p:nvPr/>
          </p:nvCxnSpPr>
          <p:spPr bwMode="auto">
            <a:xfrm rot="16200000" flipH="1">
              <a:off x="701944" y="2462797"/>
              <a:ext cx="191707" cy="46540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/>
            <p:cNvCxnSpPr>
              <a:stCxn id="186" idx="5"/>
            </p:cNvCxnSpPr>
            <p:nvPr/>
          </p:nvCxnSpPr>
          <p:spPr bwMode="auto">
            <a:xfrm rot="16200000" flipH="1">
              <a:off x="1341491" y="2711451"/>
              <a:ext cx="107014" cy="4020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>
              <a:endCxn id="189" idx="2"/>
            </p:cNvCxnSpPr>
            <p:nvPr/>
          </p:nvCxnSpPr>
          <p:spPr bwMode="auto">
            <a:xfrm flipV="1">
              <a:off x="1787543" y="2901980"/>
              <a:ext cx="429775" cy="6401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 bwMode="auto">
            <a:xfrm flipV="1">
              <a:off x="1283931" y="1336392"/>
              <a:ext cx="771750" cy="11700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>
              <a:stCxn id="187" idx="7"/>
            </p:cNvCxnSpPr>
            <p:nvPr/>
          </p:nvCxnSpPr>
          <p:spPr bwMode="auto">
            <a:xfrm rot="5400000" flipH="1" flipV="1">
              <a:off x="685498" y="1460024"/>
              <a:ext cx="354056" cy="48770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 bwMode="auto">
            <a:xfrm rot="16200000" flipH="1">
              <a:off x="909726" y="1827472"/>
              <a:ext cx="567662" cy="2726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 bwMode="auto">
            <a:xfrm rot="16200000" flipH="1">
              <a:off x="2197504" y="1425657"/>
              <a:ext cx="370275" cy="32699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6" name="Oval 57"/>
            <p:cNvSpPr>
              <a:spLocks noChangeArrowheads="1"/>
            </p:cNvSpPr>
            <p:nvPr/>
          </p:nvSpPr>
          <p:spPr bwMode="auto">
            <a:xfrm>
              <a:off x="1030500" y="2695715"/>
              <a:ext cx="191508" cy="191278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87" name="Oval 57"/>
            <p:cNvSpPr>
              <a:spLocks noChangeArrowheads="1"/>
            </p:cNvSpPr>
            <p:nvPr/>
          </p:nvSpPr>
          <p:spPr bwMode="auto">
            <a:xfrm>
              <a:off x="455211" y="1852893"/>
              <a:ext cx="191508" cy="191278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88" name="Oval 57"/>
            <p:cNvSpPr>
              <a:spLocks noChangeArrowheads="1"/>
            </p:cNvSpPr>
            <p:nvPr/>
          </p:nvSpPr>
          <p:spPr bwMode="auto">
            <a:xfrm>
              <a:off x="3158609" y="2009307"/>
              <a:ext cx="208015" cy="207765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89" name="Oval 57"/>
            <p:cNvSpPr>
              <a:spLocks noChangeArrowheads="1"/>
            </p:cNvSpPr>
            <p:nvPr/>
          </p:nvSpPr>
          <p:spPr bwMode="auto">
            <a:xfrm>
              <a:off x="2217318" y="2798097"/>
              <a:ext cx="208015" cy="207765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0" name="Oval 57"/>
            <p:cNvSpPr>
              <a:spLocks noChangeArrowheads="1"/>
            </p:cNvSpPr>
            <p:nvPr/>
          </p:nvSpPr>
          <p:spPr bwMode="auto">
            <a:xfrm>
              <a:off x="2997962" y="1331332"/>
              <a:ext cx="208015" cy="207765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1" name="Oval 57"/>
            <p:cNvSpPr>
              <a:spLocks noChangeArrowheads="1"/>
            </p:cNvSpPr>
            <p:nvPr/>
          </p:nvSpPr>
          <p:spPr bwMode="auto">
            <a:xfrm>
              <a:off x="387542" y="2422308"/>
              <a:ext cx="208015" cy="207765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grpSp>
          <p:nvGrpSpPr>
            <p:cNvPr id="15" name="Group 42"/>
            <p:cNvGrpSpPr/>
            <p:nvPr/>
          </p:nvGrpSpPr>
          <p:grpSpPr>
            <a:xfrm>
              <a:off x="1075916" y="1240753"/>
              <a:ext cx="1442178" cy="1091949"/>
              <a:chOff x="3803351" y="2092090"/>
              <a:chExt cx="1442178" cy="1091949"/>
            </a:xfrm>
          </p:grpSpPr>
          <p:cxnSp>
            <p:nvCxnSpPr>
              <p:cNvPr id="195" name="Straight Connector 194"/>
              <p:cNvCxnSpPr>
                <a:stCxn id="211" idx="7"/>
                <a:endCxn id="200" idx="3"/>
              </p:cNvCxnSpPr>
              <p:nvPr/>
            </p:nvCxnSpPr>
            <p:spPr bwMode="auto">
              <a:xfrm rot="5400000" flipH="1" flipV="1">
                <a:off x="4461256" y="2337073"/>
                <a:ext cx="431622" cy="26818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Straight Connector 195"/>
              <p:cNvCxnSpPr>
                <a:stCxn id="199" idx="7"/>
                <a:endCxn id="211" idx="3"/>
              </p:cNvCxnSpPr>
              <p:nvPr/>
            </p:nvCxnSpPr>
            <p:spPr bwMode="auto">
              <a:xfrm rot="5400000" flipH="1" flipV="1">
                <a:off x="4115629" y="2714773"/>
                <a:ext cx="184468" cy="39938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/>
              <p:cNvCxnSpPr>
                <a:stCxn id="201" idx="5"/>
                <a:endCxn id="211" idx="1"/>
              </p:cNvCxnSpPr>
              <p:nvPr/>
            </p:nvCxnSpPr>
            <p:spPr bwMode="auto">
              <a:xfrm rot="16200000" flipH="1">
                <a:off x="4039834" y="2319255"/>
                <a:ext cx="308792" cy="42665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/>
              <p:cNvCxnSpPr>
                <a:stCxn id="211" idx="6"/>
                <a:endCxn id="207" idx="2"/>
              </p:cNvCxnSpPr>
              <p:nvPr/>
            </p:nvCxnSpPr>
            <p:spPr bwMode="auto">
              <a:xfrm flipV="1">
                <a:off x="4571019" y="2693258"/>
                <a:ext cx="674510" cy="6134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9" name="Oval 57"/>
              <p:cNvSpPr>
                <a:spLocks noChangeArrowheads="1"/>
              </p:cNvSpPr>
              <p:nvPr/>
            </p:nvSpPr>
            <p:spPr bwMode="auto">
              <a:xfrm>
                <a:off x="3830618" y="2976274"/>
                <a:ext cx="208015" cy="207765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200" name="Oval 57"/>
              <p:cNvSpPr>
                <a:spLocks noChangeArrowheads="1"/>
              </p:cNvSpPr>
              <p:nvPr/>
            </p:nvSpPr>
            <p:spPr bwMode="auto">
              <a:xfrm>
                <a:off x="4783116" y="2092090"/>
                <a:ext cx="191508" cy="191278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201" name="Oval 57"/>
              <p:cNvSpPr>
                <a:spLocks noChangeArrowheads="1"/>
              </p:cNvSpPr>
              <p:nvPr/>
            </p:nvSpPr>
            <p:spPr bwMode="auto">
              <a:xfrm>
                <a:off x="3803351" y="2200847"/>
                <a:ext cx="208015" cy="207765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  <p:grpSp>
          <p:nvGrpSpPr>
            <p:cNvPr id="16" name="Group 43"/>
            <p:cNvGrpSpPr/>
            <p:nvPr/>
          </p:nvGrpSpPr>
          <p:grpSpPr>
            <a:xfrm>
              <a:off x="1596035" y="1746282"/>
              <a:ext cx="1246338" cy="1315352"/>
              <a:chOff x="4323470" y="2597619"/>
              <a:chExt cx="1246338" cy="1315352"/>
            </a:xfrm>
          </p:grpSpPr>
          <p:cxnSp>
            <p:nvCxnSpPr>
              <p:cNvPr id="203" name="Straight Connector 202"/>
              <p:cNvCxnSpPr>
                <a:stCxn id="211" idx="5"/>
                <a:endCxn id="210" idx="1"/>
              </p:cNvCxnSpPr>
              <p:nvPr/>
            </p:nvCxnSpPr>
            <p:spPr bwMode="auto">
              <a:xfrm rot="16200000" flipH="1">
                <a:off x="4483325" y="2881879"/>
                <a:ext cx="326619" cy="20732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/>
              <p:cNvCxnSpPr>
                <a:stCxn id="207" idx="3"/>
                <a:endCxn id="210" idx="7"/>
              </p:cNvCxnSpPr>
              <p:nvPr/>
            </p:nvCxnSpPr>
            <p:spPr bwMode="auto">
              <a:xfrm rot="5400000">
                <a:off x="4891497" y="2766773"/>
                <a:ext cx="387966" cy="37619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/>
              <p:cNvCxnSpPr>
                <a:stCxn id="210" idx="3"/>
                <a:endCxn id="208" idx="7"/>
              </p:cNvCxnSpPr>
              <p:nvPr/>
            </p:nvCxnSpPr>
            <p:spPr bwMode="auto">
              <a:xfrm rot="5400000">
                <a:off x="4391644" y="3391052"/>
                <a:ext cx="453941" cy="26336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/>
              <p:cNvCxnSpPr>
                <a:stCxn id="210" idx="6"/>
                <a:endCxn id="209" idx="2"/>
              </p:cNvCxnSpPr>
              <p:nvPr/>
            </p:nvCxnSpPr>
            <p:spPr bwMode="auto">
              <a:xfrm>
                <a:off x="4927848" y="3222308"/>
                <a:ext cx="450452" cy="13832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7" name="Oval 57"/>
              <p:cNvSpPr>
                <a:spLocks noChangeArrowheads="1"/>
              </p:cNvSpPr>
              <p:nvPr/>
            </p:nvSpPr>
            <p:spPr bwMode="auto">
              <a:xfrm>
                <a:off x="5245529" y="2597619"/>
                <a:ext cx="191508" cy="191278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208" name="Oval 57"/>
              <p:cNvSpPr>
                <a:spLocks noChangeArrowheads="1"/>
              </p:cNvSpPr>
              <p:nvPr/>
            </p:nvSpPr>
            <p:spPr bwMode="auto">
              <a:xfrm>
                <a:off x="4323470" y="3721693"/>
                <a:ext cx="191508" cy="191278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209" name="Oval 57"/>
              <p:cNvSpPr>
                <a:spLocks noChangeArrowheads="1"/>
              </p:cNvSpPr>
              <p:nvPr/>
            </p:nvSpPr>
            <p:spPr bwMode="auto">
              <a:xfrm>
                <a:off x="5378300" y="3264995"/>
                <a:ext cx="191508" cy="191278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210" name="Oval 57"/>
              <p:cNvSpPr>
                <a:spLocks noChangeArrowheads="1"/>
              </p:cNvSpPr>
              <p:nvPr/>
            </p:nvSpPr>
            <p:spPr bwMode="auto">
              <a:xfrm>
                <a:off x="4719833" y="3118425"/>
                <a:ext cx="208015" cy="207765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211" name="Oval 57"/>
              <p:cNvSpPr>
                <a:spLocks noChangeArrowheads="1"/>
              </p:cNvSpPr>
              <p:nvPr/>
            </p:nvSpPr>
            <p:spPr bwMode="auto">
              <a:xfrm>
                <a:off x="4379511" y="2658966"/>
                <a:ext cx="191508" cy="191278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</p:grpSp>
      <p:sp>
        <p:nvSpPr>
          <p:cNvPr id="212" name="Oval 57"/>
          <p:cNvSpPr>
            <a:spLocks noChangeArrowheads="1"/>
          </p:cNvSpPr>
          <p:nvPr/>
        </p:nvSpPr>
        <p:spPr bwMode="auto">
          <a:xfrm>
            <a:off x="1836437" y="988606"/>
            <a:ext cx="230132" cy="229854"/>
          </a:xfrm>
          <a:prstGeom prst="ellipse">
            <a:avLst/>
          </a:prstGeom>
          <a:noFill/>
          <a:ln w="50800">
            <a:solidFill>
              <a:schemeClr val="accent4"/>
            </a:solidFill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grpSp>
        <p:nvGrpSpPr>
          <p:cNvPr id="17" name="Group 646"/>
          <p:cNvGrpSpPr/>
          <p:nvPr/>
        </p:nvGrpSpPr>
        <p:grpSpPr>
          <a:xfrm>
            <a:off x="6754431" y="210510"/>
            <a:ext cx="2103697" cy="1264872"/>
            <a:chOff x="6857568" y="5286375"/>
            <a:chExt cx="2103697" cy="1264872"/>
          </a:xfrm>
        </p:grpSpPr>
        <p:cxnSp>
          <p:nvCxnSpPr>
            <p:cNvPr id="215" name="Straight Connector 214"/>
            <p:cNvCxnSpPr>
              <a:stCxn id="231" idx="7"/>
              <a:endCxn id="233" idx="3"/>
            </p:cNvCxnSpPr>
            <p:nvPr/>
          </p:nvCxnSpPr>
          <p:spPr bwMode="auto">
            <a:xfrm rot="5400000" flipH="1" flipV="1">
              <a:off x="7506533" y="5725280"/>
              <a:ext cx="168191" cy="31258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>
              <a:stCxn id="231" idx="4"/>
              <a:endCxn id="230" idx="0"/>
            </p:cNvCxnSpPr>
            <p:nvPr/>
          </p:nvCxnSpPr>
          <p:spPr bwMode="auto">
            <a:xfrm rot="5400000">
              <a:off x="7227636" y="6155123"/>
              <a:ext cx="306450" cy="54358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>
              <a:stCxn id="234" idx="5"/>
              <a:endCxn id="233" idx="1"/>
            </p:cNvCxnSpPr>
            <p:nvPr/>
          </p:nvCxnSpPr>
          <p:spPr bwMode="auto">
            <a:xfrm rot="16200000" flipH="1">
              <a:off x="7455629" y="5457820"/>
              <a:ext cx="251685" cy="330893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>
              <a:stCxn id="234" idx="4"/>
              <a:endCxn id="231" idx="0"/>
            </p:cNvCxnSpPr>
            <p:nvPr/>
          </p:nvCxnSpPr>
          <p:spPr bwMode="auto">
            <a:xfrm rot="16200000" flipH="1">
              <a:off x="7175643" y="5722388"/>
              <a:ext cx="446480" cy="18313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" name="Group 500"/>
            <p:cNvGrpSpPr/>
            <p:nvPr/>
          </p:nvGrpSpPr>
          <p:grpSpPr>
            <a:xfrm>
              <a:off x="6976813" y="5392583"/>
              <a:ext cx="1465102" cy="1094433"/>
              <a:chOff x="4847762" y="4764431"/>
              <a:chExt cx="1465102" cy="1094433"/>
            </a:xfrm>
          </p:grpSpPr>
          <p:cxnSp>
            <p:nvCxnSpPr>
              <p:cNvPr id="241" name="Straight Connector 240"/>
              <p:cNvCxnSpPr>
                <a:stCxn id="237" idx="0"/>
                <a:endCxn id="229" idx="4"/>
              </p:cNvCxnSpPr>
              <p:nvPr/>
            </p:nvCxnSpPr>
            <p:spPr bwMode="auto">
              <a:xfrm rot="16200000" flipV="1">
                <a:off x="6093390" y="5268443"/>
                <a:ext cx="349777" cy="89171"/>
              </a:xfrm>
              <a:prstGeom prst="line">
                <a:avLst/>
              </a:prstGeom>
              <a:ln w="25400" cap="rnd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2" name="Straight Connector 241"/>
              <p:cNvCxnSpPr>
                <a:stCxn id="233" idx="7"/>
                <a:endCxn id="240" idx="3"/>
              </p:cNvCxnSpPr>
              <p:nvPr/>
            </p:nvCxnSpPr>
            <p:spPr bwMode="auto">
              <a:xfrm rot="5400000" flipH="1" flipV="1">
                <a:off x="5611423" y="4864716"/>
                <a:ext cx="311109" cy="201377"/>
              </a:xfrm>
              <a:prstGeom prst="line">
                <a:avLst/>
              </a:prstGeom>
              <a:ln w="25400" cap="rnd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3" name="Straight Connector 242"/>
              <p:cNvCxnSpPr>
                <a:stCxn id="229" idx="3"/>
                <a:endCxn id="238" idx="7"/>
              </p:cNvCxnSpPr>
              <p:nvPr/>
            </p:nvCxnSpPr>
            <p:spPr bwMode="auto">
              <a:xfrm rot="5400000">
                <a:off x="5921632" y="5132066"/>
                <a:ext cx="281792" cy="273906"/>
              </a:xfrm>
              <a:prstGeom prst="line">
                <a:avLst/>
              </a:prstGeom>
              <a:ln w="25400" cap="rnd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4" name="Straight Connector 243"/>
              <p:cNvCxnSpPr>
                <a:stCxn id="237" idx="3"/>
                <a:endCxn id="232" idx="7"/>
              </p:cNvCxnSpPr>
              <p:nvPr/>
            </p:nvCxnSpPr>
            <p:spPr bwMode="auto">
              <a:xfrm rot="5400000">
                <a:off x="6064443" y="5586657"/>
                <a:ext cx="192038" cy="213856"/>
              </a:xfrm>
              <a:prstGeom prst="line">
                <a:avLst/>
              </a:prstGeom>
              <a:ln w="25400" cap="rnd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5" name="Straight Connector 244"/>
              <p:cNvCxnSpPr>
                <a:stCxn id="233" idx="5"/>
                <a:endCxn id="238" idx="1"/>
              </p:cNvCxnSpPr>
              <p:nvPr/>
            </p:nvCxnSpPr>
            <p:spPr bwMode="auto">
              <a:xfrm rot="16200000" flipH="1">
                <a:off x="5626243" y="5209367"/>
                <a:ext cx="240593" cy="160501"/>
              </a:xfrm>
              <a:prstGeom prst="line">
                <a:avLst/>
              </a:prstGeom>
              <a:ln w="25400" cap="rnd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6" name="Straight Connector 245"/>
              <p:cNvCxnSpPr>
                <a:stCxn id="236" idx="5"/>
                <a:endCxn id="231" idx="2"/>
              </p:cNvCxnSpPr>
              <p:nvPr/>
            </p:nvCxnSpPr>
            <p:spPr bwMode="auto">
              <a:xfrm rot="16200000" flipH="1">
                <a:off x="4991361" y="5113342"/>
                <a:ext cx="142820" cy="358053"/>
              </a:xfrm>
              <a:prstGeom prst="line">
                <a:avLst/>
              </a:prstGeom>
              <a:ln w="25400" cap="rnd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7" name="Straight Connector 246"/>
              <p:cNvCxnSpPr>
                <a:stCxn id="239" idx="5"/>
                <a:endCxn id="230" idx="2"/>
              </p:cNvCxnSpPr>
              <p:nvPr/>
            </p:nvCxnSpPr>
            <p:spPr bwMode="auto">
              <a:xfrm rot="16200000" flipH="1">
                <a:off x="4954703" y="5505885"/>
                <a:ext cx="128747" cy="342630"/>
              </a:xfrm>
              <a:prstGeom prst="line">
                <a:avLst/>
              </a:prstGeom>
              <a:ln w="25400" cap="rnd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8" name="Straight Connector 247"/>
              <p:cNvCxnSpPr>
                <a:stCxn id="230" idx="5"/>
                <a:endCxn id="235" idx="2"/>
              </p:cNvCxnSpPr>
              <p:nvPr/>
            </p:nvCxnSpPr>
            <p:spPr bwMode="auto">
              <a:xfrm rot="16200000" flipH="1">
                <a:off x="5347934" y="5666663"/>
                <a:ext cx="93108" cy="291293"/>
              </a:xfrm>
              <a:prstGeom prst="line">
                <a:avLst/>
              </a:prstGeom>
              <a:ln w="25400" cap="rnd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9" name="Straight Connector 248"/>
              <p:cNvCxnSpPr>
                <a:stCxn id="235" idx="6"/>
                <a:endCxn id="232" idx="2"/>
              </p:cNvCxnSpPr>
              <p:nvPr/>
            </p:nvCxnSpPr>
            <p:spPr bwMode="auto">
              <a:xfrm flipV="1">
                <a:off x="5668751" y="5815870"/>
                <a:ext cx="321294" cy="42994"/>
              </a:xfrm>
              <a:prstGeom prst="line">
                <a:avLst/>
              </a:prstGeom>
              <a:ln w="25400" cap="rnd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0" name="Straight Connector 249"/>
              <p:cNvCxnSpPr>
                <a:stCxn id="234" idx="6"/>
                <a:endCxn id="240" idx="2"/>
              </p:cNvCxnSpPr>
              <p:nvPr/>
            </p:nvCxnSpPr>
            <p:spPr bwMode="auto">
              <a:xfrm flipV="1">
                <a:off x="5297867" y="4764431"/>
                <a:ext cx="550964" cy="78576"/>
              </a:xfrm>
              <a:prstGeom prst="line">
                <a:avLst/>
              </a:prstGeom>
              <a:ln w="25400" cap="rnd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1" name="Straight Connector 250"/>
              <p:cNvCxnSpPr>
                <a:stCxn id="236" idx="7"/>
                <a:endCxn id="234" idx="3"/>
              </p:cNvCxnSpPr>
              <p:nvPr/>
            </p:nvCxnSpPr>
            <p:spPr bwMode="auto">
              <a:xfrm rot="5400000" flipH="1" flipV="1">
                <a:off x="4928636" y="4824382"/>
                <a:ext cx="260850" cy="350633"/>
              </a:xfrm>
              <a:prstGeom prst="line">
                <a:avLst/>
              </a:prstGeom>
              <a:ln w="25400" cap="rnd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2" name="Straight Connector 251"/>
              <p:cNvCxnSpPr>
                <a:stCxn id="240" idx="5"/>
                <a:endCxn id="229" idx="1"/>
              </p:cNvCxnSpPr>
              <p:nvPr/>
            </p:nvCxnSpPr>
            <p:spPr bwMode="auto">
              <a:xfrm rot="16200000" flipH="1">
                <a:off x="5944091" y="4824369"/>
                <a:ext cx="269910" cy="240869"/>
              </a:xfrm>
              <a:prstGeom prst="line">
                <a:avLst/>
              </a:prstGeom>
              <a:ln w="25400" cap="rnd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20" name="Straight Connector 219"/>
            <p:cNvCxnSpPr>
              <a:stCxn id="233" idx="6"/>
              <a:endCxn id="229" idx="2"/>
            </p:cNvCxnSpPr>
            <p:nvPr/>
          </p:nvCxnSpPr>
          <p:spPr bwMode="auto">
            <a:xfrm flipV="1">
              <a:off x="7805369" y="5732093"/>
              <a:ext cx="513134" cy="41199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 bwMode="auto">
            <a:xfrm rot="16200000" flipH="1">
              <a:off x="8576643" y="5632684"/>
              <a:ext cx="315791" cy="107892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 bwMode="auto">
            <a:xfrm>
              <a:off x="8106508" y="5392643"/>
              <a:ext cx="504218" cy="66370"/>
            </a:xfrm>
            <a:prstGeom prst="line">
              <a:avLst/>
            </a:prstGeom>
            <a:ln w="571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 bwMode="auto">
            <a:xfrm rot="5400000">
              <a:off x="8527599" y="5923473"/>
              <a:ext cx="171275" cy="251678"/>
            </a:xfrm>
            <a:prstGeom prst="line">
              <a:avLst/>
            </a:prstGeom>
            <a:ln w="571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 bwMode="auto">
            <a:xfrm rot="5400000">
              <a:off x="7714980" y="6200798"/>
              <a:ext cx="304868" cy="176875"/>
            </a:xfrm>
            <a:prstGeom prst="line">
              <a:avLst/>
            </a:prstGeom>
            <a:ln w="381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 bwMode="auto">
            <a:xfrm rot="5400000">
              <a:off x="6820399" y="5975016"/>
              <a:ext cx="253958" cy="39904"/>
            </a:xfrm>
            <a:prstGeom prst="line">
              <a:avLst/>
            </a:prstGeom>
            <a:ln w="381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 bwMode="auto">
            <a:xfrm>
              <a:off x="8075094" y="6087468"/>
              <a:ext cx="302523" cy="92900"/>
            </a:xfrm>
            <a:prstGeom prst="line">
              <a:avLst/>
            </a:prstGeom>
            <a:ln w="381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7" name="Oval 57"/>
            <p:cNvSpPr>
              <a:spLocks noChangeArrowheads="1"/>
            </p:cNvSpPr>
            <p:nvPr/>
          </p:nvSpPr>
          <p:spPr bwMode="auto">
            <a:xfrm>
              <a:off x="8615669" y="5741701"/>
              <a:ext cx="345596" cy="345182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28" name="Oval 57"/>
            <p:cNvSpPr>
              <a:spLocks noChangeArrowheads="1"/>
            </p:cNvSpPr>
            <p:nvPr/>
          </p:nvSpPr>
          <p:spPr bwMode="auto">
            <a:xfrm>
              <a:off x="8507780" y="5286375"/>
              <a:ext cx="345596" cy="345182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29" name="Oval 57"/>
            <p:cNvSpPr>
              <a:spLocks noChangeArrowheads="1"/>
            </p:cNvSpPr>
            <p:nvPr/>
          </p:nvSpPr>
          <p:spPr bwMode="auto">
            <a:xfrm>
              <a:off x="8318503" y="5697894"/>
              <a:ext cx="68480" cy="68398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30" name="Oval 57"/>
            <p:cNvSpPr>
              <a:spLocks noChangeArrowheads="1"/>
            </p:cNvSpPr>
            <p:nvPr/>
          </p:nvSpPr>
          <p:spPr bwMode="auto">
            <a:xfrm>
              <a:off x="7319442" y="6335527"/>
              <a:ext cx="68480" cy="68398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31" name="Oval 57"/>
            <p:cNvSpPr>
              <a:spLocks noChangeArrowheads="1"/>
            </p:cNvSpPr>
            <p:nvPr/>
          </p:nvSpPr>
          <p:spPr bwMode="auto">
            <a:xfrm>
              <a:off x="7370849" y="5954785"/>
              <a:ext cx="74382" cy="74292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32" name="Oval 57"/>
            <p:cNvSpPr>
              <a:spLocks noChangeArrowheads="1"/>
            </p:cNvSpPr>
            <p:nvPr/>
          </p:nvSpPr>
          <p:spPr bwMode="auto">
            <a:xfrm>
              <a:off x="8119096" y="6406876"/>
              <a:ext cx="74382" cy="74292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33" name="Oval 57"/>
            <p:cNvSpPr>
              <a:spLocks noChangeArrowheads="1"/>
            </p:cNvSpPr>
            <p:nvPr/>
          </p:nvSpPr>
          <p:spPr bwMode="auto">
            <a:xfrm>
              <a:off x="7736889" y="5739093"/>
              <a:ext cx="68480" cy="68398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234" name="Oval 57"/>
            <p:cNvSpPr>
              <a:spLocks noChangeArrowheads="1"/>
            </p:cNvSpPr>
            <p:nvPr/>
          </p:nvSpPr>
          <p:spPr bwMode="auto">
            <a:xfrm>
              <a:off x="7352536" y="5434013"/>
              <a:ext cx="74382" cy="74292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35" name="Oval 57"/>
            <p:cNvSpPr>
              <a:spLocks noChangeArrowheads="1"/>
            </p:cNvSpPr>
            <p:nvPr/>
          </p:nvSpPr>
          <p:spPr bwMode="auto">
            <a:xfrm>
              <a:off x="7669186" y="6422785"/>
              <a:ext cx="128616" cy="128462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36" name="Oval 57"/>
            <p:cNvSpPr>
              <a:spLocks noChangeArrowheads="1"/>
            </p:cNvSpPr>
            <p:nvPr/>
          </p:nvSpPr>
          <p:spPr bwMode="auto">
            <a:xfrm>
              <a:off x="6903015" y="5739462"/>
              <a:ext cx="128616" cy="128462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37" name="Oval 57"/>
            <p:cNvSpPr>
              <a:spLocks noChangeArrowheads="1"/>
            </p:cNvSpPr>
            <p:nvPr/>
          </p:nvSpPr>
          <p:spPr bwMode="auto">
            <a:xfrm>
              <a:off x="8377606" y="6116069"/>
              <a:ext cx="128616" cy="128462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38" name="Oval 57"/>
            <p:cNvSpPr>
              <a:spLocks noChangeArrowheads="1"/>
            </p:cNvSpPr>
            <p:nvPr/>
          </p:nvSpPr>
          <p:spPr bwMode="auto">
            <a:xfrm>
              <a:off x="7935382" y="6017633"/>
              <a:ext cx="139703" cy="139534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39" name="Oval 57"/>
            <p:cNvSpPr>
              <a:spLocks noChangeArrowheads="1"/>
            </p:cNvSpPr>
            <p:nvPr/>
          </p:nvSpPr>
          <p:spPr bwMode="auto">
            <a:xfrm>
              <a:off x="6857568" y="6121879"/>
              <a:ext cx="139703" cy="139534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40" name="Oval 57"/>
            <p:cNvSpPr>
              <a:spLocks noChangeArrowheads="1"/>
            </p:cNvSpPr>
            <p:nvPr/>
          </p:nvSpPr>
          <p:spPr bwMode="auto">
            <a:xfrm>
              <a:off x="7977882" y="5328352"/>
              <a:ext cx="128616" cy="128462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257" name="TextBox 256"/>
          <p:cNvSpPr txBox="1"/>
          <p:nvPr/>
        </p:nvSpPr>
        <p:spPr>
          <a:xfrm>
            <a:off x="4572001" y="1481958"/>
            <a:ext cx="17499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7475" lvl="1" indent="-117475" algn="ctr"/>
            <a:r>
              <a:rPr lang="en-US" sz="1200" dirty="0" smtClean="0">
                <a:latin typeface="+mn-lt"/>
              </a:rPr>
              <a:t>Multigraph sampling [2]</a:t>
            </a:r>
          </a:p>
        </p:txBody>
      </p:sp>
      <p:sp>
        <p:nvSpPr>
          <p:cNvPr id="258" name="TextBox 257"/>
          <p:cNvSpPr txBox="1"/>
          <p:nvPr/>
        </p:nvSpPr>
        <p:spPr>
          <a:xfrm>
            <a:off x="6858000" y="1481958"/>
            <a:ext cx="1923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7475" lvl="1" indent="-117475" algn="ctr"/>
            <a:r>
              <a:rPr lang="en-US" sz="1200" dirty="0" smtClean="0">
                <a:latin typeface="+mn-lt"/>
              </a:rPr>
              <a:t>Stratified WRW [3]</a:t>
            </a:r>
          </a:p>
        </p:txBody>
      </p:sp>
      <p:cxnSp>
        <p:nvCxnSpPr>
          <p:cNvPr id="372" name="Straight Connector 371"/>
          <p:cNvCxnSpPr/>
          <p:nvPr/>
        </p:nvCxnSpPr>
        <p:spPr>
          <a:xfrm>
            <a:off x="0" y="1749974"/>
            <a:ext cx="91440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4" name="Straight Connector 373"/>
          <p:cNvCxnSpPr/>
          <p:nvPr/>
        </p:nvCxnSpPr>
        <p:spPr>
          <a:xfrm>
            <a:off x="0" y="5100147"/>
            <a:ext cx="91440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2" name="Group 191"/>
          <p:cNvGrpSpPr/>
          <p:nvPr/>
        </p:nvGrpSpPr>
        <p:grpSpPr>
          <a:xfrm>
            <a:off x="2811517" y="1859124"/>
            <a:ext cx="3556603" cy="1617382"/>
            <a:chOff x="2811517" y="1859124"/>
            <a:chExt cx="3556603" cy="1617382"/>
          </a:xfrm>
        </p:grpSpPr>
        <p:grpSp>
          <p:nvGrpSpPr>
            <p:cNvPr id="304" name="Group 303"/>
            <p:cNvGrpSpPr/>
            <p:nvPr/>
          </p:nvGrpSpPr>
          <p:grpSpPr>
            <a:xfrm>
              <a:off x="2811517" y="1859124"/>
              <a:ext cx="3556603" cy="1617382"/>
              <a:chOff x="4808482" y="2115159"/>
              <a:chExt cx="3556603" cy="1617382"/>
            </a:xfrm>
          </p:grpSpPr>
          <p:pic>
            <p:nvPicPr>
              <p:cNvPr id="295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808482" y="2115159"/>
                <a:ext cx="3556603" cy="16173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96" name="Text Box 7"/>
              <p:cNvSpPr txBox="1">
                <a:spLocks noChangeArrowheads="1"/>
              </p:cNvSpPr>
              <p:nvPr/>
            </p:nvSpPr>
            <p:spPr bwMode="auto">
              <a:xfrm>
                <a:off x="5630830" y="2472680"/>
                <a:ext cx="1531467" cy="13234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9144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800" dirty="0">
                    <a:latin typeface="Times New Roman" pitchFamily="18" charset="0"/>
                  </a:rPr>
                  <a:t>Graph traversals on </a:t>
                </a:r>
                <a:r>
                  <a:rPr lang="en-US" sz="800" i="1" dirty="0">
                    <a:latin typeface="Times New Roman" pitchFamily="18" charset="0"/>
                  </a:rPr>
                  <a:t>RG</a:t>
                </a:r>
                <a:r>
                  <a:rPr lang="en-US" sz="800" dirty="0">
                    <a:latin typeface="Times New Roman" pitchFamily="18" charset="0"/>
                  </a:rPr>
                  <a:t>(</a:t>
                </a:r>
                <a:r>
                  <a:rPr lang="en-US" sz="800" i="1" dirty="0" err="1">
                    <a:latin typeface="Times New Roman" pitchFamily="18" charset="0"/>
                  </a:rPr>
                  <a:t>p</a:t>
                </a:r>
                <a:r>
                  <a:rPr lang="en-US" sz="800" i="1" baseline="-25000" dirty="0" err="1">
                    <a:latin typeface="Times New Roman" pitchFamily="18" charset="0"/>
                  </a:rPr>
                  <a:t>k</a:t>
                </a:r>
                <a:r>
                  <a:rPr lang="en-US" sz="800" dirty="0">
                    <a:latin typeface="Times New Roman" pitchFamily="18" charset="0"/>
                  </a:rPr>
                  <a:t>)</a:t>
                </a:r>
                <a:r>
                  <a:rPr lang="fr-CH" sz="800" dirty="0">
                    <a:latin typeface="Times New Roman" pitchFamily="18" charset="0"/>
                  </a:rPr>
                  <a:t>:</a:t>
                </a:r>
                <a:endParaRPr lang="en-US" sz="800" dirty="0">
                  <a:latin typeface="Times New Roman" pitchFamily="18" charset="0"/>
                </a:endParaRPr>
              </a:p>
            </p:txBody>
          </p:sp>
          <p:sp>
            <p:nvSpPr>
              <p:cNvPr id="299" name="Line 16"/>
              <p:cNvSpPr>
                <a:spLocks noChangeShapeType="1"/>
              </p:cNvSpPr>
              <p:nvPr/>
            </p:nvSpPr>
            <p:spPr bwMode="auto">
              <a:xfrm flipV="1">
                <a:off x="7910964" y="2185391"/>
                <a:ext cx="0" cy="1330999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0" name="Line 17"/>
              <p:cNvSpPr>
                <a:spLocks noChangeShapeType="1"/>
              </p:cNvSpPr>
              <p:nvPr/>
            </p:nvSpPr>
            <p:spPr bwMode="auto">
              <a:xfrm flipV="1">
                <a:off x="7910964" y="2183345"/>
                <a:ext cx="0" cy="133099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1" name="Text Box 18"/>
              <p:cNvSpPr txBox="1">
                <a:spLocks noChangeArrowheads="1"/>
              </p:cNvSpPr>
              <p:nvPr/>
            </p:nvSpPr>
            <p:spPr bwMode="auto">
              <a:xfrm>
                <a:off x="5630810" y="3167224"/>
                <a:ext cx="2120597" cy="16927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 tIns="0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fr-CH" sz="800" dirty="0">
                    <a:latin typeface="Times New Roman" pitchFamily="18" charset="0"/>
                  </a:rPr>
                  <a:t>MHRW, RWRW</a:t>
                </a:r>
                <a:endParaRPr lang="en-US" sz="800" dirty="0">
                  <a:latin typeface="Times New Roman" pitchFamily="18" charset="0"/>
                </a:endParaRPr>
              </a:p>
            </p:txBody>
          </p:sp>
          <p:grpSp>
            <p:nvGrpSpPr>
              <p:cNvPr id="303" name="Group 302"/>
              <p:cNvGrpSpPr/>
              <p:nvPr/>
            </p:nvGrpSpPr>
            <p:grpSpPr>
              <a:xfrm>
                <a:off x="5358064" y="2320400"/>
                <a:ext cx="2547414" cy="973957"/>
                <a:chOff x="5358064" y="2320400"/>
                <a:chExt cx="2547414" cy="973957"/>
              </a:xfrm>
            </p:grpSpPr>
            <p:sp>
              <p:nvSpPr>
                <p:cNvPr id="297" name="Freeform 8"/>
                <p:cNvSpPr>
                  <a:spLocks/>
                </p:cNvSpPr>
                <p:nvPr/>
              </p:nvSpPr>
              <p:spPr bwMode="auto">
                <a:xfrm>
                  <a:off x="5358064" y="2320400"/>
                  <a:ext cx="143873" cy="130918"/>
                </a:xfrm>
                <a:custGeom>
                  <a:avLst/>
                  <a:gdLst>
                    <a:gd name="T0" fmla="*/ 0 w 211"/>
                    <a:gd name="T1" fmla="*/ 2147483647 h 192"/>
                    <a:gd name="T2" fmla="*/ 2147483647 w 211"/>
                    <a:gd name="T3" fmla="*/ 2147483647 h 192"/>
                    <a:gd name="T4" fmla="*/ 2147483647 w 211"/>
                    <a:gd name="T5" fmla="*/ 2147483647 h 192"/>
                    <a:gd name="T6" fmla="*/ 2147483647 w 211"/>
                    <a:gd name="T7" fmla="*/ 2147483647 h 192"/>
                    <a:gd name="T8" fmla="*/ 2147483647 w 211"/>
                    <a:gd name="T9" fmla="*/ 2147483647 h 19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11"/>
                    <a:gd name="T16" fmla="*/ 0 h 192"/>
                    <a:gd name="T17" fmla="*/ 211 w 211"/>
                    <a:gd name="T18" fmla="*/ 192 h 19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11" h="192">
                      <a:moveTo>
                        <a:pt x="0" y="109"/>
                      </a:moveTo>
                      <a:cubicBezTo>
                        <a:pt x="85" y="170"/>
                        <a:pt x="135" y="184"/>
                        <a:pt x="173" y="153"/>
                      </a:cubicBezTo>
                      <a:cubicBezTo>
                        <a:pt x="211" y="122"/>
                        <a:pt x="211" y="64"/>
                        <a:pt x="187" y="32"/>
                      </a:cubicBezTo>
                      <a:cubicBezTo>
                        <a:pt x="163" y="0"/>
                        <a:pt x="92" y="5"/>
                        <a:pt x="66" y="24"/>
                      </a:cubicBezTo>
                      <a:cubicBezTo>
                        <a:pt x="40" y="43"/>
                        <a:pt x="42" y="109"/>
                        <a:pt x="78" y="192"/>
                      </a:cubicBezTo>
                    </a:path>
                  </a:pathLst>
                </a:custGeom>
                <a:noFill/>
                <a:ln w="12700" cmpd="sng">
                  <a:solidFill>
                    <a:srgbClr val="FF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8" name="Freeform 9"/>
                <p:cNvSpPr>
                  <a:spLocks/>
                </p:cNvSpPr>
                <p:nvPr/>
              </p:nvSpPr>
              <p:spPr bwMode="auto">
                <a:xfrm>
                  <a:off x="5602172" y="2657923"/>
                  <a:ext cx="259790" cy="317749"/>
                </a:xfrm>
                <a:custGeom>
                  <a:avLst/>
                  <a:gdLst>
                    <a:gd name="T0" fmla="*/ 0 w 381"/>
                    <a:gd name="T1" fmla="*/ 2147483647 h 466"/>
                    <a:gd name="T2" fmla="*/ 2147483647 w 381"/>
                    <a:gd name="T3" fmla="*/ 2147483647 h 466"/>
                    <a:gd name="T4" fmla="*/ 2147483647 w 381"/>
                    <a:gd name="T5" fmla="*/ 2147483647 h 466"/>
                    <a:gd name="T6" fmla="*/ 2147483647 w 381"/>
                    <a:gd name="T7" fmla="*/ 2147483647 h 466"/>
                    <a:gd name="T8" fmla="*/ 2147483647 w 381"/>
                    <a:gd name="T9" fmla="*/ 2147483647 h 46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81"/>
                    <a:gd name="T16" fmla="*/ 0 h 466"/>
                    <a:gd name="T17" fmla="*/ 381 w 381"/>
                    <a:gd name="T18" fmla="*/ 466 h 46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81" h="466">
                      <a:moveTo>
                        <a:pt x="0" y="40"/>
                      </a:moveTo>
                      <a:cubicBezTo>
                        <a:pt x="153" y="295"/>
                        <a:pt x="165" y="298"/>
                        <a:pt x="256" y="382"/>
                      </a:cubicBezTo>
                      <a:cubicBezTo>
                        <a:pt x="347" y="466"/>
                        <a:pt x="381" y="400"/>
                        <a:pt x="359" y="341"/>
                      </a:cubicBezTo>
                      <a:cubicBezTo>
                        <a:pt x="336" y="281"/>
                        <a:pt x="219" y="104"/>
                        <a:pt x="145" y="52"/>
                      </a:cubicBezTo>
                      <a:cubicBezTo>
                        <a:pt x="71" y="0"/>
                        <a:pt x="20" y="85"/>
                        <a:pt x="42" y="232"/>
                      </a:cubicBezTo>
                    </a:path>
                  </a:pathLst>
                </a:custGeom>
                <a:noFill/>
                <a:ln w="12700" cmpd="sng">
                  <a:solidFill>
                    <a:srgbClr val="FF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" name="Freeform 9"/>
                <p:cNvSpPr>
                  <a:spLocks/>
                </p:cNvSpPr>
                <p:nvPr/>
              </p:nvSpPr>
              <p:spPr bwMode="auto">
                <a:xfrm rot="18583674">
                  <a:off x="7616709" y="3005587"/>
                  <a:ext cx="259790" cy="317749"/>
                </a:xfrm>
                <a:custGeom>
                  <a:avLst/>
                  <a:gdLst>
                    <a:gd name="T0" fmla="*/ 0 w 381"/>
                    <a:gd name="T1" fmla="*/ 2147483647 h 466"/>
                    <a:gd name="T2" fmla="*/ 2147483647 w 381"/>
                    <a:gd name="T3" fmla="*/ 2147483647 h 466"/>
                    <a:gd name="T4" fmla="*/ 2147483647 w 381"/>
                    <a:gd name="T5" fmla="*/ 2147483647 h 466"/>
                    <a:gd name="T6" fmla="*/ 2147483647 w 381"/>
                    <a:gd name="T7" fmla="*/ 2147483647 h 466"/>
                    <a:gd name="T8" fmla="*/ 2147483647 w 381"/>
                    <a:gd name="T9" fmla="*/ 2147483647 h 46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81"/>
                    <a:gd name="T16" fmla="*/ 0 h 466"/>
                    <a:gd name="T17" fmla="*/ 381 w 381"/>
                    <a:gd name="T18" fmla="*/ 466 h 46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81" h="466">
                      <a:moveTo>
                        <a:pt x="0" y="40"/>
                      </a:moveTo>
                      <a:cubicBezTo>
                        <a:pt x="153" y="295"/>
                        <a:pt x="165" y="298"/>
                        <a:pt x="256" y="382"/>
                      </a:cubicBezTo>
                      <a:cubicBezTo>
                        <a:pt x="347" y="466"/>
                        <a:pt x="381" y="400"/>
                        <a:pt x="359" y="341"/>
                      </a:cubicBezTo>
                      <a:cubicBezTo>
                        <a:pt x="336" y="281"/>
                        <a:pt x="219" y="104"/>
                        <a:pt x="145" y="52"/>
                      </a:cubicBezTo>
                      <a:cubicBezTo>
                        <a:pt x="71" y="0"/>
                        <a:pt x="20" y="85"/>
                        <a:pt x="42" y="232"/>
                      </a:cubicBezTo>
                    </a:path>
                  </a:pathLst>
                </a:custGeom>
                <a:noFill/>
                <a:ln w="12700" cmpd="sng">
                  <a:solidFill>
                    <a:srgbClr val="FF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376" name="TextBox 375"/>
            <p:cNvSpPr txBox="1"/>
            <p:nvPr/>
          </p:nvSpPr>
          <p:spPr>
            <a:xfrm>
              <a:off x="5344510" y="2151991"/>
              <a:ext cx="53603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17475" lvl="1" indent="-117475" algn="ctr"/>
              <a:r>
                <a:rPr lang="en-US" sz="1400" dirty="0" smtClean="0">
                  <a:latin typeface="+mn-lt"/>
                </a:rPr>
                <a:t>[4,7]</a:t>
              </a:r>
            </a:p>
          </p:txBody>
        </p:sp>
      </p:grpSp>
      <p:sp>
        <p:nvSpPr>
          <p:cNvPr id="193" name="TextBox 192"/>
          <p:cNvSpPr txBox="1"/>
          <p:nvPr/>
        </p:nvSpPr>
        <p:spPr>
          <a:xfrm>
            <a:off x="528146" y="1481958"/>
            <a:ext cx="17499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7475" lvl="1" indent="-117475" algn="ctr"/>
            <a:r>
              <a:rPr lang="en-US" sz="1400" b="1" dirty="0" smtClean="0">
                <a:latin typeface="+mn-lt"/>
              </a:rPr>
              <a:t>Random Walks</a:t>
            </a:r>
          </a:p>
        </p:txBody>
      </p:sp>
      <p:sp>
        <p:nvSpPr>
          <p:cNvPr id="202" name="TextBox 201"/>
          <p:cNvSpPr txBox="1"/>
          <p:nvPr/>
        </p:nvSpPr>
        <p:spPr>
          <a:xfrm>
            <a:off x="2372710" y="283787"/>
            <a:ext cx="20337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9538" lvl="1" indent="-109538">
              <a:buFont typeface="Arial" pitchFamily="34" charset="0"/>
              <a:buChar char="•"/>
            </a:pPr>
            <a:r>
              <a:rPr lang="en-US" sz="1200" dirty="0" smtClean="0">
                <a:latin typeface="+mn-lt"/>
              </a:rPr>
              <a:t>RWRW &gt; MHRW [1]</a:t>
            </a:r>
          </a:p>
          <a:p>
            <a:pPr marL="109538" lvl="1" indent="-109538">
              <a:buFont typeface="Arial" pitchFamily="34" charset="0"/>
              <a:buChar char="•"/>
            </a:pPr>
            <a:endParaRPr lang="en-US" sz="1200" dirty="0" smtClean="0">
              <a:latin typeface="+mn-lt"/>
            </a:endParaRPr>
          </a:p>
          <a:p>
            <a:pPr marL="109538" lvl="1" indent="-109538">
              <a:buFont typeface="Arial" pitchFamily="34" charset="0"/>
              <a:buChar char="•"/>
            </a:pPr>
            <a:r>
              <a:rPr lang="en-US" sz="1200" dirty="0" smtClean="0">
                <a:latin typeface="+mn-lt"/>
              </a:rPr>
              <a:t>The first unbiased sample of Facebook nodes [1,6]</a:t>
            </a:r>
          </a:p>
          <a:p>
            <a:pPr marL="109538" lvl="1" indent="-109538">
              <a:buFont typeface="Arial" pitchFamily="34" charset="0"/>
              <a:buChar char="•"/>
            </a:pPr>
            <a:endParaRPr lang="en-US" sz="1200" dirty="0" smtClean="0">
              <a:latin typeface="+mn-lt"/>
            </a:endParaRPr>
          </a:p>
          <a:p>
            <a:pPr marL="109538" lvl="1" indent="-109538">
              <a:buFont typeface="Arial" pitchFamily="34" charset="0"/>
              <a:buChar char="•"/>
            </a:pPr>
            <a:r>
              <a:rPr lang="en-US" sz="1200" dirty="0" smtClean="0">
                <a:latin typeface="+mn-lt"/>
              </a:rPr>
              <a:t>Convergence diagnostics [1]</a:t>
            </a:r>
          </a:p>
        </p:txBody>
      </p:sp>
      <p:grpSp>
        <p:nvGrpSpPr>
          <p:cNvPr id="340" name="Group 339"/>
          <p:cNvGrpSpPr/>
          <p:nvPr/>
        </p:nvGrpSpPr>
        <p:grpSpPr>
          <a:xfrm>
            <a:off x="341193" y="2055318"/>
            <a:ext cx="2142699" cy="1484389"/>
            <a:chOff x="341193" y="2055318"/>
            <a:chExt cx="2142699" cy="1484389"/>
          </a:xfrm>
        </p:grpSpPr>
        <p:sp>
          <p:nvSpPr>
            <p:cNvPr id="194" name="TextBox 193"/>
            <p:cNvSpPr txBox="1"/>
            <p:nvPr/>
          </p:nvSpPr>
          <p:spPr>
            <a:xfrm>
              <a:off x="341193" y="3231930"/>
              <a:ext cx="214269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17475" lvl="1" indent="-117475" algn="ctr"/>
              <a:r>
                <a:rPr lang="en-US" sz="1400" b="1" dirty="0" smtClean="0">
                  <a:latin typeface="+mn-lt"/>
                </a:rPr>
                <a:t>Traversals (no repetitions)</a:t>
              </a:r>
            </a:p>
          </p:txBody>
        </p:sp>
        <p:grpSp>
          <p:nvGrpSpPr>
            <p:cNvPr id="338" name="Group 337"/>
            <p:cNvGrpSpPr/>
            <p:nvPr/>
          </p:nvGrpSpPr>
          <p:grpSpPr>
            <a:xfrm>
              <a:off x="423080" y="2055318"/>
              <a:ext cx="1945138" cy="1188912"/>
              <a:chOff x="3114977" y="2092090"/>
              <a:chExt cx="2979082" cy="1820881"/>
            </a:xfrm>
          </p:grpSpPr>
          <p:cxnSp>
            <p:nvCxnSpPr>
              <p:cNvPr id="255" name="Straight Connector 254"/>
              <p:cNvCxnSpPr>
                <a:stCxn id="334" idx="0"/>
                <a:endCxn id="332" idx="4"/>
              </p:cNvCxnSpPr>
              <p:nvPr/>
            </p:nvCxnSpPr>
            <p:spPr bwMode="auto">
              <a:xfrm rot="16200000" flipV="1">
                <a:off x="5169620" y="2960560"/>
                <a:ext cx="476099" cy="13277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6" name="Straight Connector 255"/>
              <p:cNvCxnSpPr>
                <a:stCxn id="321" idx="4"/>
                <a:endCxn id="319" idx="0"/>
              </p:cNvCxnSpPr>
              <p:nvPr/>
            </p:nvCxnSpPr>
            <p:spPr bwMode="auto">
              <a:xfrm rot="16200000" flipH="1">
                <a:off x="5674623" y="2545215"/>
                <a:ext cx="470210" cy="16064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5" name="Straight Connector 304"/>
              <p:cNvCxnSpPr>
                <a:stCxn id="330" idx="6"/>
                <a:endCxn id="321" idx="2"/>
              </p:cNvCxnSpPr>
              <p:nvPr/>
            </p:nvCxnSpPr>
            <p:spPr bwMode="auto">
              <a:xfrm>
                <a:off x="4974624" y="2187729"/>
                <a:ext cx="750773" cy="9882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6" name="Straight Connector 305"/>
              <p:cNvCxnSpPr>
                <a:stCxn id="319" idx="3"/>
                <a:endCxn id="334" idx="7"/>
              </p:cNvCxnSpPr>
              <p:nvPr/>
            </p:nvCxnSpPr>
            <p:spPr bwMode="auto">
              <a:xfrm rot="5400000">
                <a:off x="5601622" y="2978123"/>
                <a:ext cx="255025" cy="37474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7" name="Straight Connector 306"/>
              <p:cNvCxnSpPr>
                <a:stCxn id="334" idx="3"/>
                <a:endCxn id="320" idx="7"/>
              </p:cNvCxnSpPr>
              <p:nvPr/>
            </p:nvCxnSpPr>
            <p:spPr bwMode="auto">
              <a:xfrm rot="5400000">
                <a:off x="5138527" y="3412040"/>
                <a:ext cx="251599" cy="28404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8" name="Straight Connector 307"/>
              <p:cNvCxnSpPr>
                <a:stCxn id="329" idx="4"/>
                <a:endCxn id="317" idx="0"/>
              </p:cNvCxnSpPr>
              <p:nvPr/>
            </p:nvCxnSpPr>
            <p:spPr bwMode="auto">
              <a:xfrm rot="5400000">
                <a:off x="3712652" y="3325077"/>
                <a:ext cx="363013" cy="8093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9" name="Straight Connector 308"/>
              <p:cNvCxnSpPr>
                <a:stCxn id="318" idx="5"/>
                <a:endCxn id="329" idx="2"/>
              </p:cNvCxnSpPr>
              <p:nvPr/>
            </p:nvCxnSpPr>
            <p:spPr bwMode="auto">
              <a:xfrm rot="16200000" flipH="1">
                <a:off x="3482032" y="2731572"/>
                <a:ext cx="212663" cy="48450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0" name="Straight Connector 309"/>
              <p:cNvCxnSpPr>
                <a:stCxn id="318" idx="4"/>
                <a:endCxn id="322" idx="0"/>
              </p:cNvCxnSpPr>
              <p:nvPr/>
            </p:nvCxnSpPr>
            <p:spPr bwMode="auto">
              <a:xfrm rot="5400000">
                <a:off x="3059625" y="3054869"/>
                <a:ext cx="378137" cy="5941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1" name="Straight Connector 310"/>
              <p:cNvCxnSpPr>
                <a:stCxn id="322" idx="5"/>
                <a:endCxn id="317" idx="2"/>
              </p:cNvCxnSpPr>
              <p:nvPr/>
            </p:nvCxnSpPr>
            <p:spPr bwMode="auto">
              <a:xfrm rot="16200000" flipH="1">
                <a:off x="3429379" y="3314134"/>
                <a:ext cx="191707" cy="46540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2" name="Straight Connector 311"/>
              <p:cNvCxnSpPr>
                <a:stCxn id="317" idx="5"/>
                <a:endCxn id="333" idx="2"/>
              </p:cNvCxnSpPr>
              <p:nvPr/>
            </p:nvCxnSpPr>
            <p:spPr bwMode="auto">
              <a:xfrm rot="16200000" flipH="1">
                <a:off x="4068926" y="3562788"/>
                <a:ext cx="107014" cy="40207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3" name="Straight Connector 312"/>
              <p:cNvCxnSpPr>
                <a:stCxn id="333" idx="6"/>
                <a:endCxn id="320" idx="2"/>
              </p:cNvCxnSpPr>
              <p:nvPr/>
            </p:nvCxnSpPr>
            <p:spPr bwMode="auto">
              <a:xfrm flipV="1">
                <a:off x="4514978" y="3753317"/>
                <a:ext cx="429775" cy="6401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4" name="Straight Connector 313"/>
              <p:cNvCxnSpPr>
                <a:stCxn id="318" idx="7"/>
                <a:endCxn id="331" idx="3"/>
              </p:cNvCxnSpPr>
              <p:nvPr/>
            </p:nvCxnSpPr>
            <p:spPr bwMode="auto">
              <a:xfrm rot="5400000" flipH="1" flipV="1">
                <a:off x="3412933" y="2311361"/>
                <a:ext cx="354056" cy="48770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5" name="Straight Connector 314"/>
              <p:cNvCxnSpPr>
                <a:stCxn id="331" idx="4"/>
                <a:endCxn id="329" idx="0"/>
              </p:cNvCxnSpPr>
              <p:nvPr/>
            </p:nvCxnSpPr>
            <p:spPr bwMode="auto">
              <a:xfrm rot="16200000" flipH="1">
                <a:off x="3637161" y="2678809"/>
                <a:ext cx="567662" cy="2726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6" name="Straight Connector 315"/>
              <p:cNvCxnSpPr>
                <a:stCxn id="330" idx="5"/>
                <a:endCxn id="332" idx="1"/>
              </p:cNvCxnSpPr>
              <p:nvPr/>
            </p:nvCxnSpPr>
            <p:spPr bwMode="auto">
              <a:xfrm rot="16200000" flipH="1">
                <a:off x="4924939" y="2276994"/>
                <a:ext cx="370275" cy="32699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7" name="Oval 57"/>
              <p:cNvSpPr>
                <a:spLocks noChangeArrowheads="1"/>
              </p:cNvSpPr>
              <p:nvPr/>
            </p:nvSpPr>
            <p:spPr bwMode="auto">
              <a:xfrm>
                <a:off x="3757935" y="3547052"/>
                <a:ext cx="191508" cy="191278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318" name="Oval 57"/>
              <p:cNvSpPr>
                <a:spLocks noChangeArrowheads="1"/>
              </p:cNvSpPr>
              <p:nvPr/>
            </p:nvSpPr>
            <p:spPr bwMode="auto">
              <a:xfrm>
                <a:off x="3182646" y="2704230"/>
                <a:ext cx="191508" cy="191278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319" name="Oval 57"/>
              <p:cNvSpPr>
                <a:spLocks noChangeArrowheads="1"/>
              </p:cNvSpPr>
              <p:nvPr/>
            </p:nvSpPr>
            <p:spPr bwMode="auto">
              <a:xfrm>
                <a:off x="5886044" y="2860644"/>
                <a:ext cx="208015" cy="207765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320" name="Oval 57"/>
              <p:cNvSpPr>
                <a:spLocks noChangeArrowheads="1"/>
              </p:cNvSpPr>
              <p:nvPr/>
            </p:nvSpPr>
            <p:spPr bwMode="auto">
              <a:xfrm>
                <a:off x="4944753" y="3649434"/>
                <a:ext cx="208015" cy="207765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321" name="Oval 57"/>
              <p:cNvSpPr>
                <a:spLocks noChangeArrowheads="1"/>
              </p:cNvSpPr>
              <p:nvPr/>
            </p:nvSpPr>
            <p:spPr bwMode="auto">
              <a:xfrm>
                <a:off x="5725397" y="2182669"/>
                <a:ext cx="208015" cy="207765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322" name="Oval 57"/>
              <p:cNvSpPr>
                <a:spLocks noChangeArrowheads="1"/>
              </p:cNvSpPr>
              <p:nvPr/>
            </p:nvSpPr>
            <p:spPr bwMode="auto">
              <a:xfrm>
                <a:off x="3114977" y="3273645"/>
                <a:ext cx="208015" cy="207765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cxnSp>
            <p:nvCxnSpPr>
              <p:cNvPr id="323" name="Straight Connector 322"/>
              <p:cNvCxnSpPr>
                <a:stCxn id="331" idx="6"/>
                <a:endCxn id="330" idx="2"/>
              </p:cNvCxnSpPr>
              <p:nvPr/>
            </p:nvCxnSpPr>
            <p:spPr bwMode="auto">
              <a:xfrm flipV="1">
                <a:off x="4011366" y="2187729"/>
                <a:ext cx="771750" cy="1170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24" name="Group 323"/>
              <p:cNvGrpSpPr/>
              <p:nvPr/>
            </p:nvGrpSpPr>
            <p:grpSpPr>
              <a:xfrm>
                <a:off x="3980903" y="2255357"/>
                <a:ext cx="1264625" cy="751345"/>
                <a:chOff x="3980903" y="2255357"/>
                <a:chExt cx="1264625" cy="751345"/>
              </a:xfrm>
            </p:grpSpPr>
            <p:cxnSp>
              <p:nvCxnSpPr>
                <p:cNvPr id="325" name="Straight Connector 324"/>
                <p:cNvCxnSpPr>
                  <a:stCxn id="336" idx="7"/>
                  <a:endCxn id="330" idx="3"/>
                </p:cNvCxnSpPr>
                <p:nvPr/>
              </p:nvCxnSpPr>
              <p:spPr bwMode="auto">
                <a:xfrm rot="5400000" flipH="1" flipV="1">
                  <a:off x="4461256" y="2337073"/>
                  <a:ext cx="431622" cy="26818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6" name="Straight Connector 325"/>
                <p:cNvCxnSpPr>
                  <a:stCxn id="329" idx="7"/>
                  <a:endCxn id="336" idx="3"/>
                </p:cNvCxnSpPr>
                <p:nvPr/>
              </p:nvCxnSpPr>
              <p:spPr bwMode="auto">
                <a:xfrm rot="5400000" flipH="1" flipV="1">
                  <a:off x="4115627" y="2714773"/>
                  <a:ext cx="184470" cy="39938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7" name="Straight Connector 326"/>
                <p:cNvCxnSpPr>
                  <a:stCxn id="331" idx="5"/>
                  <a:endCxn id="336" idx="1"/>
                </p:cNvCxnSpPr>
                <p:nvPr/>
              </p:nvCxnSpPr>
              <p:spPr bwMode="auto">
                <a:xfrm rot="16200000" flipH="1">
                  <a:off x="4039834" y="2319255"/>
                  <a:ext cx="308792" cy="42665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8" name="Straight Connector 327"/>
                <p:cNvCxnSpPr>
                  <a:stCxn id="336" idx="6"/>
                  <a:endCxn id="332" idx="2"/>
                </p:cNvCxnSpPr>
                <p:nvPr/>
              </p:nvCxnSpPr>
              <p:spPr bwMode="auto">
                <a:xfrm flipV="1">
                  <a:off x="4571019" y="2693259"/>
                  <a:ext cx="674509" cy="6134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29" name="Oval 57"/>
              <p:cNvSpPr>
                <a:spLocks noChangeArrowheads="1"/>
              </p:cNvSpPr>
              <p:nvPr/>
            </p:nvSpPr>
            <p:spPr bwMode="auto">
              <a:xfrm>
                <a:off x="3830618" y="2976274"/>
                <a:ext cx="208015" cy="207765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330" name="Oval 57"/>
              <p:cNvSpPr>
                <a:spLocks noChangeArrowheads="1"/>
              </p:cNvSpPr>
              <p:nvPr/>
            </p:nvSpPr>
            <p:spPr bwMode="auto">
              <a:xfrm>
                <a:off x="4783116" y="2092090"/>
                <a:ext cx="191508" cy="191278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331" name="Oval 57"/>
              <p:cNvSpPr>
                <a:spLocks noChangeArrowheads="1"/>
              </p:cNvSpPr>
              <p:nvPr/>
            </p:nvSpPr>
            <p:spPr bwMode="auto">
              <a:xfrm>
                <a:off x="3803351" y="2200847"/>
                <a:ext cx="208015" cy="207765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332" name="Oval 57"/>
              <p:cNvSpPr>
                <a:spLocks noChangeArrowheads="1"/>
              </p:cNvSpPr>
              <p:nvPr/>
            </p:nvSpPr>
            <p:spPr bwMode="auto">
              <a:xfrm>
                <a:off x="5245529" y="2597619"/>
                <a:ext cx="191508" cy="191278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333" name="Oval 57"/>
              <p:cNvSpPr>
                <a:spLocks noChangeArrowheads="1"/>
              </p:cNvSpPr>
              <p:nvPr/>
            </p:nvSpPr>
            <p:spPr bwMode="auto">
              <a:xfrm>
                <a:off x="4323470" y="3721693"/>
                <a:ext cx="191508" cy="191278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334" name="Oval 57"/>
              <p:cNvSpPr>
                <a:spLocks noChangeArrowheads="1"/>
              </p:cNvSpPr>
              <p:nvPr/>
            </p:nvSpPr>
            <p:spPr bwMode="auto">
              <a:xfrm>
                <a:off x="5378300" y="3264995"/>
                <a:ext cx="191508" cy="191278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335" name="Oval 57"/>
              <p:cNvSpPr>
                <a:spLocks noChangeArrowheads="1"/>
              </p:cNvSpPr>
              <p:nvPr/>
            </p:nvSpPr>
            <p:spPr bwMode="auto">
              <a:xfrm>
                <a:off x="4719833" y="3118425"/>
                <a:ext cx="208015" cy="207765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336" name="Oval 57"/>
              <p:cNvSpPr>
                <a:spLocks noChangeArrowheads="1"/>
              </p:cNvSpPr>
              <p:nvPr/>
            </p:nvSpPr>
            <p:spPr bwMode="auto">
              <a:xfrm>
                <a:off x="4379511" y="2658966"/>
                <a:ext cx="191508" cy="191278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337" name="Oval 57"/>
              <p:cNvSpPr>
                <a:spLocks noChangeArrowheads="1"/>
              </p:cNvSpPr>
              <p:nvPr/>
            </p:nvSpPr>
            <p:spPr bwMode="auto">
              <a:xfrm>
                <a:off x="4308968" y="2595730"/>
                <a:ext cx="320510" cy="320122"/>
              </a:xfrm>
              <a:prstGeom prst="ellipse">
                <a:avLst/>
              </a:prstGeom>
              <a:noFill/>
              <a:ln w="63500">
                <a:solidFill>
                  <a:schemeClr val="accent4"/>
                </a:solidFill>
                <a:headEnd/>
                <a:tailEnd/>
              </a:ln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 extrusionH="76200">
                <a:bevelT w="63500" h="25400"/>
                <a:extrusionClr>
                  <a:schemeClr val="bg1"/>
                </a:extrusionClr>
              </a:sp3d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</p:grpSp>
      <p:grpSp>
        <p:nvGrpSpPr>
          <p:cNvPr id="342" name="Group 341"/>
          <p:cNvGrpSpPr/>
          <p:nvPr/>
        </p:nvGrpSpPr>
        <p:grpSpPr>
          <a:xfrm>
            <a:off x="6673755" y="1879036"/>
            <a:ext cx="1596788" cy="1602067"/>
            <a:chOff x="6673755" y="1879036"/>
            <a:chExt cx="1596788" cy="1602067"/>
          </a:xfrm>
        </p:grpSpPr>
        <p:pic>
          <p:nvPicPr>
            <p:cNvPr id="171010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673755" y="1879036"/>
              <a:ext cx="1596788" cy="16020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1" name="TextBox 340"/>
            <p:cNvSpPr txBox="1"/>
            <p:nvPr/>
          </p:nvSpPr>
          <p:spPr>
            <a:xfrm rot="397327">
              <a:off x="7615246" y="3105156"/>
              <a:ext cx="500062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 smtClean="0">
                  <a:latin typeface="+mn-lt"/>
                </a:rPr>
                <a:t>RDS</a:t>
              </a:r>
              <a:endParaRPr lang="en-US" sz="1050" dirty="0">
                <a:latin typeface="+mn-lt"/>
              </a:endParaRPr>
            </a:p>
          </p:txBody>
        </p:sp>
      </p:grp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/>
          <p:cNvCxnSpPr>
            <a:stCxn id="27" idx="5"/>
            <a:endCxn id="28" idx="2"/>
          </p:cNvCxnSpPr>
          <p:nvPr/>
        </p:nvCxnSpPr>
        <p:spPr bwMode="auto">
          <a:xfrm rot="16200000" flipH="1">
            <a:off x="4068926" y="3562788"/>
            <a:ext cx="107014" cy="4020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39" idx="6"/>
            <a:endCxn id="38" idx="2"/>
          </p:cNvCxnSpPr>
          <p:nvPr/>
        </p:nvCxnSpPr>
        <p:spPr bwMode="auto">
          <a:xfrm flipV="1">
            <a:off x="4011366" y="2187729"/>
            <a:ext cx="771750" cy="1170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31" idx="7"/>
            <a:endCxn id="36" idx="3"/>
          </p:cNvCxnSpPr>
          <p:nvPr/>
        </p:nvCxnSpPr>
        <p:spPr bwMode="auto">
          <a:xfrm rot="5400000" flipH="1" flipV="1">
            <a:off x="4115627" y="2714773"/>
            <a:ext cx="184470" cy="3993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39" idx="5"/>
            <a:endCxn id="36" idx="1"/>
          </p:cNvCxnSpPr>
          <p:nvPr/>
        </p:nvCxnSpPr>
        <p:spPr bwMode="auto">
          <a:xfrm rot="16200000" flipH="1">
            <a:off x="4039834" y="2319255"/>
            <a:ext cx="308792" cy="42665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>
            <a:stCxn id="30" idx="0"/>
            <a:endCxn id="26" idx="4"/>
          </p:cNvCxnSpPr>
          <p:nvPr/>
        </p:nvCxnSpPr>
        <p:spPr bwMode="auto">
          <a:xfrm rot="16200000" flipV="1">
            <a:off x="5169620" y="2960560"/>
            <a:ext cx="476099" cy="1327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>
            <a:stCxn id="34" idx="4"/>
            <a:endCxn id="32" idx="0"/>
          </p:cNvCxnSpPr>
          <p:nvPr/>
        </p:nvCxnSpPr>
        <p:spPr bwMode="auto">
          <a:xfrm rot="16200000" flipH="1">
            <a:off x="5674623" y="2545215"/>
            <a:ext cx="470210" cy="16064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>
            <a:stCxn id="38" idx="6"/>
            <a:endCxn id="34" idx="2"/>
          </p:cNvCxnSpPr>
          <p:nvPr/>
        </p:nvCxnSpPr>
        <p:spPr bwMode="auto">
          <a:xfrm>
            <a:off x="4974624" y="2187729"/>
            <a:ext cx="750773" cy="9882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32" idx="3"/>
            <a:endCxn id="30" idx="7"/>
          </p:cNvCxnSpPr>
          <p:nvPr/>
        </p:nvCxnSpPr>
        <p:spPr bwMode="auto">
          <a:xfrm rot="5400000">
            <a:off x="5601622" y="2978123"/>
            <a:ext cx="255025" cy="3747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30" idx="3"/>
            <a:endCxn id="33" idx="7"/>
          </p:cNvCxnSpPr>
          <p:nvPr/>
        </p:nvCxnSpPr>
        <p:spPr bwMode="auto">
          <a:xfrm rot="5400000">
            <a:off x="5138527" y="3412040"/>
            <a:ext cx="251599" cy="28404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38" idx="5"/>
            <a:endCxn id="26" idx="1"/>
          </p:cNvCxnSpPr>
          <p:nvPr/>
        </p:nvCxnSpPr>
        <p:spPr bwMode="auto">
          <a:xfrm rot="16200000" flipH="1">
            <a:off x="4924939" y="2276994"/>
            <a:ext cx="370275" cy="32699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57"/>
          <p:cNvSpPr>
            <a:spLocks noChangeArrowheads="1"/>
          </p:cNvSpPr>
          <p:nvPr/>
        </p:nvSpPr>
        <p:spPr bwMode="auto">
          <a:xfrm>
            <a:off x="5886044" y="2860644"/>
            <a:ext cx="208015" cy="207765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3" name="Oval 57"/>
          <p:cNvSpPr>
            <a:spLocks noChangeArrowheads="1"/>
          </p:cNvSpPr>
          <p:nvPr/>
        </p:nvSpPr>
        <p:spPr bwMode="auto">
          <a:xfrm>
            <a:off x="4944753" y="3649434"/>
            <a:ext cx="208015" cy="207765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4" name="Oval 57"/>
          <p:cNvSpPr>
            <a:spLocks noChangeArrowheads="1"/>
          </p:cNvSpPr>
          <p:nvPr/>
        </p:nvSpPr>
        <p:spPr bwMode="auto">
          <a:xfrm>
            <a:off x="5725397" y="2182669"/>
            <a:ext cx="208015" cy="207765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6" name="Oval 57"/>
          <p:cNvSpPr>
            <a:spLocks noChangeArrowheads="1"/>
          </p:cNvSpPr>
          <p:nvPr/>
        </p:nvSpPr>
        <p:spPr bwMode="auto">
          <a:xfrm>
            <a:off x="5245529" y="2597619"/>
            <a:ext cx="191508" cy="191278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cxnSp>
        <p:nvCxnSpPr>
          <p:cNvPr id="18" name="Straight Connector 17"/>
          <p:cNvCxnSpPr>
            <a:stCxn id="28" idx="6"/>
            <a:endCxn id="33" idx="2"/>
          </p:cNvCxnSpPr>
          <p:nvPr/>
        </p:nvCxnSpPr>
        <p:spPr bwMode="auto">
          <a:xfrm flipV="1">
            <a:off x="4514978" y="3753317"/>
            <a:ext cx="429775" cy="6401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>
            <a:stCxn id="36" idx="7"/>
            <a:endCxn id="38" idx="3"/>
          </p:cNvCxnSpPr>
          <p:nvPr/>
        </p:nvCxnSpPr>
        <p:spPr bwMode="auto">
          <a:xfrm rot="5400000" flipH="1" flipV="1">
            <a:off x="4461256" y="2337073"/>
            <a:ext cx="431622" cy="2681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36" idx="6"/>
            <a:endCxn id="26" idx="2"/>
          </p:cNvCxnSpPr>
          <p:nvPr/>
        </p:nvCxnSpPr>
        <p:spPr bwMode="auto">
          <a:xfrm flipV="1">
            <a:off x="4571019" y="2693259"/>
            <a:ext cx="674509" cy="613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36" idx="5"/>
            <a:endCxn id="35" idx="1"/>
          </p:cNvCxnSpPr>
          <p:nvPr/>
        </p:nvCxnSpPr>
        <p:spPr bwMode="auto">
          <a:xfrm rot="16200000" flipH="1">
            <a:off x="4483325" y="2881879"/>
            <a:ext cx="326619" cy="20732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stCxn id="26" idx="3"/>
            <a:endCxn id="35" idx="7"/>
          </p:cNvCxnSpPr>
          <p:nvPr/>
        </p:nvCxnSpPr>
        <p:spPr bwMode="auto">
          <a:xfrm rot="5400000">
            <a:off x="4891497" y="2766773"/>
            <a:ext cx="387966" cy="37619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35" idx="3"/>
            <a:endCxn id="28" idx="7"/>
          </p:cNvCxnSpPr>
          <p:nvPr/>
        </p:nvCxnSpPr>
        <p:spPr bwMode="auto">
          <a:xfrm rot="5400000">
            <a:off x="4391644" y="3391052"/>
            <a:ext cx="453941" cy="26336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35" idx="6"/>
            <a:endCxn id="30" idx="2"/>
          </p:cNvCxnSpPr>
          <p:nvPr/>
        </p:nvCxnSpPr>
        <p:spPr bwMode="auto">
          <a:xfrm>
            <a:off x="4927848" y="3222308"/>
            <a:ext cx="450452" cy="1383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57"/>
          <p:cNvSpPr>
            <a:spLocks noChangeArrowheads="1"/>
          </p:cNvSpPr>
          <p:nvPr/>
        </p:nvSpPr>
        <p:spPr bwMode="auto">
          <a:xfrm>
            <a:off x="4323470" y="3721693"/>
            <a:ext cx="191508" cy="191278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5" name="Oval 57"/>
          <p:cNvSpPr>
            <a:spLocks noChangeArrowheads="1"/>
          </p:cNvSpPr>
          <p:nvPr/>
        </p:nvSpPr>
        <p:spPr bwMode="auto">
          <a:xfrm>
            <a:off x="4719833" y="3118425"/>
            <a:ext cx="208015" cy="207765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cxnSp>
        <p:nvCxnSpPr>
          <p:cNvPr id="13" name="Straight Connector 12"/>
          <p:cNvCxnSpPr>
            <a:stCxn id="31" idx="4"/>
            <a:endCxn id="27" idx="0"/>
          </p:cNvCxnSpPr>
          <p:nvPr/>
        </p:nvCxnSpPr>
        <p:spPr bwMode="auto">
          <a:xfrm rot="5400000">
            <a:off x="3712652" y="3325077"/>
            <a:ext cx="363013" cy="809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29" idx="5"/>
            <a:endCxn id="31" idx="2"/>
          </p:cNvCxnSpPr>
          <p:nvPr/>
        </p:nvCxnSpPr>
        <p:spPr bwMode="auto">
          <a:xfrm rot="16200000" flipH="1">
            <a:off x="3482032" y="2731572"/>
            <a:ext cx="212663" cy="48450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29" idx="4"/>
            <a:endCxn id="37" idx="0"/>
          </p:cNvCxnSpPr>
          <p:nvPr/>
        </p:nvCxnSpPr>
        <p:spPr bwMode="auto">
          <a:xfrm rot="5400000">
            <a:off x="3059625" y="3054869"/>
            <a:ext cx="378137" cy="5941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37" idx="5"/>
            <a:endCxn id="27" idx="2"/>
          </p:cNvCxnSpPr>
          <p:nvPr/>
        </p:nvCxnSpPr>
        <p:spPr bwMode="auto">
          <a:xfrm rot="16200000" flipH="1">
            <a:off x="3429379" y="3314134"/>
            <a:ext cx="191707" cy="4654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29" idx="7"/>
            <a:endCxn id="39" idx="3"/>
          </p:cNvCxnSpPr>
          <p:nvPr/>
        </p:nvCxnSpPr>
        <p:spPr bwMode="auto">
          <a:xfrm rot="5400000" flipH="1" flipV="1">
            <a:off x="3412933" y="2311361"/>
            <a:ext cx="354056" cy="4877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39" idx="4"/>
            <a:endCxn id="31" idx="0"/>
          </p:cNvCxnSpPr>
          <p:nvPr/>
        </p:nvCxnSpPr>
        <p:spPr bwMode="auto">
          <a:xfrm rot="16200000" flipH="1">
            <a:off x="3637161" y="2678809"/>
            <a:ext cx="567662" cy="272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57"/>
          <p:cNvSpPr>
            <a:spLocks noChangeArrowheads="1"/>
          </p:cNvSpPr>
          <p:nvPr/>
        </p:nvSpPr>
        <p:spPr bwMode="auto">
          <a:xfrm>
            <a:off x="3114977" y="3273645"/>
            <a:ext cx="208015" cy="207765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1" name="Oval 57"/>
          <p:cNvSpPr>
            <a:spLocks noChangeArrowheads="1"/>
          </p:cNvSpPr>
          <p:nvPr/>
        </p:nvSpPr>
        <p:spPr bwMode="auto">
          <a:xfrm>
            <a:off x="3830618" y="2976274"/>
            <a:ext cx="208015" cy="207765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9" name="Oval 57"/>
          <p:cNvSpPr>
            <a:spLocks noChangeArrowheads="1"/>
          </p:cNvSpPr>
          <p:nvPr/>
        </p:nvSpPr>
        <p:spPr bwMode="auto">
          <a:xfrm>
            <a:off x="3803351" y="2200847"/>
            <a:ext cx="208015" cy="207765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Sampling</a:t>
            </a:r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2975212" y="2088930"/>
            <a:ext cx="3370998" cy="1869747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2673668" y="4873897"/>
            <a:ext cx="17342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+mn-lt"/>
              </a:rPr>
              <a:t> Topology?</a:t>
            </a:r>
            <a:endParaRPr lang="en-US" sz="2400" dirty="0">
              <a:latin typeface="+mn-lt"/>
            </a:endParaRPr>
          </a:p>
        </p:txBody>
      </p:sp>
      <p:sp>
        <p:nvSpPr>
          <p:cNvPr id="38" name="Oval 57"/>
          <p:cNvSpPr>
            <a:spLocks noChangeArrowheads="1"/>
          </p:cNvSpPr>
          <p:nvPr/>
        </p:nvSpPr>
        <p:spPr bwMode="auto">
          <a:xfrm>
            <a:off x="4783116" y="2092090"/>
            <a:ext cx="191508" cy="191278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0" name="Oval 57"/>
          <p:cNvSpPr>
            <a:spLocks noChangeArrowheads="1"/>
          </p:cNvSpPr>
          <p:nvPr/>
        </p:nvSpPr>
        <p:spPr bwMode="auto">
          <a:xfrm>
            <a:off x="5378300" y="3264995"/>
            <a:ext cx="191508" cy="191278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6" name="Oval 57"/>
          <p:cNvSpPr>
            <a:spLocks noChangeArrowheads="1"/>
          </p:cNvSpPr>
          <p:nvPr/>
        </p:nvSpPr>
        <p:spPr bwMode="auto">
          <a:xfrm>
            <a:off x="4379511" y="2658966"/>
            <a:ext cx="191508" cy="191278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7" name="Oval 57"/>
          <p:cNvSpPr>
            <a:spLocks noChangeArrowheads="1"/>
          </p:cNvSpPr>
          <p:nvPr/>
        </p:nvSpPr>
        <p:spPr bwMode="auto">
          <a:xfrm>
            <a:off x="3757935" y="3547052"/>
            <a:ext cx="191508" cy="191278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9" name="Oval 57"/>
          <p:cNvSpPr>
            <a:spLocks noChangeArrowheads="1"/>
          </p:cNvSpPr>
          <p:nvPr/>
        </p:nvSpPr>
        <p:spPr bwMode="auto">
          <a:xfrm>
            <a:off x="3182646" y="2704230"/>
            <a:ext cx="191508" cy="191278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673668" y="5274975"/>
            <a:ext cx="17342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+mn-lt"/>
              </a:rPr>
              <a:t> Nodes?</a:t>
            </a:r>
            <a:endParaRPr lang="en-US" sz="2400" dirty="0">
              <a:latin typeface="+mn-lt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673668" y="4464466"/>
            <a:ext cx="17342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+mn-lt"/>
              </a:rPr>
              <a:t>What:</a:t>
            </a:r>
            <a:endParaRPr lang="en-US" sz="2400" b="1" dirty="0">
              <a:latin typeface="+mn-lt"/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5321335" y="4464466"/>
            <a:ext cx="1734202" cy="871096"/>
            <a:chOff x="5321335" y="4464466"/>
            <a:chExt cx="1734202" cy="871096"/>
          </a:xfrm>
        </p:grpSpPr>
        <p:sp>
          <p:nvSpPr>
            <p:cNvPr id="44" name="TextBox 43"/>
            <p:cNvSpPr txBox="1"/>
            <p:nvPr/>
          </p:nvSpPr>
          <p:spPr>
            <a:xfrm>
              <a:off x="5321335" y="4873897"/>
              <a:ext cx="17342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en-US" sz="2400" dirty="0" smtClean="0">
                  <a:latin typeface="+mn-lt"/>
                </a:rPr>
                <a:t> Directly?</a:t>
              </a:r>
              <a:endParaRPr lang="en-US" sz="2400" dirty="0">
                <a:latin typeface="+mn-lt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5321335" y="4464466"/>
              <a:ext cx="17342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+mn-lt"/>
                </a:rPr>
                <a:t>How:</a:t>
              </a:r>
              <a:endParaRPr lang="en-US" sz="2400" b="1" dirty="0">
                <a:latin typeface="+mn-lt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42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68"/>
          <p:cNvGrpSpPr/>
          <p:nvPr/>
        </p:nvGrpSpPr>
        <p:grpSpPr>
          <a:xfrm>
            <a:off x="4466977" y="291663"/>
            <a:ext cx="1926744" cy="1177669"/>
            <a:chOff x="726619" y="2433285"/>
            <a:chExt cx="2979082" cy="1820881"/>
          </a:xfrm>
        </p:grpSpPr>
        <p:sp>
          <p:nvSpPr>
            <p:cNvPr id="91" name="Oval 57"/>
            <p:cNvSpPr>
              <a:spLocks noChangeArrowheads="1"/>
            </p:cNvSpPr>
            <p:nvPr/>
          </p:nvSpPr>
          <p:spPr bwMode="auto">
            <a:xfrm>
              <a:off x="2556395" y="3990629"/>
              <a:ext cx="208015" cy="207765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/>
              <a:r>
                <a:rPr lang="en-US" sz="100" dirty="0" smtClean="0">
                  <a:solidFill>
                    <a:srgbClr val="0070C0"/>
                  </a:solidFill>
                  <a:latin typeface="Calibri" pitchFamily="34" charset="0"/>
                </a:rPr>
                <a:t>J</a:t>
              </a:r>
              <a:endParaRPr lang="en-US" sz="100" dirty="0">
                <a:solidFill>
                  <a:srgbClr val="0070C0"/>
                </a:solidFill>
                <a:latin typeface="Calibri" pitchFamily="34" charset="0"/>
              </a:endParaRPr>
            </a:p>
          </p:txBody>
        </p:sp>
        <p:cxnSp>
          <p:nvCxnSpPr>
            <p:cNvPr id="92" name="Straight Connector 91"/>
            <p:cNvCxnSpPr/>
            <p:nvPr/>
          </p:nvCxnSpPr>
          <p:spPr bwMode="auto">
            <a:xfrm rot="16200000" flipV="1">
              <a:off x="2781262" y="3301755"/>
              <a:ext cx="476099" cy="132771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 bwMode="auto">
            <a:xfrm rot="16200000" flipH="1">
              <a:off x="3286265" y="2886410"/>
              <a:ext cx="470210" cy="160647"/>
            </a:xfrm>
            <a:prstGeom prst="line">
              <a:avLst/>
            </a:prstGeom>
            <a:ln w="25400"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 bwMode="auto">
            <a:xfrm>
              <a:off x="2586266" y="2528924"/>
              <a:ext cx="750773" cy="98823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 bwMode="auto">
            <a:xfrm rot="5400000">
              <a:off x="3213264" y="3319318"/>
              <a:ext cx="255025" cy="374745"/>
            </a:xfrm>
            <a:prstGeom prst="line">
              <a:avLst/>
            </a:prstGeom>
            <a:ln w="25400"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 bwMode="auto">
            <a:xfrm rot="5400000">
              <a:off x="2750169" y="3753235"/>
              <a:ext cx="251599" cy="284041"/>
            </a:xfrm>
            <a:prstGeom prst="line">
              <a:avLst/>
            </a:prstGeom>
            <a:ln w="25400"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 bwMode="auto">
            <a:xfrm rot="5400000">
              <a:off x="1324294" y="3666272"/>
              <a:ext cx="363013" cy="80937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 bwMode="auto">
            <a:xfrm rot="16200000" flipH="1">
              <a:off x="1079387" y="3077530"/>
              <a:ext cx="212663" cy="484509"/>
            </a:xfrm>
            <a:prstGeom prst="line">
              <a:avLst/>
            </a:prstGeom>
            <a:ln w="25400"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 bwMode="auto">
            <a:xfrm rot="5400000">
              <a:off x="671267" y="3396064"/>
              <a:ext cx="378137" cy="59415"/>
            </a:xfrm>
            <a:prstGeom prst="line">
              <a:avLst/>
            </a:prstGeom>
            <a:ln w="25400"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 bwMode="auto">
            <a:xfrm rot="16200000" flipH="1">
              <a:off x="1041021" y="3655329"/>
              <a:ext cx="191707" cy="465406"/>
            </a:xfrm>
            <a:prstGeom prst="line">
              <a:avLst/>
            </a:prstGeom>
            <a:ln w="25400"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 bwMode="auto">
            <a:xfrm rot="16200000" flipH="1">
              <a:off x="1680568" y="3903983"/>
              <a:ext cx="107014" cy="402073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 bwMode="auto">
            <a:xfrm flipV="1">
              <a:off x="2126620" y="4094512"/>
              <a:ext cx="429775" cy="64015"/>
            </a:xfrm>
            <a:prstGeom prst="line">
              <a:avLst/>
            </a:prstGeom>
            <a:ln w="25400"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 bwMode="auto">
            <a:xfrm flipV="1">
              <a:off x="1623008" y="2528924"/>
              <a:ext cx="771750" cy="117001"/>
            </a:xfrm>
            <a:prstGeom prst="line">
              <a:avLst/>
            </a:prstGeom>
            <a:ln w="25400"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 bwMode="auto">
            <a:xfrm rot="5400000" flipH="1" flipV="1">
              <a:off x="1024575" y="2652556"/>
              <a:ext cx="354056" cy="487706"/>
            </a:xfrm>
            <a:prstGeom prst="line">
              <a:avLst/>
            </a:prstGeom>
            <a:ln w="25400"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 bwMode="auto">
            <a:xfrm rot="16200000" flipH="1">
              <a:off x="1248803" y="3020004"/>
              <a:ext cx="567662" cy="27267"/>
            </a:xfrm>
            <a:prstGeom prst="line">
              <a:avLst/>
            </a:prstGeom>
            <a:ln w="25400"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 bwMode="auto">
            <a:xfrm rot="16200000" flipH="1">
              <a:off x="2536581" y="2618189"/>
              <a:ext cx="370275" cy="326997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 bwMode="auto">
            <a:xfrm rot="5400000" flipH="1" flipV="1">
              <a:off x="2072898" y="2678268"/>
              <a:ext cx="431622" cy="268189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/>
            <p:nvPr/>
          </p:nvCxnSpPr>
          <p:spPr bwMode="auto">
            <a:xfrm rot="5400000" flipH="1" flipV="1">
              <a:off x="1727271" y="3055968"/>
              <a:ext cx="184468" cy="399387"/>
            </a:xfrm>
            <a:prstGeom prst="line">
              <a:avLst/>
            </a:prstGeom>
            <a:ln w="25400"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 bwMode="auto">
            <a:xfrm rot="16200000" flipH="1">
              <a:off x="1651476" y="2660450"/>
              <a:ext cx="308792" cy="426654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/>
            <p:nvPr/>
          </p:nvCxnSpPr>
          <p:spPr bwMode="auto">
            <a:xfrm flipV="1">
              <a:off x="2182661" y="3034453"/>
              <a:ext cx="674510" cy="61347"/>
            </a:xfrm>
            <a:prstGeom prst="line">
              <a:avLst/>
            </a:prstGeom>
            <a:ln w="25400"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117" name="Oval 57"/>
            <p:cNvSpPr>
              <a:spLocks noChangeArrowheads="1"/>
            </p:cNvSpPr>
            <p:nvPr/>
          </p:nvSpPr>
          <p:spPr bwMode="auto">
            <a:xfrm>
              <a:off x="1369577" y="3888247"/>
              <a:ext cx="191508" cy="191278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/>
              <a:r>
                <a:rPr lang="en-US" sz="100" dirty="0" smtClean="0">
                  <a:solidFill>
                    <a:srgbClr val="0070C0"/>
                  </a:solidFill>
                  <a:latin typeface="Calibri" pitchFamily="34" charset="0"/>
                </a:rPr>
                <a:t>C</a:t>
              </a:r>
              <a:endParaRPr lang="en-US" sz="100" dirty="0">
                <a:solidFill>
                  <a:srgbClr val="0070C0"/>
                </a:solidFill>
                <a:latin typeface="Calibri" pitchFamily="34" charset="0"/>
              </a:endParaRPr>
            </a:p>
          </p:txBody>
        </p:sp>
        <p:sp>
          <p:nvSpPr>
            <p:cNvPr id="119" name="Oval 57"/>
            <p:cNvSpPr>
              <a:spLocks noChangeArrowheads="1"/>
            </p:cNvSpPr>
            <p:nvPr/>
          </p:nvSpPr>
          <p:spPr bwMode="auto">
            <a:xfrm>
              <a:off x="794288" y="3045425"/>
              <a:ext cx="191508" cy="191278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/>
              <a:r>
                <a:rPr lang="en-US" sz="100" dirty="0" smtClean="0">
                  <a:solidFill>
                    <a:srgbClr val="0070C0"/>
                  </a:solidFill>
                  <a:latin typeface="Calibri" pitchFamily="34" charset="0"/>
                </a:rPr>
                <a:t>D</a:t>
              </a:r>
              <a:endParaRPr lang="en-US" sz="100" dirty="0">
                <a:solidFill>
                  <a:srgbClr val="0070C0"/>
                </a:solidFill>
                <a:latin typeface="Calibri" pitchFamily="34" charset="0"/>
              </a:endParaRPr>
            </a:p>
          </p:txBody>
        </p:sp>
        <p:sp>
          <p:nvSpPr>
            <p:cNvPr id="120" name="Oval 57"/>
            <p:cNvSpPr>
              <a:spLocks noChangeArrowheads="1"/>
            </p:cNvSpPr>
            <p:nvPr/>
          </p:nvSpPr>
          <p:spPr bwMode="auto">
            <a:xfrm>
              <a:off x="3497686" y="3201839"/>
              <a:ext cx="208015" cy="207765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/>
              <a:r>
                <a:rPr lang="en-US" sz="100" dirty="0" smtClean="0">
                  <a:solidFill>
                    <a:srgbClr val="0070C0"/>
                  </a:solidFill>
                  <a:latin typeface="Calibri" pitchFamily="34" charset="0"/>
                </a:rPr>
                <a:t>M</a:t>
              </a:r>
              <a:endParaRPr lang="en-US" sz="100" dirty="0">
                <a:solidFill>
                  <a:srgbClr val="0070C0"/>
                </a:solidFill>
                <a:latin typeface="Calibri" pitchFamily="34" charset="0"/>
              </a:endParaRPr>
            </a:p>
          </p:txBody>
        </p:sp>
        <p:sp>
          <p:nvSpPr>
            <p:cNvPr id="122" name="Oval 57"/>
            <p:cNvSpPr>
              <a:spLocks noChangeArrowheads="1"/>
            </p:cNvSpPr>
            <p:nvPr/>
          </p:nvSpPr>
          <p:spPr bwMode="auto">
            <a:xfrm>
              <a:off x="3337039" y="2523864"/>
              <a:ext cx="208015" cy="207765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/>
              <a:r>
                <a:rPr lang="en-US" sz="100" dirty="0" smtClean="0">
                  <a:solidFill>
                    <a:srgbClr val="0070C0"/>
                  </a:solidFill>
                  <a:latin typeface="Calibri" pitchFamily="34" charset="0"/>
                </a:rPr>
                <a:t>N</a:t>
              </a:r>
              <a:endParaRPr lang="en-US" sz="100" dirty="0">
                <a:solidFill>
                  <a:srgbClr val="0070C0"/>
                </a:solidFill>
                <a:latin typeface="Calibri" pitchFamily="34" charset="0"/>
              </a:endParaRPr>
            </a:p>
          </p:txBody>
        </p:sp>
        <p:sp>
          <p:nvSpPr>
            <p:cNvPr id="123" name="Oval 57"/>
            <p:cNvSpPr>
              <a:spLocks noChangeArrowheads="1"/>
            </p:cNvSpPr>
            <p:nvPr/>
          </p:nvSpPr>
          <p:spPr bwMode="auto">
            <a:xfrm>
              <a:off x="726619" y="3614840"/>
              <a:ext cx="208015" cy="207765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/>
              <a:r>
                <a:rPr lang="en-US" sz="100" dirty="0" smtClean="0">
                  <a:solidFill>
                    <a:srgbClr val="0070C0"/>
                  </a:solidFill>
                  <a:latin typeface="Calibri" pitchFamily="34" charset="0"/>
                </a:rPr>
                <a:t>A</a:t>
              </a:r>
              <a:endParaRPr lang="en-US" sz="100" dirty="0">
                <a:solidFill>
                  <a:srgbClr val="0070C0"/>
                </a:solidFill>
                <a:latin typeface="Calibri" pitchFamily="34" charset="0"/>
              </a:endParaRPr>
            </a:p>
          </p:txBody>
        </p:sp>
        <p:sp>
          <p:nvSpPr>
            <p:cNvPr id="139" name="Oval 57"/>
            <p:cNvSpPr>
              <a:spLocks noChangeArrowheads="1"/>
            </p:cNvSpPr>
            <p:nvPr/>
          </p:nvSpPr>
          <p:spPr bwMode="auto">
            <a:xfrm>
              <a:off x="1442260" y="3317469"/>
              <a:ext cx="208015" cy="207765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/>
              <a:r>
                <a:rPr lang="en-US" sz="100" dirty="0" smtClean="0">
                  <a:solidFill>
                    <a:srgbClr val="0070C0"/>
                  </a:solidFill>
                  <a:latin typeface="Calibri" pitchFamily="34" charset="0"/>
                </a:rPr>
                <a:t>B</a:t>
              </a:r>
              <a:endParaRPr lang="en-US" sz="100" dirty="0">
                <a:solidFill>
                  <a:srgbClr val="0070C0"/>
                </a:solidFill>
                <a:latin typeface="Calibri" pitchFamily="34" charset="0"/>
              </a:endParaRPr>
            </a:p>
          </p:txBody>
        </p:sp>
        <p:sp>
          <p:nvSpPr>
            <p:cNvPr id="140" name="Oval 57"/>
            <p:cNvSpPr>
              <a:spLocks noChangeArrowheads="1"/>
            </p:cNvSpPr>
            <p:nvPr/>
          </p:nvSpPr>
          <p:spPr bwMode="auto">
            <a:xfrm>
              <a:off x="2394758" y="2433285"/>
              <a:ext cx="191508" cy="191278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/>
              <a:r>
                <a:rPr lang="en-US" sz="100" dirty="0" smtClean="0">
                  <a:solidFill>
                    <a:srgbClr val="0070C0"/>
                  </a:solidFill>
                  <a:latin typeface="Calibri" pitchFamily="34" charset="0"/>
                </a:rPr>
                <a:t>I</a:t>
              </a:r>
              <a:endParaRPr lang="en-US" sz="100" dirty="0">
                <a:solidFill>
                  <a:srgbClr val="0070C0"/>
                </a:solidFill>
                <a:latin typeface="Calibri" pitchFamily="34" charset="0"/>
              </a:endParaRPr>
            </a:p>
          </p:txBody>
        </p:sp>
        <p:sp>
          <p:nvSpPr>
            <p:cNvPr id="141" name="Oval 57"/>
            <p:cNvSpPr>
              <a:spLocks noChangeArrowheads="1"/>
            </p:cNvSpPr>
            <p:nvPr/>
          </p:nvSpPr>
          <p:spPr bwMode="auto">
            <a:xfrm>
              <a:off x="1414993" y="2542042"/>
              <a:ext cx="208015" cy="207765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/>
              <a:r>
                <a:rPr lang="en-US" sz="100" dirty="0" smtClean="0">
                  <a:solidFill>
                    <a:srgbClr val="0070C0"/>
                  </a:solidFill>
                  <a:latin typeface="Calibri" pitchFamily="34" charset="0"/>
                </a:rPr>
                <a:t>E</a:t>
              </a:r>
              <a:endParaRPr lang="en-US" sz="100" dirty="0">
                <a:solidFill>
                  <a:srgbClr val="0070C0"/>
                </a:solidFill>
                <a:latin typeface="Calibri" pitchFamily="34" charset="0"/>
              </a:endParaRPr>
            </a:p>
          </p:txBody>
        </p:sp>
        <p:cxnSp>
          <p:nvCxnSpPr>
            <p:cNvPr id="142" name="Straight Connector 141"/>
            <p:cNvCxnSpPr/>
            <p:nvPr/>
          </p:nvCxnSpPr>
          <p:spPr bwMode="auto">
            <a:xfrm flipV="1">
              <a:off x="1613483" y="2490824"/>
              <a:ext cx="771750" cy="117001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/>
          </p:nvCxnSpPr>
          <p:spPr bwMode="auto">
            <a:xfrm rot="16200000" flipH="1">
              <a:off x="1055310" y="3617231"/>
              <a:ext cx="191707" cy="465406"/>
            </a:xfrm>
            <a:prstGeom prst="line">
              <a:avLst/>
            </a:prstGeom>
            <a:ln w="25400"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/>
            <p:nvPr/>
          </p:nvCxnSpPr>
          <p:spPr bwMode="auto">
            <a:xfrm rot="16200000" flipH="1">
              <a:off x="1069598" y="3579134"/>
              <a:ext cx="191707" cy="465406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/>
          </p:nvCxnSpPr>
          <p:spPr bwMode="auto">
            <a:xfrm rot="16200000" flipH="1">
              <a:off x="2555631" y="2580089"/>
              <a:ext cx="370275" cy="326997"/>
            </a:xfrm>
            <a:prstGeom prst="line">
              <a:avLst/>
            </a:prstGeom>
            <a:ln w="25400"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/>
            <p:nvPr/>
          </p:nvCxnSpPr>
          <p:spPr bwMode="auto">
            <a:xfrm rot="16200000" flipH="1">
              <a:off x="1103199" y="3044192"/>
              <a:ext cx="212663" cy="484509"/>
            </a:xfrm>
            <a:prstGeom prst="line">
              <a:avLst/>
            </a:prstGeom>
            <a:ln w="25400"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/>
            <p:nvPr/>
          </p:nvCxnSpPr>
          <p:spPr bwMode="auto">
            <a:xfrm rot="5400000">
              <a:off x="2778742" y="3781812"/>
              <a:ext cx="251599" cy="284041"/>
            </a:xfrm>
            <a:prstGeom prst="line">
              <a:avLst/>
            </a:prstGeom>
            <a:ln w="25400"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55" name="Straight Connector 154"/>
            <p:cNvCxnSpPr/>
            <p:nvPr/>
          </p:nvCxnSpPr>
          <p:spPr bwMode="auto">
            <a:xfrm rot="16200000" flipH="1">
              <a:off x="2094967" y="3223074"/>
              <a:ext cx="326619" cy="207323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/>
            <p:cNvCxnSpPr/>
            <p:nvPr/>
          </p:nvCxnSpPr>
          <p:spPr bwMode="auto">
            <a:xfrm rot="5400000">
              <a:off x="2003286" y="3732247"/>
              <a:ext cx="453941" cy="263364"/>
            </a:xfrm>
            <a:prstGeom prst="line">
              <a:avLst/>
            </a:prstGeom>
            <a:ln w="25400"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57" name="Straight Connector 156"/>
            <p:cNvCxnSpPr/>
            <p:nvPr/>
          </p:nvCxnSpPr>
          <p:spPr bwMode="auto">
            <a:xfrm>
              <a:off x="2539490" y="3563503"/>
              <a:ext cx="450452" cy="138326"/>
            </a:xfrm>
            <a:prstGeom prst="line">
              <a:avLst/>
            </a:prstGeom>
            <a:ln w="25400"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158" name="Oval 57"/>
            <p:cNvSpPr>
              <a:spLocks noChangeArrowheads="1"/>
            </p:cNvSpPr>
            <p:nvPr/>
          </p:nvSpPr>
          <p:spPr bwMode="auto">
            <a:xfrm>
              <a:off x="1935112" y="4062888"/>
              <a:ext cx="191508" cy="191278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/>
              <a:r>
                <a:rPr lang="en-US" sz="100" dirty="0" smtClean="0">
                  <a:solidFill>
                    <a:srgbClr val="0070C0"/>
                  </a:solidFill>
                  <a:latin typeface="Calibri" pitchFamily="34" charset="0"/>
                </a:rPr>
                <a:t>F</a:t>
              </a:r>
              <a:endParaRPr lang="en-US" sz="100" dirty="0">
                <a:solidFill>
                  <a:srgbClr val="0070C0"/>
                </a:solidFill>
                <a:latin typeface="Calibri" pitchFamily="34" charset="0"/>
              </a:endParaRPr>
            </a:p>
          </p:txBody>
        </p:sp>
        <p:sp>
          <p:nvSpPr>
            <p:cNvPr id="159" name="Oval 57"/>
            <p:cNvSpPr>
              <a:spLocks noChangeArrowheads="1"/>
            </p:cNvSpPr>
            <p:nvPr/>
          </p:nvSpPr>
          <p:spPr bwMode="auto">
            <a:xfrm>
              <a:off x="2989942" y="3606190"/>
              <a:ext cx="191508" cy="191278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/>
              <a:r>
                <a:rPr lang="en-US" sz="100" dirty="0" smtClean="0">
                  <a:solidFill>
                    <a:srgbClr val="0070C0"/>
                  </a:solidFill>
                  <a:latin typeface="Calibri" pitchFamily="34" charset="0"/>
                </a:rPr>
                <a:t>L</a:t>
              </a:r>
              <a:endParaRPr lang="en-US" sz="100" dirty="0">
                <a:solidFill>
                  <a:srgbClr val="0070C0"/>
                </a:solidFill>
                <a:latin typeface="Calibri" pitchFamily="34" charset="0"/>
              </a:endParaRPr>
            </a:p>
          </p:txBody>
        </p:sp>
        <p:sp>
          <p:nvSpPr>
            <p:cNvPr id="161" name="Oval 57"/>
            <p:cNvSpPr>
              <a:spLocks noChangeArrowheads="1"/>
            </p:cNvSpPr>
            <p:nvPr/>
          </p:nvSpPr>
          <p:spPr bwMode="auto">
            <a:xfrm>
              <a:off x="1991153" y="3000161"/>
              <a:ext cx="191508" cy="191278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/>
              <a:r>
                <a:rPr lang="en-US" sz="100" dirty="0" smtClean="0">
                  <a:solidFill>
                    <a:srgbClr val="0070C0"/>
                  </a:solidFill>
                  <a:latin typeface="Calibri" pitchFamily="34" charset="0"/>
                </a:rPr>
                <a:t>G</a:t>
              </a:r>
              <a:endParaRPr lang="en-US" sz="100" dirty="0">
                <a:solidFill>
                  <a:srgbClr val="0070C0"/>
                </a:solidFill>
                <a:latin typeface="Calibri" pitchFamily="34" charset="0"/>
              </a:endParaRPr>
            </a:p>
          </p:txBody>
        </p:sp>
        <p:cxnSp>
          <p:nvCxnSpPr>
            <p:cNvPr id="162" name="Straight Connector 161"/>
            <p:cNvCxnSpPr/>
            <p:nvPr/>
          </p:nvCxnSpPr>
          <p:spPr bwMode="auto">
            <a:xfrm rot="5400000">
              <a:off x="1974711" y="3698912"/>
              <a:ext cx="453941" cy="263364"/>
            </a:xfrm>
            <a:prstGeom prst="line">
              <a:avLst/>
            </a:prstGeom>
            <a:ln w="25400"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/>
            <p:nvPr/>
          </p:nvCxnSpPr>
          <p:spPr bwMode="auto">
            <a:xfrm rot="5400000">
              <a:off x="2503139" y="3107968"/>
              <a:ext cx="387966" cy="376190"/>
            </a:xfrm>
            <a:prstGeom prst="line">
              <a:avLst/>
            </a:prstGeom>
            <a:ln w="25400"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64" name="Straight Connector 163"/>
            <p:cNvCxnSpPr/>
            <p:nvPr/>
          </p:nvCxnSpPr>
          <p:spPr bwMode="auto">
            <a:xfrm rot="5400000">
              <a:off x="2474563" y="3079393"/>
              <a:ext cx="387966" cy="37619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5" name="Oval 57"/>
            <p:cNvSpPr>
              <a:spLocks noChangeArrowheads="1"/>
            </p:cNvSpPr>
            <p:nvPr/>
          </p:nvSpPr>
          <p:spPr bwMode="auto">
            <a:xfrm>
              <a:off x="2857171" y="2938814"/>
              <a:ext cx="191508" cy="191278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/>
              <a:r>
                <a:rPr lang="en-US" sz="100" dirty="0" smtClean="0">
                  <a:solidFill>
                    <a:srgbClr val="0070C0"/>
                  </a:solidFill>
                  <a:latin typeface="Calibri" pitchFamily="34" charset="0"/>
                </a:rPr>
                <a:t>K</a:t>
              </a:r>
              <a:endParaRPr lang="en-US" sz="100" dirty="0">
                <a:solidFill>
                  <a:srgbClr val="0070C0"/>
                </a:solidFill>
                <a:latin typeface="Calibri" pitchFamily="34" charset="0"/>
              </a:endParaRPr>
            </a:p>
          </p:txBody>
        </p:sp>
        <p:cxnSp>
          <p:nvCxnSpPr>
            <p:cNvPr id="166" name="Straight Connector 165"/>
            <p:cNvCxnSpPr/>
            <p:nvPr/>
          </p:nvCxnSpPr>
          <p:spPr bwMode="auto">
            <a:xfrm rot="5400000">
              <a:off x="2526952" y="3141307"/>
              <a:ext cx="387966" cy="376190"/>
            </a:xfrm>
            <a:prstGeom prst="line">
              <a:avLst/>
            </a:prstGeom>
            <a:ln w="25400"/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160" name="Oval 57"/>
            <p:cNvSpPr>
              <a:spLocks noChangeArrowheads="1"/>
            </p:cNvSpPr>
            <p:nvPr/>
          </p:nvSpPr>
          <p:spPr bwMode="auto">
            <a:xfrm>
              <a:off x="2331475" y="3459620"/>
              <a:ext cx="208015" cy="207765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/>
              <a:r>
                <a:rPr lang="en-US" sz="100" dirty="0" smtClean="0">
                  <a:solidFill>
                    <a:srgbClr val="0070C0"/>
                  </a:solidFill>
                  <a:latin typeface="Calibri" pitchFamily="34" charset="0"/>
                </a:rPr>
                <a:t>H</a:t>
              </a:r>
              <a:endParaRPr lang="en-US" sz="100" dirty="0">
                <a:solidFill>
                  <a:srgbClr val="0070C0"/>
                </a:solidFill>
                <a:latin typeface="Calibri" pitchFamily="34" charset="0"/>
              </a:endParaRPr>
            </a:p>
          </p:txBody>
        </p:sp>
      </p:grpSp>
      <p:sp>
        <p:nvSpPr>
          <p:cNvPr id="213" name="Rectangle 3"/>
          <p:cNvSpPr txBox="1">
            <a:spLocks/>
          </p:cNvSpPr>
          <p:nvPr/>
        </p:nvSpPr>
        <p:spPr bwMode="auto">
          <a:xfrm>
            <a:off x="102476" y="5139559"/>
            <a:ext cx="9041524" cy="170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References</a:t>
            </a: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10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[1]  M. Gjoka, M. Kurant, C. T. Butts and A. Markopoulou,  “Walking in Facebook: A Case Study of Unbiased Sampling of OSNs”,  </a:t>
            </a:r>
            <a:r>
              <a:rPr kumimoji="0" lang="en-US" sz="13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INFOCOM 2010.</a:t>
            </a: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10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[2]  M. Gjoka, C. T. Butts, M. Kurant and A. Markopoulou,   “Multigraph Sampling of Online Social Networks”,   </a:t>
            </a:r>
            <a:r>
              <a:rPr kumimoji="0" lang="en-US" sz="13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arXiv:1008.2565</a:t>
            </a:r>
            <a:endParaRPr kumimoji="0" lang="en-US" sz="1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10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[3]  M. Kurant, M. Gjoka, C. T. Butts and A. Markopoulou,   “Walking on a Graph with a Magnifying Glass”,   to appear in </a:t>
            </a:r>
            <a:r>
              <a:rPr kumimoji="0" lang="en-US" sz="13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SIGMETRICS 2011.</a:t>
            </a:r>
            <a:endParaRPr kumimoji="0" lang="en-US" sz="1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10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[4]  M. Kurant, A. Markopoulou and P. Thiran,   “On the bias of BFS (Breadth First Search)”,   </a:t>
            </a:r>
            <a:r>
              <a:rPr kumimoji="0" lang="en-US" sz="13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ITC 22, 2010.</a:t>
            </a:r>
          </a:p>
          <a:p>
            <a:pPr marL="228600" lvl="0" indent="-228600">
              <a:spcBef>
                <a:spcPct val="20000"/>
              </a:spcBef>
              <a:spcAft>
                <a:spcPts val="100"/>
              </a:spcAft>
              <a:defRPr/>
            </a:pPr>
            <a:r>
              <a:rPr lang="en-US" sz="1300" dirty="0" smtClean="0">
                <a:latin typeface="+mn-lt"/>
                <a:cs typeface="+mn-cs"/>
              </a:rPr>
              <a:t>[5]</a:t>
            </a:r>
            <a:r>
              <a:rPr lang="en-US" sz="1300" dirty="0" smtClean="0">
                <a:latin typeface="+mn-lt"/>
              </a:rPr>
              <a:t>  M. Kurant, M. Gjoka, C. T. Butts and A. Markopoulou, “Estimating coarse-grained graphs of OSNs”,   in preparation.</a:t>
            </a:r>
            <a:endParaRPr kumimoji="0" lang="en-US" sz="1300" b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lvl="0" indent="-228600">
              <a:spcBef>
                <a:spcPct val="20000"/>
              </a:spcBef>
              <a:spcAft>
                <a:spcPts val="100"/>
              </a:spcAft>
              <a:defRPr/>
            </a:pPr>
            <a:r>
              <a:rPr lang="en-US" sz="1300" dirty="0" smtClean="0">
                <a:latin typeface="+mn-lt"/>
                <a:cs typeface="+mn-cs"/>
              </a:rPr>
              <a:t>[6]  Facebook data:    </a:t>
            </a:r>
            <a:r>
              <a:rPr lang="en-US" sz="1300" dirty="0" smtClean="0">
                <a:latin typeface="+mn-lt"/>
              </a:rPr>
              <a:t>http://odysseas.calit2.uci.edu/research/osn.html</a:t>
            </a:r>
          </a:p>
          <a:p>
            <a:pPr marL="228600" lvl="0" indent="-228600">
              <a:spcBef>
                <a:spcPct val="20000"/>
              </a:spcBef>
              <a:spcAft>
                <a:spcPts val="100"/>
              </a:spcAft>
              <a:defRPr/>
            </a:pPr>
            <a:r>
              <a:rPr kumimoji="0" lang="en-US" sz="1300" b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[7]  Python code for BFS correction:</a:t>
            </a:r>
            <a:r>
              <a:rPr kumimoji="0" lang="en-US" sz="1300" b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  <a:r>
              <a:rPr lang="en-US" sz="1300" dirty="0" smtClean="0">
                <a:latin typeface="+mn-lt"/>
              </a:rPr>
              <a:t>http://mkurant.com/maciej/publications</a:t>
            </a:r>
            <a:endParaRPr kumimoji="0" lang="en-US" sz="1300" b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3" name="Group 253"/>
          <p:cNvGrpSpPr/>
          <p:nvPr/>
        </p:nvGrpSpPr>
        <p:grpSpPr>
          <a:xfrm>
            <a:off x="425670" y="280577"/>
            <a:ext cx="1931962" cy="1180858"/>
            <a:chOff x="387542" y="1240753"/>
            <a:chExt cx="2979082" cy="1820881"/>
          </a:xfrm>
        </p:grpSpPr>
        <p:cxnSp>
          <p:nvCxnSpPr>
            <p:cNvPr id="171" name="Straight Connector 170"/>
            <p:cNvCxnSpPr/>
            <p:nvPr/>
          </p:nvCxnSpPr>
          <p:spPr bwMode="auto">
            <a:xfrm rot="16200000" flipV="1">
              <a:off x="2442185" y="2109223"/>
              <a:ext cx="476099" cy="13277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>
              <a:stCxn id="190" idx="4"/>
              <a:endCxn id="188" idx="0"/>
            </p:cNvCxnSpPr>
            <p:nvPr/>
          </p:nvCxnSpPr>
          <p:spPr bwMode="auto">
            <a:xfrm rot="16200000" flipH="1">
              <a:off x="2947188" y="1693878"/>
              <a:ext cx="470210" cy="16064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>
              <a:endCxn id="190" idx="2"/>
            </p:cNvCxnSpPr>
            <p:nvPr/>
          </p:nvCxnSpPr>
          <p:spPr bwMode="auto">
            <a:xfrm>
              <a:off x="2247189" y="1336392"/>
              <a:ext cx="750773" cy="9882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>
              <a:stCxn id="188" idx="3"/>
            </p:cNvCxnSpPr>
            <p:nvPr/>
          </p:nvCxnSpPr>
          <p:spPr bwMode="auto">
            <a:xfrm rot="5400000">
              <a:off x="2874187" y="2126786"/>
              <a:ext cx="255025" cy="37474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/>
            <p:cNvCxnSpPr>
              <a:endCxn id="189" idx="7"/>
            </p:cNvCxnSpPr>
            <p:nvPr/>
          </p:nvCxnSpPr>
          <p:spPr bwMode="auto">
            <a:xfrm rot="5400000">
              <a:off x="2411092" y="2560703"/>
              <a:ext cx="251599" cy="28404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/>
            <p:cNvCxnSpPr>
              <a:endCxn id="186" idx="0"/>
            </p:cNvCxnSpPr>
            <p:nvPr/>
          </p:nvCxnSpPr>
          <p:spPr bwMode="auto">
            <a:xfrm rot="5400000">
              <a:off x="985217" y="2473740"/>
              <a:ext cx="363013" cy="8093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>
              <a:stCxn id="187" idx="5"/>
            </p:cNvCxnSpPr>
            <p:nvPr/>
          </p:nvCxnSpPr>
          <p:spPr bwMode="auto">
            <a:xfrm rot="16200000" flipH="1">
              <a:off x="754597" y="1880235"/>
              <a:ext cx="212663" cy="48450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>
              <a:stCxn id="187" idx="4"/>
              <a:endCxn id="191" idx="0"/>
            </p:cNvCxnSpPr>
            <p:nvPr/>
          </p:nvCxnSpPr>
          <p:spPr bwMode="auto">
            <a:xfrm rot="5400000">
              <a:off x="332190" y="2203532"/>
              <a:ext cx="378137" cy="5941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/>
            <p:cNvCxnSpPr>
              <a:stCxn id="191" idx="5"/>
              <a:endCxn id="186" idx="2"/>
            </p:cNvCxnSpPr>
            <p:nvPr/>
          </p:nvCxnSpPr>
          <p:spPr bwMode="auto">
            <a:xfrm rot="16200000" flipH="1">
              <a:off x="701944" y="2462797"/>
              <a:ext cx="191707" cy="46540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/>
            <p:cNvCxnSpPr>
              <a:stCxn id="186" idx="5"/>
            </p:cNvCxnSpPr>
            <p:nvPr/>
          </p:nvCxnSpPr>
          <p:spPr bwMode="auto">
            <a:xfrm rot="16200000" flipH="1">
              <a:off x="1341491" y="2711451"/>
              <a:ext cx="107014" cy="4020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>
              <a:endCxn id="189" idx="2"/>
            </p:cNvCxnSpPr>
            <p:nvPr/>
          </p:nvCxnSpPr>
          <p:spPr bwMode="auto">
            <a:xfrm flipV="1">
              <a:off x="1787543" y="2901980"/>
              <a:ext cx="429775" cy="6401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 bwMode="auto">
            <a:xfrm flipV="1">
              <a:off x="1283931" y="1336392"/>
              <a:ext cx="771750" cy="11700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>
              <a:stCxn id="187" idx="7"/>
            </p:cNvCxnSpPr>
            <p:nvPr/>
          </p:nvCxnSpPr>
          <p:spPr bwMode="auto">
            <a:xfrm rot="5400000" flipH="1" flipV="1">
              <a:off x="685498" y="1460024"/>
              <a:ext cx="354056" cy="48770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 bwMode="auto">
            <a:xfrm rot="16200000" flipH="1">
              <a:off x="909726" y="1827472"/>
              <a:ext cx="567662" cy="2726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 bwMode="auto">
            <a:xfrm rot="16200000" flipH="1">
              <a:off x="2197504" y="1425657"/>
              <a:ext cx="370275" cy="32699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6" name="Oval 57"/>
            <p:cNvSpPr>
              <a:spLocks noChangeArrowheads="1"/>
            </p:cNvSpPr>
            <p:nvPr/>
          </p:nvSpPr>
          <p:spPr bwMode="auto">
            <a:xfrm>
              <a:off x="1030500" y="2695715"/>
              <a:ext cx="191508" cy="191278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87" name="Oval 57"/>
            <p:cNvSpPr>
              <a:spLocks noChangeArrowheads="1"/>
            </p:cNvSpPr>
            <p:nvPr/>
          </p:nvSpPr>
          <p:spPr bwMode="auto">
            <a:xfrm>
              <a:off x="455211" y="1852893"/>
              <a:ext cx="191508" cy="191278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88" name="Oval 57"/>
            <p:cNvSpPr>
              <a:spLocks noChangeArrowheads="1"/>
            </p:cNvSpPr>
            <p:nvPr/>
          </p:nvSpPr>
          <p:spPr bwMode="auto">
            <a:xfrm>
              <a:off x="3158609" y="2009307"/>
              <a:ext cx="208015" cy="207765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89" name="Oval 57"/>
            <p:cNvSpPr>
              <a:spLocks noChangeArrowheads="1"/>
            </p:cNvSpPr>
            <p:nvPr/>
          </p:nvSpPr>
          <p:spPr bwMode="auto">
            <a:xfrm>
              <a:off x="2217318" y="2798097"/>
              <a:ext cx="208015" cy="207765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0" name="Oval 57"/>
            <p:cNvSpPr>
              <a:spLocks noChangeArrowheads="1"/>
            </p:cNvSpPr>
            <p:nvPr/>
          </p:nvSpPr>
          <p:spPr bwMode="auto">
            <a:xfrm>
              <a:off x="2997962" y="1331332"/>
              <a:ext cx="208015" cy="207765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1" name="Oval 57"/>
            <p:cNvSpPr>
              <a:spLocks noChangeArrowheads="1"/>
            </p:cNvSpPr>
            <p:nvPr/>
          </p:nvSpPr>
          <p:spPr bwMode="auto">
            <a:xfrm>
              <a:off x="387542" y="2422308"/>
              <a:ext cx="208015" cy="207765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grpSp>
          <p:nvGrpSpPr>
            <p:cNvPr id="4" name="Group 42"/>
            <p:cNvGrpSpPr/>
            <p:nvPr/>
          </p:nvGrpSpPr>
          <p:grpSpPr>
            <a:xfrm>
              <a:off x="1075916" y="1240753"/>
              <a:ext cx="1442178" cy="1091949"/>
              <a:chOff x="3803351" y="2092090"/>
              <a:chExt cx="1442178" cy="1091949"/>
            </a:xfrm>
          </p:grpSpPr>
          <p:cxnSp>
            <p:nvCxnSpPr>
              <p:cNvPr id="195" name="Straight Connector 194"/>
              <p:cNvCxnSpPr>
                <a:stCxn id="211" idx="7"/>
                <a:endCxn id="200" idx="3"/>
              </p:cNvCxnSpPr>
              <p:nvPr/>
            </p:nvCxnSpPr>
            <p:spPr bwMode="auto">
              <a:xfrm rot="5400000" flipH="1" flipV="1">
                <a:off x="4461256" y="2337073"/>
                <a:ext cx="431622" cy="26818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Straight Connector 195"/>
              <p:cNvCxnSpPr>
                <a:stCxn id="199" idx="7"/>
                <a:endCxn id="211" idx="3"/>
              </p:cNvCxnSpPr>
              <p:nvPr/>
            </p:nvCxnSpPr>
            <p:spPr bwMode="auto">
              <a:xfrm rot="5400000" flipH="1" flipV="1">
                <a:off x="4115629" y="2714773"/>
                <a:ext cx="184468" cy="39938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/>
              <p:cNvCxnSpPr>
                <a:stCxn id="201" idx="5"/>
                <a:endCxn id="211" idx="1"/>
              </p:cNvCxnSpPr>
              <p:nvPr/>
            </p:nvCxnSpPr>
            <p:spPr bwMode="auto">
              <a:xfrm rot="16200000" flipH="1">
                <a:off x="4039834" y="2319255"/>
                <a:ext cx="308792" cy="42665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/>
              <p:cNvCxnSpPr>
                <a:stCxn id="211" idx="6"/>
                <a:endCxn id="207" idx="2"/>
              </p:cNvCxnSpPr>
              <p:nvPr/>
            </p:nvCxnSpPr>
            <p:spPr bwMode="auto">
              <a:xfrm flipV="1">
                <a:off x="4571019" y="2693258"/>
                <a:ext cx="674510" cy="6134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9" name="Oval 57"/>
              <p:cNvSpPr>
                <a:spLocks noChangeArrowheads="1"/>
              </p:cNvSpPr>
              <p:nvPr/>
            </p:nvSpPr>
            <p:spPr bwMode="auto">
              <a:xfrm>
                <a:off x="3830618" y="2976274"/>
                <a:ext cx="208015" cy="207765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200" name="Oval 57"/>
              <p:cNvSpPr>
                <a:spLocks noChangeArrowheads="1"/>
              </p:cNvSpPr>
              <p:nvPr/>
            </p:nvSpPr>
            <p:spPr bwMode="auto">
              <a:xfrm>
                <a:off x="4783116" y="2092090"/>
                <a:ext cx="191508" cy="191278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201" name="Oval 57"/>
              <p:cNvSpPr>
                <a:spLocks noChangeArrowheads="1"/>
              </p:cNvSpPr>
              <p:nvPr/>
            </p:nvSpPr>
            <p:spPr bwMode="auto">
              <a:xfrm>
                <a:off x="3803351" y="2200847"/>
                <a:ext cx="208015" cy="207765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  <p:grpSp>
          <p:nvGrpSpPr>
            <p:cNvPr id="5" name="Group 43"/>
            <p:cNvGrpSpPr/>
            <p:nvPr/>
          </p:nvGrpSpPr>
          <p:grpSpPr>
            <a:xfrm>
              <a:off x="1596035" y="1746282"/>
              <a:ext cx="1246338" cy="1315352"/>
              <a:chOff x="4323470" y="2597619"/>
              <a:chExt cx="1246338" cy="1315352"/>
            </a:xfrm>
          </p:grpSpPr>
          <p:cxnSp>
            <p:nvCxnSpPr>
              <p:cNvPr id="203" name="Straight Connector 202"/>
              <p:cNvCxnSpPr>
                <a:stCxn id="211" idx="5"/>
                <a:endCxn id="210" idx="1"/>
              </p:cNvCxnSpPr>
              <p:nvPr/>
            </p:nvCxnSpPr>
            <p:spPr bwMode="auto">
              <a:xfrm rot="16200000" flipH="1">
                <a:off x="4483325" y="2881879"/>
                <a:ext cx="326619" cy="20732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/>
              <p:cNvCxnSpPr>
                <a:stCxn id="207" idx="3"/>
                <a:endCxn id="210" idx="7"/>
              </p:cNvCxnSpPr>
              <p:nvPr/>
            </p:nvCxnSpPr>
            <p:spPr bwMode="auto">
              <a:xfrm rot="5400000">
                <a:off x="4891497" y="2766773"/>
                <a:ext cx="387966" cy="37619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/>
              <p:cNvCxnSpPr>
                <a:stCxn id="210" idx="3"/>
                <a:endCxn id="208" idx="7"/>
              </p:cNvCxnSpPr>
              <p:nvPr/>
            </p:nvCxnSpPr>
            <p:spPr bwMode="auto">
              <a:xfrm rot="5400000">
                <a:off x="4391644" y="3391052"/>
                <a:ext cx="453941" cy="26336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/>
              <p:cNvCxnSpPr>
                <a:stCxn id="210" idx="6"/>
                <a:endCxn id="209" idx="2"/>
              </p:cNvCxnSpPr>
              <p:nvPr/>
            </p:nvCxnSpPr>
            <p:spPr bwMode="auto">
              <a:xfrm>
                <a:off x="4927848" y="3222308"/>
                <a:ext cx="450452" cy="13832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7" name="Oval 57"/>
              <p:cNvSpPr>
                <a:spLocks noChangeArrowheads="1"/>
              </p:cNvSpPr>
              <p:nvPr/>
            </p:nvSpPr>
            <p:spPr bwMode="auto">
              <a:xfrm>
                <a:off x="5245529" y="2597619"/>
                <a:ext cx="191508" cy="191278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208" name="Oval 57"/>
              <p:cNvSpPr>
                <a:spLocks noChangeArrowheads="1"/>
              </p:cNvSpPr>
              <p:nvPr/>
            </p:nvSpPr>
            <p:spPr bwMode="auto">
              <a:xfrm>
                <a:off x="4323470" y="3721693"/>
                <a:ext cx="191508" cy="191278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209" name="Oval 57"/>
              <p:cNvSpPr>
                <a:spLocks noChangeArrowheads="1"/>
              </p:cNvSpPr>
              <p:nvPr/>
            </p:nvSpPr>
            <p:spPr bwMode="auto">
              <a:xfrm>
                <a:off x="5378300" y="3264995"/>
                <a:ext cx="191508" cy="191278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210" name="Oval 57"/>
              <p:cNvSpPr>
                <a:spLocks noChangeArrowheads="1"/>
              </p:cNvSpPr>
              <p:nvPr/>
            </p:nvSpPr>
            <p:spPr bwMode="auto">
              <a:xfrm>
                <a:off x="4719833" y="3118425"/>
                <a:ext cx="208015" cy="207765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211" name="Oval 57"/>
              <p:cNvSpPr>
                <a:spLocks noChangeArrowheads="1"/>
              </p:cNvSpPr>
              <p:nvPr/>
            </p:nvSpPr>
            <p:spPr bwMode="auto">
              <a:xfrm>
                <a:off x="4379511" y="2658966"/>
                <a:ext cx="191508" cy="191278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</p:grpSp>
      <p:sp>
        <p:nvSpPr>
          <p:cNvPr id="212" name="Oval 57"/>
          <p:cNvSpPr>
            <a:spLocks noChangeArrowheads="1"/>
          </p:cNvSpPr>
          <p:nvPr/>
        </p:nvSpPr>
        <p:spPr bwMode="auto">
          <a:xfrm>
            <a:off x="1836437" y="988606"/>
            <a:ext cx="230132" cy="229854"/>
          </a:xfrm>
          <a:prstGeom prst="ellipse">
            <a:avLst/>
          </a:prstGeom>
          <a:noFill/>
          <a:ln w="50800">
            <a:solidFill>
              <a:schemeClr val="accent4"/>
            </a:solidFill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grpSp>
        <p:nvGrpSpPr>
          <p:cNvPr id="6" name="Group 646"/>
          <p:cNvGrpSpPr/>
          <p:nvPr/>
        </p:nvGrpSpPr>
        <p:grpSpPr>
          <a:xfrm>
            <a:off x="6754431" y="210510"/>
            <a:ext cx="2103697" cy="1264872"/>
            <a:chOff x="6857568" y="5286375"/>
            <a:chExt cx="2103697" cy="1264872"/>
          </a:xfrm>
        </p:grpSpPr>
        <p:cxnSp>
          <p:nvCxnSpPr>
            <p:cNvPr id="215" name="Straight Connector 214"/>
            <p:cNvCxnSpPr>
              <a:stCxn id="231" idx="7"/>
              <a:endCxn id="233" idx="3"/>
            </p:cNvCxnSpPr>
            <p:nvPr/>
          </p:nvCxnSpPr>
          <p:spPr bwMode="auto">
            <a:xfrm rot="5400000" flipH="1" flipV="1">
              <a:off x="7506533" y="5725280"/>
              <a:ext cx="168191" cy="31258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>
              <a:stCxn id="231" idx="4"/>
              <a:endCxn id="230" idx="0"/>
            </p:cNvCxnSpPr>
            <p:nvPr/>
          </p:nvCxnSpPr>
          <p:spPr bwMode="auto">
            <a:xfrm rot="5400000">
              <a:off x="7227636" y="6155123"/>
              <a:ext cx="306450" cy="54358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>
              <a:stCxn id="234" idx="5"/>
              <a:endCxn id="233" idx="1"/>
            </p:cNvCxnSpPr>
            <p:nvPr/>
          </p:nvCxnSpPr>
          <p:spPr bwMode="auto">
            <a:xfrm rot="16200000" flipH="1">
              <a:off x="7455629" y="5457820"/>
              <a:ext cx="251685" cy="330893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>
              <a:stCxn id="234" idx="4"/>
              <a:endCxn id="231" idx="0"/>
            </p:cNvCxnSpPr>
            <p:nvPr/>
          </p:nvCxnSpPr>
          <p:spPr bwMode="auto">
            <a:xfrm rot="16200000" flipH="1">
              <a:off x="7175643" y="5722388"/>
              <a:ext cx="446480" cy="18313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Group 500"/>
            <p:cNvGrpSpPr/>
            <p:nvPr/>
          </p:nvGrpSpPr>
          <p:grpSpPr>
            <a:xfrm>
              <a:off x="6976813" y="5392583"/>
              <a:ext cx="1465102" cy="1094433"/>
              <a:chOff x="4847762" y="4764431"/>
              <a:chExt cx="1465102" cy="1094433"/>
            </a:xfrm>
          </p:grpSpPr>
          <p:cxnSp>
            <p:nvCxnSpPr>
              <p:cNvPr id="241" name="Straight Connector 240"/>
              <p:cNvCxnSpPr>
                <a:stCxn id="237" idx="0"/>
                <a:endCxn id="229" idx="4"/>
              </p:cNvCxnSpPr>
              <p:nvPr/>
            </p:nvCxnSpPr>
            <p:spPr bwMode="auto">
              <a:xfrm rot="16200000" flipV="1">
                <a:off x="6093390" y="5268443"/>
                <a:ext cx="349777" cy="89171"/>
              </a:xfrm>
              <a:prstGeom prst="line">
                <a:avLst/>
              </a:prstGeom>
              <a:ln w="25400" cap="rnd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2" name="Straight Connector 241"/>
              <p:cNvCxnSpPr>
                <a:stCxn id="233" idx="7"/>
                <a:endCxn id="240" idx="3"/>
              </p:cNvCxnSpPr>
              <p:nvPr/>
            </p:nvCxnSpPr>
            <p:spPr bwMode="auto">
              <a:xfrm rot="5400000" flipH="1" flipV="1">
                <a:off x="5611423" y="4864716"/>
                <a:ext cx="311109" cy="201377"/>
              </a:xfrm>
              <a:prstGeom prst="line">
                <a:avLst/>
              </a:prstGeom>
              <a:ln w="25400" cap="rnd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3" name="Straight Connector 242"/>
              <p:cNvCxnSpPr>
                <a:stCxn id="229" idx="3"/>
                <a:endCxn id="238" idx="7"/>
              </p:cNvCxnSpPr>
              <p:nvPr/>
            </p:nvCxnSpPr>
            <p:spPr bwMode="auto">
              <a:xfrm rot="5400000">
                <a:off x="5921632" y="5132066"/>
                <a:ext cx="281792" cy="273906"/>
              </a:xfrm>
              <a:prstGeom prst="line">
                <a:avLst/>
              </a:prstGeom>
              <a:ln w="25400" cap="rnd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4" name="Straight Connector 243"/>
              <p:cNvCxnSpPr>
                <a:stCxn id="237" idx="3"/>
                <a:endCxn id="232" idx="7"/>
              </p:cNvCxnSpPr>
              <p:nvPr/>
            </p:nvCxnSpPr>
            <p:spPr bwMode="auto">
              <a:xfrm rot="5400000">
                <a:off x="6064443" y="5586657"/>
                <a:ext cx="192038" cy="213856"/>
              </a:xfrm>
              <a:prstGeom prst="line">
                <a:avLst/>
              </a:prstGeom>
              <a:ln w="25400" cap="rnd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5" name="Straight Connector 244"/>
              <p:cNvCxnSpPr>
                <a:stCxn id="233" idx="5"/>
                <a:endCxn id="238" idx="1"/>
              </p:cNvCxnSpPr>
              <p:nvPr/>
            </p:nvCxnSpPr>
            <p:spPr bwMode="auto">
              <a:xfrm rot="16200000" flipH="1">
                <a:off x="5626243" y="5209367"/>
                <a:ext cx="240593" cy="160501"/>
              </a:xfrm>
              <a:prstGeom prst="line">
                <a:avLst/>
              </a:prstGeom>
              <a:ln w="25400" cap="rnd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6" name="Straight Connector 245"/>
              <p:cNvCxnSpPr>
                <a:stCxn id="236" idx="5"/>
                <a:endCxn id="231" idx="2"/>
              </p:cNvCxnSpPr>
              <p:nvPr/>
            </p:nvCxnSpPr>
            <p:spPr bwMode="auto">
              <a:xfrm rot="16200000" flipH="1">
                <a:off x="4991361" y="5113342"/>
                <a:ext cx="142820" cy="358053"/>
              </a:xfrm>
              <a:prstGeom prst="line">
                <a:avLst/>
              </a:prstGeom>
              <a:ln w="25400" cap="rnd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7" name="Straight Connector 246"/>
              <p:cNvCxnSpPr>
                <a:stCxn id="239" idx="5"/>
                <a:endCxn id="230" idx="2"/>
              </p:cNvCxnSpPr>
              <p:nvPr/>
            </p:nvCxnSpPr>
            <p:spPr bwMode="auto">
              <a:xfrm rot="16200000" flipH="1">
                <a:off x="4954703" y="5505885"/>
                <a:ext cx="128747" cy="342630"/>
              </a:xfrm>
              <a:prstGeom prst="line">
                <a:avLst/>
              </a:prstGeom>
              <a:ln w="25400" cap="rnd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8" name="Straight Connector 247"/>
              <p:cNvCxnSpPr>
                <a:stCxn id="230" idx="5"/>
                <a:endCxn id="235" idx="2"/>
              </p:cNvCxnSpPr>
              <p:nvPr/>
            </p:nvCxnSpPr>
            <p:spPr bwMode="auto">
              <a:xfrm rot="16200000" flipH="1">
                <a:off x="5347934" y="5666663"/>
                <a:ext cx="93108" cy="291293"/>
              </a:xfrm>
              <a:prstGeom prst="line">
                <a:avLst/>
              </a:prstGeom>
              <a:ln w="25400" cap="rnd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9" name="Straight Connector 248"/>
              <p:cNvCxnSpPr>
                <a:stCxn id="235" idx="6"/>
                <a:endCxn id="232" idx="2"/>
              </p:cNvCxnSpPr>
              <p:nvPr/>
            </p:nvCxnSpPr>
            <p:spPr bwMode="auto">
              <a:xfrm flipV="1">
                <a:off x="5668751" y="5815870"/>
                <a:ext cx="321294" cy="42994"/>
              </a:xfrm>
              <a:prstGeom prst="line">
                <a:avLst/>
              </a:prstGeom>
              <a:ln w="25400" cap="rnd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0" name="Straight Connector 249"/>
              <p:cNvCxnSpPr>
                <a:stCxn id="234" idx="6"/>
                <a:endCxn id="240" idx="2"/>
              </p:cNvCxnSpPr>
              <p:nvPr/>
            </p:nvCxnSpPr>
            <p:spPr bwMode="auto">
              <a:xfrm flipV="1">
                <a:off x="5297867" y="4764431"/>
                <a:ext cx="550964" cy="78576"/>
              </a:xfrm>
              <a:prstGeom prst="line">
                <a:avLst/>
              </a:prstGeom>
              <a:ln w="25400" cap="rnd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1" name="Straight Connector 250"/>
              <p:cNvCxnSpPr>
                <a:stCxn id="236" idx="7"/>
                <a:endCxn id="234" idx="3"/>
              </p:cNvCxnSpPr>
              <p:nvPr/>
            </p:nvCxnSpPr>
            <p:spPr bwMode="auto">
              <a:xfrm rot="5400000" flipH="1" flipV="1">
                <a:off x="4928636" y="4824382"/>
                <a:ext cx="260850" cy="350633"/>
              </a:xfrm>
              <a:prstGeom prst="line">
                <a:avLst/>
              </a:prstGeom>
              <a:ln w="25400" cap="rnd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2" name="Straight Connector 251"/>
              <p:cNvCxnSpPr>
                <a:stCxn id="240" idx="5"/>
                <a:endCxn id="229" idx="1"/>
              </p:cNvCxnSpPr>
              <p:nvPr/>
            </p:nvCxnSpPr>
            <p:spPr bwMode="auto">
              <a:xfrm rot="16200000" flipH="1">
                <a:off x="5944091" y="4824369"/>
                <a:ext cx="269910" cy="240869"/>
              </a:xfrm>
              <a:prstGeom prst="line">
                <a:avLst/>
              </a:prstGeom>
              <a:ln w="25400" cap="rnd">
                <a:solidFill>
                  <a:schemeClr val="tx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20" name="Straight Connector 219"/>
            <p:cNvCxnSpPr>
              <a:stCxn id="233" idx="6"/>
              <a:endCxn id="229" idx="2"/>
            </p:cNvCxnSpPr>
            <p:nvPr/>
          </p:nvCxnSpPr>
          <p:spPr bwMode="auto">
            <a:xfrm flipV="1">
              <a:off x="7805369" y="5732093"/>
              <a:ext cx="513134" cy="41199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 bwMode="auto">
            <a:xfrm rot="16200000" flipH="1">
              <a:off x="8576643" y="5632684"/>
              <a:ext cx="315791" cy="107892"/>
            </a:xfrm>
            <a:prstGeom prst="line">
              <a:avLst/>
            </a:prstGeom>
            <a:ln w="762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 bwMode="auto">
            <a:xfrm>
              <a:off x="8106508" y="5392643"/>
              <a:ext cx="504218" cy="66370"/>
            </a:xfrm>
            <a:prstGeom prst="line">
              <a:avLst/>
            </a:prstGeom>
            <a:ln w="571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 bwMode="auto">
            <a:xfrm rot="5400000">
              <a:off x="8527599" y="5923473"/>
              <a:ext cx="171275" cy="251678"/>
            </a:xfrm>
            <a:prstGeom prst="line">
              <a:avLst/>
            </a:prstGeom>
            <a:ln w="571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 bwMode="auto">
            <a:xfrm rot="5400000">
              <a:off x="7714980" y="6200798"/>
              <a:ext cx="304868" cy="176875"/>
            </a:xfrm>
            <a:prstGeom prst="line">
              <a:avLst/>
            </a:prstGeom>
            <a:ln w="381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 bwMode="auto">
            <a:xfrm rot="5400000">
              <a:off x="6820399" y="5975016"/>
              <a:ext cx="253958" cy="39904"/>
            </a:xfrm>
            <a:prstGeom prst="line">
              <a:avLst/>
            </a:prstGeom>
            <a:ln w="381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 bwMode="auto">
            <a:xfrm>
              <a:off x="8075094" y="6087468"/>
              <a:ext cx="302523" cy="92900"/>
            </a:xfrm>
            <a:prstGeom prst="line">
              <a:avLst/>
            </a:prstGeom>
            <a:ln w="381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7" name="Oval 57"/>
            <p:cNvSpPr>
              <a:spLocks noChangeArrowheads="1"/>
            </p:cNvSpPr>
            <p:nvPr/>
          </p:nvSpPr>
          <p:spPr bwMode="auto">
            <a:xfrm>
              <a:off x="8615669" y="5741701"/>
              <a:ext cx="345596" cy="345182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28" name="Oval 57"/>
            <p:cNvSpPr>
              <a:spLocks noChangeArrowheads="1"/>
            </p:cNvSpPr>
            <p:nvPr/>
          </p:nvSpPr>
          <p:spPr bwMode="auto">
            <a:xfrm>
              <a:off x="8507780" y="5286375"/>
              <a:ext cx="345596" cy="345182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29" name="Oval 57"/>
            <p:cNvSpPr>
              <a:spLocks noChangeArrowheads="1"/>
            </p:cNvSpPr>
            <p:nvPr/>
          </p:nvSpPr>
          <p:spPr bwMode="auto">
            <a:xfrm>
              <a:off x="8318503" y="5697894"/>
              <a:ext cx="68480" cy="68398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30" name="Oval 57"/>
            <p:cNvSpPr>
              <a:spLocks noChangeArrowheads="1"/>
            </p:cNvSpPr>
            <p:nvPr/>
          </p:nvSpPr>
          <p:spPr bwMode="auto">
            <a:xfrm>
              <a:off x="7319442" y="6335527"/>
              <a:ext cx="68480" cy="68398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31" name="Oval 57"/>
            <p:cNvSpPr>
              <a:spLocks noChangeArrowheads="1"/>
            </p:cNvSpPr>
            <p:nvPr/>
          </p:nvSpPr>
          <p:spPr bwMode="auto">
            <a:xfrm>
              <a:off x="7370849" y="5954785"/>
              <a:ext cx="74382" cy="74292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32" name="Oval 57"/>
            <p:cNvSpPr>
              <a:spLocks noChangeArrowheads="1"/>
            </p:cNvSpPr>
            <p:nvPr/>
          </p:nvSpPr>
          <p:spPr bwMode="auto">
            <a:xfrm>
              <a:off x="8119096" y="6406876"/>
              <a:ext cx="74382" cy="74292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33" name="Oval 57"/>
            <p:cNvSpPr>
              <a:spLocks noChangeArrowheads="1"/>
            </p:cNvSpPr>
            <p:nvPr/>
          </p:nvSpPr>
          <p:spPr bwMode="auto">
            <a:xfrm>
              <a:off x="7736889" y="5739093"/>
              <a:ext cx="68480" cy="68398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234" name="Oval 57"/>
            <p:cNvSpPr>
              <a:spLocks noChangeArrowheads="1"/>
            </p:cNvSpPr>
            <p:nvPr/>
          </p:nvSpPr>
          <p:spPr bwMode="auto">
            <a:xfrm>
              <a:off x="7352536" y="5434013"/>
              <a:ext cx="74382" cy="74292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35" name="Oval 57"/>
            <p:cNvSpPr>
              <a:spLocks noChangeArrowheads="1"/>
            </p:cNvSpPr>
            <p:nvPr/>
          </p:nvSpPr>
          <p:spPr bwMode="auto">
            <a:xfrm>
              <a:off x="7669186" y="6422785"/>
              <a:ext cx="128616" cy="128462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36" name="Oval 57"/>
            <p:cNvSpPr>
              <a:spLocks noChangeArrowheads="1"/>
            </p:cNvSpPr>
            <p:nvPr/>
          </p:nvSpPr>
          <p:spPr bwMode="auto">
            <a:xfrm>
              <a:off x="6903015" y="5739462"/>
              <a:ext cx="128616" cy="128462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37" name="Oval 57"/>
            <p:cNvSpPr>
              <a:spLocks noChangeArrowheads="1"/>
            </p:cNvSpPr>
            <p:nvPr/>
          </p:nvSpPr>
          <p:spPr bwMode="auto">
            <a:xfrm>
              <a:off x="8377606" y="6116069"/>
              <a:ext cx="128616" cy="128462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38" name="Oval 57"/>
            <p:cNvSpPr>
              <a:spLocks noChangeArrowheads="1"/>
            </p:cNvSpPr>
            <p:nvPr/>
          </p:nvSpPr>
          <p:spPr bwMode="auto">
            <a:xfrm>
              <a:off x="7935382" y="6017633"/>
              <a:ext cx="139703" cy="139534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39" name="Oval 57"/>
            <p:cNvSpPr>
              <a:spLocks noChangeArrowheads="1"/>
            </p:cNvSpPr>
            <p:nvPr/>
          </p:nvSpPr>
          <p:spPr bwMode="auto">
            <a:xfrm>
              <a:off x="6857568" y="6121879"/>
              <a:ext cx="139703" cy="139534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40" name="Oval 57"/>
            <p:cNvSpPr>
              <a:spLocks noChangeArrowheads="1"/>
            </p:cNvSpPr>
            <p:nvPr/>
          </p:nvSpPr>
          <p:spPr bwMode="auto">
            <a:xfrm>
              <a:off x="7977882" y="5328352"/>
              <a:ext cx="128616" cy="128462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257" name="TextBox 256"/>
          <p:cNvSpPr txBox="1"/>
          <p:nvPr/>
        </p:nvSpPr>
        <p:spPr>
          <a:xfrm>
            <a:off x="4572001" y="1481958"/>
            <a:ext cx="17499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7475" lvl="1" indent="-117475" algn="ctr"/>
            <a:r>
              <a:rPr lang="en-US" sz="1200" dirty="0" smtClean="0">
                <a:latin typeface="+mn-lt"/>
              </a:rPr>
              <a:t>Multigraph sampling [2]</a:t>
            </a:r>
          </a:p>
        </p:txBody>
      </p:sp>
      <p:sp>
        <p:nvSpPr>
          <p:cNvPr id="258" name="TextBox 257"/>
          <p:cNvSpPr txBox="1"/>
          <p:nvPr/>
        </p:nvSpPr>
        <p:spPr>
          <a:xfrm>
            <a:off x="6858000" y="1481958"/>
            <a:ext cx="1923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7475" lvl="1" indent="-117475" algn="ctr"/>
            <a:r>
              <a:rPr lang="en-US" sz="1200" dirty="0" smtClean="0">
                <a:latin typeface="+mn-lt"/>
              </a:rPr>
              <a:t>Stratified WRW [3]</a:t>
            </a:r>
          </a:p>
        </p:txBody>
      </p:sp>
      <p:grpSp>
        <p:nvGrpSpPr>
          <p:cNvPr id="10" name="Group 303"/>
          <p:cNvGrpSpPr/>
          <p:nvPr/>
        </p:nvGrpSpPr>
        <p:grpSpPr>
          <a:xfrm>
            <a:off x="2811517" y="1859124"/>
            <a:ext cx="3556603" cy="1617382"/>
            <a:chOff x="4808482" y="2115159"/>
            <a:chExt cx="3556603" cy="1617382"/>
          </a:xfrm>
        </p:grpSpPr>
        <p:pic>
          <p:nvPicPr>
            <p:cNvPr id="295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08482" y="2115159"/>
              <a:ext cx="3556603" cy="16173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6" name="Text Box 7"/>
            <p:cNvSpPr txBox="1">
              <a:spLocks noChangeArrowheads="1"/>
            </p:cNvSpPr>
            <p:nvPr/>
          </p:nvSpPr>
          <p:spPr bwMode="auto">
            <a:xfrm>
              <a:off x="5630830" y="2472680"/>
              <a:ext cx="1531467" cy="13234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0" tIns="0" rIns="0" bIns="9144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800" dirty="0">
                  <a:latin typeface="Times New Roman" pitchFamily="18" charset="0"/>
                </a:rPr>
                <a:t>Graph traversals on </a:t>
              </a:r>
              <a:r>
                <a:rPr lang="en-US" sz="800" i="1" dirty="0">
                  <a:latin typeface="Times New Roman" pitchFamily="18" charset="0"/>
                </a:rPr>
                <a:t>RG</a:t>
              </a:r>
              <a:r>
                <a:rPr lang="en-US" sz="800" dirty="0">
                  <a:latin typeface="Times New Roman" pitchFamily="18" charset="0"/>
                </a:rPr>
                <a:t>(</a:t>
              </a:r>
              <a:r>
                <a:rPr lang="en-US" sz="800" i="1" dirty="0" err="1">
                  <a:latin typeface="Times New Roman" pitchFamily="18" charset="0"/>
                </a:rPr>
                <a:t>p</a:t>
              </a:r>
              <a:r>
                <a:rPr lang="en-US" sz="800" i="1" baseline="-25000" dirty="0" err="1">
                  <a:latin typeface="Times New Roman" pitchFamily="18" charset="0"/>
                </a:rPr>
                <a:t>k</a:t>
              </a:r>
              <a:r>
                <a:rPr lang="en-US" sz="800" dirty="0">
                  <a:latin typeface="Times New Roman" pitchFamily="18" charset="0"/>
                </a:rPr>
                <a:t>)</a:t>
              </a:r>
              <a:r>
                <a:rPr lang="fr-CH" sz="800" dirty="0">
                  <a:latin typeface="Times New Roman" pitchFamily="18" charset="0"/>
                </a:rPr>
                <a:t>:</a:t>
              </a:r>
              <a:endParaRPr lang="en-US" sz="800" dirty="0">
                <a:latin typeface="Times New Roman" pitchFamily="18" charset="0"/>
              </a:endParaRPr>
            </a:p>
          </p:txBody>
        </p:sp>
        <p:sp>
          <p:nvSpPr>
            <p:cNvPr id="299" name="Line 16"/>
            <p:cNvSpPr>
              <a:spLocks noChangeShapeType="1"/>
            </p:cNvSpPr>
            <p:nvPr/>
          </p:nvSpPr>
          <p:spPr bwMode="auto">
            <a:xfrm flipV="1">
              <a:off x="7910964" y="2185391"/>
              <a:ext cx="0" cy="1330999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0" name="Line 17"/>
            <p:cNvSpPr>
              <a:spLocks noChangeShapeType="1"/>
            </p:cNvSpPr>
            <p:nvPr/>
          </p:nvSpPr>
          <p:spPr bwMode="auto">
            <a:xfrm flipV="1">
              <a:off x="7910964" y="2183345"/>
              <a:ext cx="0" cy="133099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1" name="Text Box 18"/>
            <p:cNvSpPr txBox="1">
              <a:spLocks noChangeArrowheads="1"/>
            </p:cNvSpPr>
            <p:nvPr/>
          </p:nvSpPr>
          <p:spPr bwMode="auto">
            <a:xfrm>
              <a:off x="5630810" y="3167224"/>
              <a:ext cx="2120597" cy="16927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 t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fr-CH" sz="800" dirty="0">
                  <a:latin typeface="Times New Roman" pitchFamily="18" charset="0"/>
                </a:rPr>
                <a:t>MHRW, RWRW</a:t>
              </a:r>
              <a:endParaRPr lang="en-US" sz="800" dirty="0">
                <a:latin typeface="Times New Roman" pitchFamily="18" charset="0"/>
              </a:endParaRPr>
            </a:p>
          </p:txBody>
        </p:sp>
        <p:grpSp>
          <p:nvGrpSpPr>
            <p:cNvPr id="11" name="Group 302"/>
            <p:cNvGrpSpPr/>
            <p:nvPr/>
          </p:nvGrpSpPr>
          <p:grpSpPr>
            <a:xfrm>
              <a:off x="5358064" y="2320400"/>
              <a:ext cx="2547414" cy="973957"/>
              <a:chOff x="5358064" y="2320400"/>
              <a:chExt cx="2547414" cy="973957"/>
            </a:xfrm>
          </p:grpSpPr>
          <p:sp>
            <p:nvSpPr>
              <p:cNvPr id="297" name="Freeform 8"/>
              <p:cNvSpPr>
                <a:spLocks/>
              </p:cNvSpPr>
              <p:nvPr/>
            </p:nvSpPr>
            <p:spPr bwMode="auto">
              <a:xfrm>
                <a:off x="5358064" y="2320400"/>
                <a:ext cx="143873" cy="130918"/>
              </a:xfrm>
              <a:custGeom>
                <a:avLst/>
                <a:gdLst>
                  <a:gd name="T0" fmla="*/ 0 w 211"/>
                  <a:gd name="T1" fmla="*/ 2147483647 h 192"/>
                  <a:gd name="T2" fmla="*/ 2147483647 w 211"/>
                  <a:gd name="T3" fmla="*/ 2147483647 h 192"/>
                  <a:gd name="T4" fmla="*/ 2147483647 w 211"/>
                  <a:gd name="T5" fmla="*/ 2147483647 h 192"/>
                  <a:gd name="T6" fmla="*/ 2147483647 w 211"/>
                  <a:gd name="T7" fmla="*/ 2147483647 h 192"/>
                  <a:gd name="T8" fmla="*/ 2147483647 w 211"/>
                  <a:gd name="T9" fmla="*/ 2147483647 h 1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1"/>
                  <a:gd name="T16" fmla="*/ 0 h 192"/>
                  <a:gd name="T17" fmla="*/ 211 w 211"/>
                  <a:gd name="T18" fmla="*/ 192 h 1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1" h="192">
                    <a:moveTo>
                      <a:pt x="0" y="109"/>
                    </a:moveTo>
                    <a:cubicBezTo>
                      <a:pt x="85" y="170"/>
                      <a:pt x="135" y="184"/>
                      <a:pt x="173" y="153"/>
                    </a:cubicBezTo>
                    <a:cubicBezTo>
                      <a:pt x="211" y="122"/>
                      <a:pt x="211" y="64"/>
                      <a:pt x="187" y="32"/>
                    </a:cubicBezTo>
                    <a:cubicBezTo>
                      <a:pt x="163" y="0"/>
                      <a:pt x="92" y="5"/>
                      <a:pt x="66" y="24"/>
                    </a:cubicBezTo>
                    <a:cubicBezTo>
                      <a:pt x="40" y="43"/>
                      <a:pt x="42" y="109"/>
                      <a:pt x="78" y="192"/>
                    </a:cubicBezTo>
                  </a:path>
                </a:pathLst>
              </a:custGeom>
              <a:noFill/>
              <a:ln w="12700" cmpd="sng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" name="Freeform 9"/>
              <p:cNvSpPr>
                <a:spLocks/>
              </p:cNvSpPr>
              <p:nvPr/>
            </p:nvSpPr>
            <p:spPr bwMode="auto">
              <a:xfrm>
                <a:off x="5602172" y="2657923"/>
                <a:ext cx="259790" cy="317749"/>
              </a:xfrm>
              <a:custGeom>
                <a:avLst/>
                <a:gdLst>
                  <a:gd name="T0" fmla="*/ 0 w 381"/>
                  <a:gd name="T1" fmla="*/ 2147483647 h 466"/>
                  <a:gd name="T2" fmla="*/ 2147483647 w 381"/>
                  <a:gd name="T3" fmla="*/ 2147483647 h 466"/>
                  <a:gd name="T4" fmla="*/ 2147483647 w 381"/>
                  <a:gd name="T5" fmla="*/ 2147483647 h 466"/>
                  <a:gd name="T6" fmla="*/ 2147483647 w 381"/>
                  <a:gd name="T7" fmla="*/ 2147483647 h 466"/>
                  <a:gd name="T8" fmla="*/ 2147483647 w 381"/>
                  <a:gd name="T9" fmla="*/ 2147483647 h 4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81"/>
                  <a:gd name="T16" fmla="*/ 0 h 466"/>
                  <a:gd name="T17" fmla="*/ 381 w 381"/>
                  <a:gd name="T18" fmla="*/ 466 h 4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81" h="466">
                    <a:moveTo>
                      <a:pt x="0" y="40"/>
                    </a:moveTo>
                    <a:cubicBezTo>
                      <a:pt x="153" y="295"/>
                      <a:pt x="165" y="298"/>
                      <a:pt x="256" y="382"/>
                    </a:cubicBezTo>
                    <a:cubicBezTo>
                      <a:pt x="347" y="466"/>
                      <a:pt x="381" y="400"/>
                      <a:pt x="359" y="341"/>
                    </a:cubicBezTo>
                    <a:cubicBezTo>
                      <a:pt x="336" y="281"/>
                      <a:pt x="219" y="104"/>
                      <a:pt x="145" y="52"/>
                    </a:cubicBezTo>
                    <a:cubicBezTo>
                      <a:pt x="71" y="0"/>
                      <a:pt x="20" y="85"/>
                      <a:pt x="42" y="232"/>
                    </a:cubicBezTo>
                  </a:path>
                </a:pathLst>
              </a:custGeom>
              <a:noFill/>
              <a:ln w="12700" cmpd="sng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" name="Freeform 9"/>
              <p:cNvSpPr>
                <a:spLocks/>
              </p:cNvSpPr>
              <p:nvPr/>
            </p:nvSpPr>
            <p:spPr bwMode="auto">
              <a:xfrm rot="18583674">
                <a:off x="7616709" y="3005587"/>
                <a:ext cx="259790" cy="317749"/>
              </a:xfrm>
              <a:custGeom>
                <a:avLst/>
                <a:gdLst>
                  <a:gd name="T0" fmla="*/ 0 w 381"/>
                  <a:gd name="T1" fmla="*/ 2147483647 h 466"/>
                  <a:gd name="T2" fmla="*/ 2147483647 w 381"/>
                  <a:gd name="T3" fmla="*/ 2147483647 h 466"/>
                  <a:gd name="T4" fmla="*/ 2147483647 w 381"/>
                  <a:gd name="T5" fmla="*/ 2147483647 h 466"/>
                  <a:gd name="T6" fmla="*/ 2147483647 w 381"/>
                  <a:gd name="T7" fmla="*/ 2147483647 h 466"/>
                  <a:gd name="T8" fmla="*/ 2147483647 w 381"/>
                  <a:gd name="T9" fmla="*/ 2147483647 h 4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81"/>
                  <a:gd name="T16" fmla="*/ 0 h 466"/>
                  <a:gd name="T17" fmla="*/ 381 w 381"/>
                  <a:gd name="T18" fmla="*/ 466 h 4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81" h="466">
                    <a:moveTo>
                      <a:pt x="0" y="40"/>
                    </a:moveTo>
                    <a:cubicBezTo>
                      <a:pt x="153" y="295"/>
                      <a:pt x="165" y="298"/>
                      <a:pt x="256" y="382"/>
                    </a:cubicBezTo>
                    <a:cubicBezTo>
                      <a:pt x="347" y="466"/>
                      <a:pt x="381" y="400"/>
                      <a:pt x="359" y="341"/>
                    </a:cubicBezTo>
                    <a:cubicBezTo>
                      <a:pt x="336" y="281"/>
                      <a:pt x="219" y="104"/>
                      <a:pt x="145" y="52"/>
                    </a:cubicBezTo>
                    <a:cubicBezTo>
                      <a:pt x="71" y="0"/>
                      <a:pt x="20" y="85"/>
                      <a:pt x="42" y="232"/>
                    </a:cubicBezTo>
                  </a:path>
                </a:pathLst>
              </a:custGeom>
              <a:noFill/>
              <a:ln w="12700" cmpd="sng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cxnSp>
        <p:nvCxnSpPr>
          <p:cNvPr id="306" name="Straight Connector 305"/>
          <p:cNvCxnSpPr>
            <a:stCxn id="336" idx="0"/>
            <a:endCxn id="334" idx="4"/>
          </p:cNvCxnSpPr>
          <p:nvPr/>
        </p:nvCxnSpPr>
        <p:spPr bwMode="auto">
          <a:xfrm rot="16200000" flipV="1">
            <a:off x="1416551" y="4428885"/>
            <a:ext cx="225782" cy="6296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" name="Straight Connector 306"/>
          <p:cNvCxnSpPr>
            <a:stCxn id="338" idx="7"/>
            <a:endCxn id="351" idx="3"/>
          </p:cNvCxnSpPr>
          <p:nvPr/>
        </p:nvCxnSpPr>
        <p:spPr bwMode="auto">
          <a:xfrm rot="5400000" flipH="1" flipV="1">
            <a:off x="1080621" y="4133206"/>
            <a:ext cx="204690" cy="12718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" name="Straight Connector 307"/>
          <p:cNvCxnSpPr>
            <a:stCxn id="350" idx="4"/>
            <a:endCxn id="328" idx="0"/>
          </p:cNvCxnSpPr>
          <p:nvPr/>
        </p:nvCxnSpPr>
        <p:spPr bwMode="auto">
          <a:xfrm rot="16200000" flipH="1">
            <a:off x="1656040" y="4231914"/>
            <a:ext cx="222990" cy="7618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9" name="Straight Connector 308"/>
          <p:cNvCxnSpPr>
            <a:stCxn id="351" idx="6"/>
            <a:endCxn id="350" idx="2"/>
          </p:cNvCxnSpPr>
          <p:nvPr/>
        </p:nvCxnSpPr>
        <p:spPr bwMode="auto">
          <a:xfrm>
            <a:off x="1324077" y="4062383"/>
            <a:ext cx="356041" cy="468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0" name="Straight Connector 309"/>
          <p:cNvCxnSpPr>
            <a:stCxn id="328" idx="3"/>
            <a:endCxn id="336" idx="7"/>
          </p:cNvCxnSpPr>
          <p:nvPr/>
        </p:nvCxnSpPr>
        <p:spPr bwMode="auto">
          <a:xfrm rot="5400000">
            <a:off x="1621420" y="4437214"/>
            <a:ext cx="120941" cy="1777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1" name="Straight Connector 310"/>
          <p:cNvCxnSpPr>
            <a:stCxn id="336" idx="3"/>
            <a:endCxn id="329" idx="7"/>
          </p:cNvCxnSpPr>
          <p:nvPr/>
        </p:nvCxnSpPr>
        <p:spPr bwMode="auto">
          <a:xfrm rot="5400000">
            <a:off x="1401806" y="4642992"/>
            <a:ext cx="119317" cy="13470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2" name="Straight Connector 311"/>
          <p:cNvCxnSpPr>
            <a:stCxn id="327" idx="7"/>
            <a:endCxn id="338" idx="3"/>
          </p:cNvCxnSpPr>
          <p:nvPr/>
        </p:nvCxnSpPr>
        <p:spPr bwMode="auto">
          <a:xfrm rot="5400000" flipH="1" flipV="1">
            <a:off x="916712" y="4312324"/>
            <a:ext cx="87482" cy="1894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3" name="Straight Connector 312"/>
          <p:cNvCxnSpPr>
            <a:stCxn id="327" idx="4"/>
            <a:endCxn id="325" idx="0"/>
          </p:cNvCxnSpPr>
          <p:nvPr/>
        </p:nvCxnSpPr>
        <p:spPr bwMode="auto">
          <a:xfrm rot="5400000">
            <a:off x="725608" y="4601751"/>
            <a:ext cx="172153" cy="383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" name="Straight Connector 313"/>
          <p:cNvCxnSpPr>
            <a:stCxn id="326" idx="5"/>
            <a:endCxn id="327" idx="2"/>
          </p:cNvCxnSpPr>
          <p:nvPr/>
        </p:nvCxnSpPr>
        <p:spPr bwMode="auto">
          <a:xfrm rot="16200000" flipH="1">
            <a:off x="616241" y="4320291"/>
            <a:ext cx="100852" cy="22977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5" name="Straight Connector 314"/>
          <p:cNvCxnSpPr>
            <a:stCxn id="326" idx="4"/>
            <a:endCxn id="330" idx="0"/>
          </p:cNvCxnSpPr>
          <p:nvPr/>
        </p:nvCxnSpPr>
        <p:spPr bwMode="auto">
          <a:xfrm rot="5400000">
            <a:off x="415921" y="4473609"/>
            <a:ext cx="179325" cy="281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6" name="Straight Connector 315"/>
          <p:cNvCxnSpPr>
            <a:stCxn id="330" idx="5"/>
            <a:endCxn id="325" idx="2"/>
          </p:cNvCxnSpPr>
          <p:nvPr/>
        </p:nvCxnSpPr>
        <p:spPr bwMode="auto">
          <a:xfrm rot="16200000" flipH="1">
            <a:off x="591271" y="4596562"/>
            <a:ext cx="90914" cy="2207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7" name="Straight Connector 316"/>
          <p:cNvCxnSpPr>
            <a:stCxn id="325" idx="5"/>
            <a:endCxn id="335" idx="2"/>
          </p:cNvCxnSpPr>
          <p:nvPr/>
        </p:nvCxnSpPr>
        <p:spPr bwMode="auto">
          <a:xfrm rot="16200000" flipH="1">
            <a:off x="894565" y="4714481"/>
            <a:ext cx="50750" cy="1906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8" name="Straight Connector 317"/>
          <p:cNvCxnSpPr>
            <a:stCxn id="335" idx="6"/>
            <a:endCxn id="329" idx="2"/>
          </p:cNvCxnSpPr>
          <p:nvPr/>
        </p:nvCxnSpPr>
        <p:spPr bwMode="auto">
          <a:xfrm flipV="1">
            <a:off x="1106098" y="4804837"/>
            <a:ext cx="203814" cy="303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9" name="Straight Connector 318"/>
          <p:cNvCxnSpPr>
            <a:stCxn id="352" idx="6"/>
            <a:endCxn id="351" idx="2"/>
          </p:cNvCxnSpPr>
          <p:nvPr/>
        </p:nvCxnSpPr>
        <p:spPr bwMode="auto">
          <a:xfrm flipV="1">
            <a:off x="867269" y="4062383"/>
            <a:ext cx="365990" cy="5548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0" name="Straight Connector 319"/>
          <p:cNvCxnSpPr>
            <a:stCxn id="352" idx="5"/>
            <a:endCxn id="338" idx="1"/>
          </p:cNvCxnSpPr>
          <p:nvPr/>
        </p:nvCxnSpPr>
        <p:spPr bwMode="auto">
          <a:xfrm rot="16200000" flipH="1">
            <a:off x="880769" y="4124756"/>
            <a:ext cx="146440" cy="20233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1" name="Straight Connector 320"/>
          <p:cNvCxnSpPr>
            <a:stCxn id="326" idx="7"/>
            <a:endCxn id="352" idx="3"/>
          </p:cNvCxnSpPr>
          <p:nvPr/>
        </p:nvCxnSpPr>
        <p:spPr bwMode="auto">
          <a:xfrm rot="5400000" flipH="1" flipV="1">
            <a:off x="583472" y="4121013"/>
            <a:ext cx="167905" cy="23128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2" name="Straight Connector 321"/>
          <p:cNvCxnSpPr>
            <a:stCxn id="352" idx="4"/>
            <a:endCxn id="327" idx="0"/>
          </p:cNvCxnSpPr>
          <p:nvPr/>
        </p:nvCxnSpPr>
        <p:spPr bwMode="auto">
          <a:xfrm rot="16200000" flipH="1">
            <a:off x="689808" y="4295269"/>
            <a:ext cx="269204" cy="1293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3" name="Straight Connector 322"/>
          <p:cNvCxnSpPr>
            <a:stCxn id="351" idx="5"/>
            <a:endCxn id="334" idx="1"/>
          </p:cNvCxnSpPr>
          <p:nvPr/>
        </p:nvCxnSpPr>
        <p:spPr bwMode="auto">
          <a:xfrm rot="16200000" flipH="1">
            <a:off x="1300515" y="4104715"/>
            <a:ext cx="175597" cy="1550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4" name="Straight Connector 323"/>
          <p:cNvCxnSpPr>
            <a:stCxn id="338" idx="6"/>
            <a:endCxn id="334" idx="2"/>
          </p:cNvCxnSpPr>
          <p:nvPr/>
        </p:nvCxnSpPr>
        <p:spPr bwMode="auto">
          <a:xfrm flipV="1">
            <a:off x="1132675" y="4302122"/>
            <a:ext cx="319874" cy="2909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5" name="Oval 57"/>
          <p:cNvSpPr>
            <a:spLocks noChangeArrowheads="1"/>
          </p:cNvSpPr>
          <p:nvPr/>
        </p:nvSpPr>
        <p:spPr bwMode="auto">
          <a:xfrm>
            <a:off x="747083" y="4707019"/>
            <a:ext cx="90819" cy="90711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26" name="Oval 57"/>
          <p:cNvSpPr>
            <a:spLocks noChangeArrowheads="1"/>
          </p:cNvSpPr>
          <p:nvPr/>
        </p:nvSpPr>
        <p:spPr bwMode="auto">
          <a:xfrm>
            <a:off x="474262" y="4307324"/>
            <a:ext cx="90819" cy="90711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27" name="Oval 57"/>
          <p:cNvSpPr>
            <a:spLocks noChangeArrowheads="1"/>
          </p:cNvSpPr>
          <p:nvPr/>
        </p:nvSpPr>
        <p:spPr bwMode="auto">
          <a:xfrm>
            <a:off x="781552" y="4436337"/>
            <a:ext cx="98648" cy="98529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28" name="Oval 57"/>
          <p:cNvSpPr>
            <a:spLocks noChangeArrowheads="1"/>
          </p:cNvSpPr>
          <p:nvPr/>
        </p:nvSpPr>
        <p:spPr bwMode="auto">
          <a:xfrm>
            <a:off x="1756303" y="4381501"/>
            <a:ext cx="98648" cy="98529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29" name="Oval 57"/>
          <p:cNvSpPr>
            <a:spLocks noChangeArrowheads="1"/>
          </p:cNvSpPr>
          <p:nvPr/>
        </p:nvSpPr>
        <p:spPr bwMode="auto">
          <a:xfrm>
            <a:off x="1309911" y="4755572"/>
            <a:ext cx="98648" cy="98529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30" name="Oval 57"/>
          <p:cNvSpPr>
            <a:spLocks noChangeArrowheads="1"/>
          </p:cNvSpPr>
          <p:nvPr/>
        </p:nvSpPr>
        <p:spPr bwMode="auto">
          <a:xfrm>
            <a:off x="442171" y="4577360"/>
            <a:ext cx="98648" cy="98529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cxnSp>
        <p:nvCxnSpPr>
          <p:cNvPr id="331" name="Straight Connector 330"/>
          <p:cNvCxnSpPr>
            <a:stCxn id="337" idx="3"/>
            <a:endCxn id="335" idx="7"/>
          </p:cNvCxnSpPr>
          <p:nvPr/>
        </p:nvCxnSpPr>
        <p:spPr bwMode="auto">
          <a:xfrm rot="5400000">
            <a:off x="1047609" y="4633039"/>
            <a:ext cx="215274" cy="12489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331"/>
          <p:cNvGrpSpPr/>
          <p:nvPr/>
        </p:nvGrpSpPr>
        <p:grpSpPr>
          <a:xfrm>
            <a:off x="1119373" y="4334194"/>
            <a:ext cx="346476" cy="183986"/>
            <a:chOff x="1614313" y="5015832"/>
            <a:chExt cx="621274" cy="329900"/>
          </a:xfrm>
        </p:grpSpPr>
        <p:cxnSp>
          <p:nvCxnSpPr>
            <p:cNvPr id="367" name="Straight Connector 52"/>
            <p:cNvCxnSpPr>
              <a:stCxn id="334" idx="3"/>
              <a:endCxn id="337" idx="7"/>
            </p:cNvCxnSpPr>
            <p:nvPr/>
          </p:nvCxnSpPr>
          <p:spPr bwMode="auto">
            <a:xfrm rot="5400000">
              <a:off x="1910689" y="5020834"/>
              <a:ext cx="329900" cy="31989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8" name="Straight Connector 367"/>
            <p:cNvCxnSpPr>
              <a:stCxn id="338" idx="5"/>
              <a:endCxn id="337" idx="1"/>
            </p:cNvCxnSpPr>
            <p:nvPr/>
          </p:nvCxnSpPr>
          <p:spPr bwMode="auto">
            <a:xfrm rot="16200000" flipH="1">
              <a:off x="1563596" y="5118712"/>
              <a:ext cx="277734" cy="1763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33" name="Straight Connector 332"/>
          <p:cNvCxnSpPr>
            <a:stCxn id="337" idx="6"/>
            <a:endCxn id="336" idx="2"/>
          </p:cNvCxnSpPr>
          <p:nvPr/>
        </p:nvCxnSpPr>
        <p:spPr bwMode="auto">
          <a:xfrm>
            <a:off x="1301894" y="4553015"/>
            <a:ext cx="213619" cy="6559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4" name="Oval 57"/>
          <p:cNvSpPr>
            <a:spLocks noChangeArrowheads="1"/>
          </p:cNvSpPr>
          <p:nvPr/>
        </p:nvSpPr>
        <p:spPr bwMode="auto">
          <a:xfrm>
            <a:off x="1452550" y="4256766"/>
            <a:ext cx="90819" cy="90711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35" name="Oval 57"/>
          <p:cNvSpPr>
            <a:spLocks noChangeArrowheads="1"/>
          </p:cNvSpPr>
          <p:nvPr/>
        </p:nvSpPr>
        <p:spPr bwMode="auto">
          <a:xfrm>
            <a:off x="1015279" y="4789840"/>
            <a:ext cx="90819" cy="90711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36" name="Oval 335"/>
          <p:cNvSpPr>
            <a:spLocks noChangeArrowheads="1"/>
          </p:cNvSpPr>
          <p:nvPr/>
        </p:nvSpPr>
        <p:spPr bwMode="auto">
          <a:xfrm>
            <a:off x="1515514" y="4573258"/>
            <a:ext cx="90819" cy="90711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37" name="Oval 57"/>
          <p:cNvSpPr>
            <a:spLocks noChangeArrowheads="1"/>
          </p:cNvSpPr>
          <p:nvPr/>
        </p:nvSpPr>
        <p:spPr bwMode="auto">
          <a:xfrm>
            <a:off x="1203247" y="4503750"/>
            <a:ext cx="98648" cy="98529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38" name="Oval 57"/>
          <p:cNvSpPr>
            <a:spLocks noChangeArrowheads="1"/>
          </p:cNvSpPr>
          <p:nvPr/>
        </p:nvSpPr>
        <p:spPr bwMode="auto">
          <a:xfrm>
            <a:off x="1041855" y="4285859"/>
            <a:ext cx="90819" cy="90711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cxnSp>
        <p:nvCxnSpPr>
          <p:cNvPr id="339" name="Straight Connector 338"/>
          <p:cNvCxnSpPr>
            <a:stCxn id="342" idx="6"/>
            <a:endCxn id="341" idx="2"/>
          </p:cNvCxnSpPr>
          <p:nvPr/>
        </p:nvCxnSpPr>
        <p:spPr bwMode="auto">
          <a:xfrm>
            <a:off x="1095474" y="3750251"/>
            <a:ext cx="356041" cy="468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0" name="Straight Connector 339"/>
          <p:cNvCxnSpPr>
            <a:stCxn id="343" idx="6"/>
            <a:endCxn id="342" idx="2"/>
          </p:cNvCxnSpPr>
          <p:nvPr/>
        </p:nvCxnSpPr>
        <p:spPr bwMode="auto">
          <a:xfrm flipV="1">
            <a:off x="612288" y="3750251"/>
            <a:ext cx="392366" cy="1961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1" name="Oval 57"/>
          <p:cNvSpPr>
            <a:spLocks noChangeArrowheads="1"/>
          </p:cNvSpPr>
          <p:nvPr/>
        </p:nvSpPr>
        <p:spPr bwMode="auto">
          <a:xfrm>
            <a:off x="1451516" y="3747851"/>
            <a:ext cx="98648" cy="98529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42" name="Oval 341"/>
          <p:cNvSpPr>
            <a:spLocks noChangeArrowheads="1"/>
          </p:cNvSpPr>
          <p:nvPr/>
        </p:nvSpPr>
        <p:spPr bwMode="auto">
          <a:xfrm>
            <a:off x="1004654" y="3704895"/>
            <a:ext cx="90819" cy="90711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43" name="Oval 57"/>
          <p:cNvSpPr>
            <a:spLocks noChangeArrowheads="1"/>
          </p:cNvSpPr>
          <p:nvPr/>
        </p:nvSpPr>
        <p:spPr bwMode="auto">
          <a:xfrm>
            <a:off x="513640" y="3897151"/>
            <a:ext cx="98648" cy="98529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cxnSp>
        <p:nvCxnSpPr>
          <p:cNvPr id="344" name="Straight Connector 343"/>
          <p:cNvCxnSpPr>
            <a:stCxn id="350" idx="1"/>
            <a:endCxn id="341" idx="5"/>
          </p:cNvCxnSpPr>
          <p:nvPr/>
        </p:nvCxnSpPr>
        <p:spPr>
          <a:xfrm rot="16200000" flipV="1">
            <a:off x="1493910" y="3873757"/>
            <a:ext cx="242462" cy="15884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5" name="Straight Connector 344"/>
          <p:cNvCxnSpPr>
            <a:stCxn id="343" idx="5"/>
            <a:endCxn id="352" idx="1"/>
          </p:cNvCxnSpPr>
          <p:nvPr/>
        </p:nvCxnSpPr>
        <p:spPr>
          <a:xfrm rot="16200000" flipH="1">
            <a:off x="639564" y="3939529"/>
            <a:ext cx="101782" cy="1852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6" name="Straight Connector 345"/>
          <p:cNvCxnSpPr>
            <a:stCxn id="342" idx="3"/>
            <a:endCxn id="352" idx="7"/>
          </p:cNvCxnSpPr>
          <p:nvPr/>
        </p:nvCxnSpPr>
        <p:spPr>
          <a:xfrm rot="5400000">
            <a:off x="785033" y="3850111"/>
            <a:ext cx="300711" cy="1651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7" name="Straight Connector 346"/>
          <p:cNvCxnSpPr>
            <a:stCxn id="342" idx="5"/>
            <a:endCxn id="351" idx="1"/>
          </p:cNvCxnSpPr>
          <p:nvPr/>
        </p:nvCxnSpPr>
        <p:spPr>
          <a:xfrm rot="16200000" flipH="1">
            <a:off x="1040371" y="3824124"/>
            <a:ext cx="247990" cy="16438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8" name="Straight Connector 347"/>
          <p:cNvCxnSpPr>
            <a:stCxn id="351" idx="7"/>
            <a:endCxn id="341" idx="3"/>
          </p:cNvCxnSpPr>
          <p:nvPr/>
        </p:nvCxnSpPr>
        <p:spPr>
          <a:xfrm rot="5400000" flipH="1" flipV="1">
            <a:off x="1289189" y="3853539"/>
            <a:ext cx="198361" cy="15518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9" name="Straight Connector 348"/>
          <p:cNvCxnSpPr>
            <a:stCxn id="343" idx="4"/>
            <a:endCxn id="326" idx="0"/>
          </p:cNvCxnSpPr>
          <p:nvPr/>
        </p:nvCxnSpPr>
        <p:spPr>
          <a:xfrm rot="5400000">
            <a:off x="385496" y="4129856"/>
            <a:ext cx="311644" cy="432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0" name="Oval 57"/>
          <p:cNvSpPr>
            <a:spLocks noChangeArrowheads="1"/>
          </p:cNvSpPr>
          <p:nvPr/>
        </p:nvSpPr>
        <p:spPr bwMode="auto">
          <a:xfrm>
            <a:off x="1680119" y="4059983"/>
            <a:ext cx="98648" cy="98529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51" name="Oval 57"/>
          <p:cNvSpPr>
            <a:spLocks noChangeArrowheads="1"/>
          </p:cNvSpPr>
          <p:nvPr/>
        </p:nvSpPr>
        <p:spPr bwMode="auto">
          <a:xfrm>
            <a:off x="1233258" y="4017027"/>
            <a:ext cx="90819" cy="90711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52" name="Oval 57"/>
          <p:cNvSpPr>
            <a:spLocks noChangeArrowheads="1"/>
          </p:cNvSpPr>
          <p:nvPr/>
        </p:nvSpPr>
        <p:spPr bwMode="auto">
          <a:xfrm>
            <a:off x="768621" y="4068603"/>
            <a:ext cx="98648" cy="98529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53" name="AutoShape 37"/>
          <p:cNvSpPr>
            <a:spLocks noChangeArrowheads="1"/>
          </p:cNvSpPr>
          <p:nvPr/>
        </p:nvSpPr>
        <p:spPr bwMode="auto">
          <a:xfrm rot="10800000">
            <a:off x="2030996" y="4052034"/>
            <a:ext cx="262949" cy="557771"/>
          </a:xfrm>
          <a:prstGeom prst="leftArrow">
            <a:avLst>
              <a:gd name="adj1" fmla="val 49843"/>
              <a:gd name="adj2" fmla="val 50713"/>
            </a:avLst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/>
          </a:p>
        </p:txBody>
      </p:sp>
      <p:grpSp>
        <p:nvGrpSpPr>
          <p:cNvPr id="13" name="Group 229"/>
          <p:cNvGrpSpPr/>
          <p:nvPr/>
        </p:nvGrpSpPr>
        <p:grpSpPr>
          <a:xfrm>
            <a:off x="2433447" y="3953474"/>
            <a:ext cx="1244165" cy="889737"/>
            <a:chOff x="5802064" y="1900901"/>
            <a:chExt cx="2676213" cy="1913831"/>
          </a:xfrm>
        </p:grpSpPr>
        <p:pic>
          <p:nvPicPr>
            <p:cNvPr id="355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20084837">
              <a:off x="7233138" y="2718664"/>
              <a:ext cx="585787" cy="184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356" name="Straight Connector 355"/>
            <p:cNvCxnSpPr/>
            <p:nvPr/>
          </p:nvCxnSpPr>
          <p:spPr bwMode="auto">
            <a:xfrm rot="16200000" flipH="1">
              <a:off x="6360829" y="2619502"/>
              <a:ext cx="302955" cy="644908"/>
            </a:xfrm>
            <a:prstGeom prst="line">
              <a:avLst/>
            </a:prstGeom>
            <a:ln w="889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7" name="Straight Connector 356"/>
            <p:cNvCxnSpPr>
              <a:endCxn id="362" idx="3"/>
            </p:cNvCxnSpPr>
            <p:nvPr/>
          </p:nvCxnSpPr>
          <p:spPr bwMode="auto">
            <a:xfrm flipV="1">
              <a:off x="7039303" y="2709647"/>
              <a:ext cx="999830" cy="443456"/>
            </a:xfrm>
            <a:prstGeom prst="line">
              <a:avLst/>
            </a:prstGeom>
            <a:ln w="508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8" name="Straight Connector 357"/>
            <p:cNvCxnSpPr>
              <a:stCxn id="359" idx="7"/>
              <a:endCxn id="364" idx="3"/>
            </p:cNvCxnSpPr>
            <p:nvPr/>
          </p:nvCxnSpPr>
          <p:spPr bwMode="auto">
            <a:xfrm rot="5400000" flipH="1" flipV="1">
              <a:off x="6323124" y="1995319"/>
              <a:ext cx="390755" cy="720363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9" name="Oval 57"/>
            <p:cNvSpPr>
              <a:spLocks noChangeArrowheads="1"/>
            </p:cNvSpPr>
            <p:nvPr/>
          </p:nvSpPr>
          <p:spPr bwMode="auto">
            <a:xfrm>
              <a:off x="5802064" y="2489826"/>
              <a:ext cx="417380" cy="416882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 sz="1100" dirty="0">
                <a:latin typeface="Calibri" pitchFamily="34" charset="0"/>
              </a:endParaRPr>
            </a:p>
          </p:txBody>
        </p:sp>
        <p:cxnSp>
          <p:nvCxnSpPr>
            <p:cNvPr id="360" name="Straight Connector 359"/>
            <p:cNvCxnSpPr>
              <a:stCxn id="362" idx="1"/>
            </p:cNvCxnSpPr>
            <p:nvPr/>
          </p:nvCxnSpPr>
          <p:spPr>
            <a:xfrm rot="16200000" flipV="1">
              <a:off x="7259793" y="1805383"/>
              <a:ext cx="527323" cy="1031358"/>
            </a:xfrm>
            <a:prstGeom prst="line">
              <a:avLst/>
            </a:prstGeom>
            <a:ln w="508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1" name="Straight Connector 360"/>
            <p:cNvCxnSpPr>
              <a:stCxn id="364" idx="4"/>
              <a:endCxn id="365" idx="0"/>
            </p:cNvCxnSpPr>
            <p:nvPr/>
          </p:nvCxnSpPr>
          <p:spPr>
            <a:xfrm rot="16200000" flipH="1">
              <a:off x="6631025" y="2559278"/>
              <a:ext cx="735574" cy="26212"/>
            </a:xfrm>
            <a:prstGeom prst="line">
              <a:avLst/>
            </a:prstGeom>
            <a:ln w="5080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2" name="Oval 57"/>
            <p:cNvSpPr>
              <a:spLocks noChangeArrowheads="1"/>
            </p:cNvSpPr>
            <p:nvPr/>
          </p:nvSpPr>
          <p:spPr bwMode="auto">
            <a:xfrm>
              <a:off x="8013229" y="2558850"/>
              <a:ext cx="176883" cy="17667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 sz="1100">
                <a:latin typeface="Calibri" pitchFamily="34" charset="0"/>
              </a:endParaRPr>
            </a:p>
          </p:txBody>
        </p:sp>
        <p:sp>
          <p:nvSpPr>
            <p:cNvPr id="363" name="TextBox 362"/>
            <p:cNvSpPr txBox="1"/>
            <p:nvPr/>
          </p:nvSpPr>
          <p:spPr>
            <a:xfrm>
              <a:off x="6824087" y="3252007"/>
              <a:ext cx="386255" cy="562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>
                  <a:solidFill>
                    <a:srgbClr val="74B230"/>
                  </a:solidFill>
                </a:rPr>
                <a:t>A</a:t>
              </a:r>
              <a:endParaRPr lang="en-US" sz="1100" dirty="0">
                <a:solidFill>
                  <a:srgbClr val="74B230"/>
                </a:solidFill>
              </a:endParaRPr>
            </a:p>
          </p:txBody>
        </p:sp>
        <p:sp>
          <p:nvSpPr>
            <p:cNvPr id="364" name="Oval 363"/>
            <p:cNvSpPr>
              <a:spLocks noChangeAspect="1" noChangeArrowheads="1"/>
            </p:cNvSpPr>
            <p:nvPr/>
          </p:nvSpPr>
          <p:spPr bwMode="auto">
            <a:xfrm>
              <a:off x="6834352" y="1900901"/>
              <a:ext cx="302708" cy="303696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 sz="1100">
                <a:latin typeface="Calibri" pitchFamily="34" charset="0"/>
              </a:endParaRPr>
            </a:p>
          </p:txBody>
        </p:sp>
        <p:sp>
          <p:nvSpPr>
            <p:cNvPr id="365" name="Oval 57"/>
            <p:cNvSpPr>
              <a:spLocks noChangeArrowheads="1"/>
            </p:cNvSpPr>
            <p:nvPr/>
          </p:nvSpPr>
          <p:spPr bwMode="auto">
            <a:xfrm>
              <a:off x="6803228" y="2940171"/>
              <a:ext cx="417380" cy="416882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 sz="1100">
                <a:latin typeface="Calibri" pitchFamily="34" charset="0"/>
              </a:endParaRPr>
            </a:p>
          </p:txBody>
        </p:sp>
        <p:sp>
          <p:nvSpPr>
            <p:cNvPr id="366" name="TextBox 365"/>
            <p:cNvSpPr txBox="1"/>
            <p:nvPr/>
          </p:nvSpPr>
          <p:spPr>
            <a:xfrm>
              <a:off x="8092022" y="2348610"/>
              <a:ext cx="386255" cy="562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>
                  <a:solidFill>
                    <a:srgbClr val="C00000"/>
                  </a:solidFill>
                </a:rPr>
                <a:t>B</a:t>
              </a:r>
              <a:endParaRPr lang="en-US" sz="1100" dirty="0">
                <a:solidFill>
                  <a:srgbClr val="C00000"/>
                </a:solidFill>
              </a:endParaRPr>
            </a:p>
          </p:txBody>
        </p:sp>
      </p:grpSp>
      <p:pic>
        <p:nvPicPr>
          <p:cNvPr id="37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33796" y="3610297"/>
            <a:ext cx="3115156" cy="1473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9" name="Picture 2" descr="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87767" y="3712127"/>
            <a:ext cx="1615965" cy="121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72" name="Straight Connector 371"/>
          <p:cNvCxnSpPr/>
          <p:nvPr/>
        </p:nvCxnSpPr>
        <p:spPr>
          <a:xfrm>
            <a:off x="0" y="1749974"/>
            <a:ext cx="91440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3" name="Straight Connector 372"/>
          <p:cNvCxnSpPr/>
          <p:nvPr/>
        </p:nvCxnSpPr>
        <p:spPr>
          <a:xfrm>
            <a:off x="0" y="3563009"/>
            <a:ext cx="91440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4" name="Straight Connector 373"/>
          <p:cNvCxnSpPr/>
          <p:nvPr/>
        </p:nvCxnSpPr>
        <p:spPr>
          <a:xfrm>
            <a:off x="0" y="5100147"/>
            <a:ext cx="91440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5" name="TextBox 374"/>
          <p:cNvSpPr txBox="1"/>
          <p:nvPr/>
        </p:nvSpPr>
        <p:spPr>
          <a:xfrm>
            <a:off x="6274676" y="4642941"/>
            <a:ext cx="5517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7475" lvl="1" indent="-117475" algn="ctr"/>
            <a:r>
              <a:rPr lang="en-US" sz="1400" dirty="0" smtClean="0">
                <a:latin typeface="+mn-lt"/>
              </a:rPr>
              <a:t>[3,5]</a:t>
            </a:r>
          </a:p>
        </p:txBody>
      </p:sp>
      <p:sp>
        <p:nvSpPr>
          <p:cNvPr id="376" name="TextBox 375"/>
          <p:cNvSpPr txBox="1"/>
          <p:nvPr/>
        </p:nvSpPr>
        <p:spPr>
          <a:xfrm>
            <a:off x="5344510" y="2151991"/>
            <a:ext cx="5360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7475" lvl="1" indent="-117475" algn="ctr"/>
            <a:r>
              <a:rPr lang="en-US" sz="1400" dirty="0" smtClean="0">
                <a:latin typeface="+mn-lt"/>
              </a:rPr>
              <a:t>[4,7]</a:t>
            </a:r>
          </a:p>
        </p:txBody>
      </p:sp>
      <p:sp>
        <p:nvSpPr>
          <p:cNvPr id="256" name="TextBox 255"/>
          <p:cNvSpPr txBox="1"/>
          <p:nvPr/>
        </p:nvSpPr>
        <p:spPr>
          <a:xfrm>
            <a:off x="5609230" y="6286315"/>
            <a:ext cx="3521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7475" lvl="1" indent="-117475" algn="r"/>
            <a:r>
              <a:rPr lang="en-US" sz="3600" b="1" dirty="0" smtClean="0">
                <a:latin typeface="+mn-lt"/>
              </a:rPr>
              <a:t>Thank you! </a:t>
            </a:r>
          </a:p>
        </p:txBody>
      </p:sp>
      <p:sp>
        <p:nvSpPr>
          <p:cNvPr id="305" name="TextBox 304"/>
          <p:cNvSpPr txBox="1"/>
          <p:nvPr/>
        </p:nvSpPr>
        <p:spPr>
          <a:xfrm>
            <a:off x="528146" y="1481958"/>
            <a:ext cx="17499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7475" lvl="1" indent="-117475" algn="ctr"/>
            <a:r>
              <a:rPr lang="en-US" sz="1400" b="1" dirty="0" smtClean="0">
                <a:latin typeface="+mn-lt"/>
              </a:rPr>
              <a:t>Random Walks</a:t>
            </a:r>
          </a:p>
        </p:txBody>
      </p:sp>
      <p:sp>
        <p:nvSpPr>
          <p:cNvPr id="377" name="TextBox 376"/>
          <p:cNvSpPr txBox="1"/>
          <p:nvPr/>
        </p:nvSpPr>
        <p:spPr>
          <a:xfrm>
            <a:off x="1127261" y="4840014"/>
            <a:ext cx="21283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7475" lvl="1" indent="-117475" algn="ctr"/>
            <a:r>
              <a:rPr lang="en-US" sz="1400" b="1" dirty="0" smtClean="0">
                <a:latin typeface="+mn-lt"/>
              </a:rPr>
              <a:t>Coarse-grained topologies</a:t>
            </a:r>
          </a:p>
        </p:txBody>
      </p:sp>
      <p:sp>
        <p:nvSpPr>
          <p:cNvPr id="277" name="TextBox 276"/>
          <p:cNvSpPr txBox="1"/>
          <p:nvPr/>
        </p:nvSpPr>
        <p:spPr>
          <a:xfrm>
            <a:off x="2372710" y="283787"/>
            <a:ext cx="20337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9538" lvl="1" indent="-109538">
              <a:buFont typeface="Arial" pitchFamily="34" charset="0"/>
              <a:buChar char="•"/>
            </a:pPr>
            <a:r>
              <a:rPr lang="en-US" sz="1200" dirty="0" smtClean="0">
                <a:latin typeface="+mn-lt"/>
              </a:rPr>
              <a:t>RWRW &gt; MHRW [1]</a:t>
            </a:r>
          </a:p>
          <a:p>
            <a:pPr marL="109538" lvl="1" indent="-109538">
              <a:buFont typeface="Arial" pitchFamily="34" charset="0"/>
              <a:buChar char="•"/>
            </a:pPr>
            <a:endParaRPr lang="en-US" sz="1200" dirty="0" smtClean="0">
              <a:latin typeface="+mn-lt"/>
            </a:endParaRPr>
          </a:p>
          <a:p>
            <a:pPr marL="109538" lvl="1" indent="-109538">
              <a:buFont typeface="Arial" pitchFamily="34" charset="0"/>
              <a:buChar char="•"/>
            </a:pPr>
            <a:r>
              <a:rPr lang="en-US" sz="1200" dirty="0" smtClean="0">
                <a:latin typeface="+mn-lt"/>
              </a:rPr>
              <a:t>The first unbiased sample of Facebook nodes [1,6]</a:t>
            </a:r>
          </a:p>
          <a:p>
            <a:pPr marL="109538" lvl="1" indent="-109538">
              <a:buFont typeface="Arial" pitchFamily="34" charset="0"/>
              <a:buChar char="•"/>
            </a:pPr>
            <a:endParaRPr lang="en-US" sz="1200" dirty="0" smtClean="0">
              <a:latin typeface="+mn-lt"/>
            </a:endParaRPr>
          </a:p>
          <a:p>
            <a:pPr marL="109538" lvl="1" indent="-109538">
              <a:buFont typeface="Arial" pitchFamily="34" charset="0"/>
              <a:buChar char="•"/>
            </a:pPr>
            <a:r>
              <a:rPr lang="en-US" sz="1200" dirty="0" smtClean="0">
                <a:latin typeface="+mn-lt"/>
              </a:rPr>
              <a:t>Convergence diagnostics [1]</a:t>
            </a:r>
          </a:p>
        </p:txBody>
      </p:sp>
      <p:grpSp>
        <p:nvGrpSpPr>
          <p:cNvPr id="449" name="Group 448"/>
          <p:cNvGrpSpPr/>
          <p:nvPr/>
        </p:nvGrpSpPr>
        <p:grpSpPr>
          <a:xfrm>
            <a:off x="341193" y="2055318"/>
            <a:ext cx="2142699" cy="1484389"/>
            <a:chOff x="341193" y="2055318"/>
            <a:chExt cx="2142699" cy="1484389"/>
          </a:xfrm>
        </p:grpSpPr>
        <p:sp>
          <p:nvSpPr>
            <p:cNvPr id="450" name="TextBox 449"/>
            <p:cNvSpPr txBox="1"/>
            <p:nvPr/>
          </p:nvSpPr>
          <p:spPr>
            <a:xfrm>
              <a:off x="341193" y="3231930"/>
              <a:ext cx="214269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17475" lvl="1" indent="-117475" algn="ctr"/>
              <a:r>
                <a:rPr lang="en-US" sz="1400" b="1" dirty="0" smtClean="0">
                  <a:latin typeface="+mn-lt"/>
                </a:rPr>
                <a:t>Traversals (no repetitions)</a:t>
              </a:r>
            </a:p>
          </p:txBody>
        </p:sp>
        <p:grpSp>
          <p:nvGrpSpPr>
            <p:cNvPr id="451" name="Group 337"/>
            <p:cNvGrpSpPr/>
            <p:nvPr/>
          </p:nvGrpSpPr>
          <p:grpSpPr>
            <a:xfrm>
              <a:off x="423072" y="2055314"/>
              <a:ext cx="1945130" cy="1188910"/>
              <a:chOff x="3114977" y="2092090"/>
              <a:chExt cx="2979082" cy="1820881"/>
            </a:xfrm>
          </p:grpSpPr>
          <p:cxnSp>
            <p:nvCxnSpPr>
              <p:cNvPr id="452" name="Straight Connector 451"/>
              <p:cNvCxnSpPr>
                <a:stCxn id="479" idx="0"/>
                <a:endCxn id="477" idx="4"/>
              </p:cNvCxnSpPr>
              <p:nvPr/>
            </p:nvCxnSpPr>
            <p:spPr bwMode="auto">
              <a:xfrm rot="16200000" flipV="1">
                <a:off x="5169620" y="2960560"/>
                <a:ext cx="476099" cy="13277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3" name="Straight Connector 452"/>
              <p:cNvCxnSpPr>
                <a:stCxn id="470" idx="4"/>
                <a:endCxn id="468" idx="0"/>
              </p:cNvCxnSpPr>
              <p:nvPr/>
            </p:nvCxnSpPr>
            <p:spPr bwMode="auto">
              <a:xfrm rot="16200000" flipH="1">
                <a:off x="5674623" y="2545215"/>
                <a:ext cx="470210" cy="16064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4" name="Straight Connector 453"/>
              <p:cNvCxnSpPr>
                <a:stCxn id="475" idx="6"/>
                <a:endCxn id="470" idx="2"/>
              </p:cNvCxnSpPr>
              <p:nvPr/>
            </p:nvCxnSpPr>
            <p:spPr bwMode="auto">
              <a:xfrm>
                <a:off x="4974624" y="2187729"/>
                <a:ext cx="750773" cy="9882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5" name="Straight Connector 454"/>
              <p:cNvCxnSpPr>
                <a:stCxn id="468" idx="3"/>
                <a:endCxn id="479" idx="7"/>
              </p:cNvCxnSpPr>
              <p:nvPr/>
            </p:nvCxnSpPr>
            <p:spPr bwMode="auto">
              <a:xfrm rot="5400000">
                <a:off x="5601622" y="2978123"/>
                <a:ext cx="255025" cy="37474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6" name="Straight Connector 455"/>
              <p:cNvCxnSpPr>
                <a:stCxn id="479" idx="3"/>
                <a:endCxn id="469" idx="7"/>
              </p:cNvCxnSpPr>
              <p:nvPr/>
            </p:nvCxnSpPr>
            <p:spPr bwMode="auto">
              <a:xfrm rot="5400000">
                <a:off x="5138527" y="3412040"/>
                <a:ext cx="251599" cy="28404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7" name="Straight Connector 456"/>
              <p:cNvCxnSpPr>
                <a:stCxn id="474" idx="4"/>
                <a:endCxn id="466" idx="0"/>
              </p:cNvCxnSpPr>
              <p:nvPr/>
            </p:nvCxnSpPr>
            <p:spPr bwMode="auto">
              <a:xfrm rot="5400000">
                <a:off x="3712652" y="3325077"/>
                <a:ext cx="363013" cy="8093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8" name="Straight Connector 457"/>
              <p:cNvCxnSpPr>
                <a:stCxn id="467" idx="5"/>
                <a:endCxn id="474" idx="2"/>
              </p:cNvCxnSpPr>
              <p:nvPr/>
            </p:nvCxnSpPr>
            <p:spPr bwMode="auto">
              <a:xfrm rot="16200000" flipH="1">
                <a:off x="3482032" y="2731572"/>
                <a:ext cx="212663" cy="48450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9" name="Straight Connector 458"/>
              <p:cNvCxnSpPr>
                <a:stCxn id="467" idx="4"/>
                <a:endCxn id="471" idx="0"/>
              </p:cNvCxnSpPr>
              <p:nvPr/>
            </p:nvCxnSpPr>
            <p:spPr bwMode="auto">
              <a:xfrm rot="5400000">
                <a:off x="3059625" y="3054869"/>
                <a:ext cx="378137" cy="5941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0" name="Straight Connector 459"/>
              <p:cNvCxnSpPr>
                <a:stCxn id="471" idx="5"/>
                <a:endCxn id="466" idx="2"/>
              </p:cNvCxnSpPr>
              <p:nvPr/>
            </p:nvCxnSpPr>
            <p:spPr bwMode="auto">
              <a:xfrm rot="16200000" flipH="1">
                <a:off x="3429379" y="3314134"/>
                <a:ext cx="191707" cy="46540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1" name="Straight Connector 460"/>
              <p:cNvCxnSpPr>
                <a:stCxn id="466" idx="5"/>
                <a:endCxn id="478" idx="2"/>
              </p:cNvCxnSpPr>
              <p:nvPr/>
            </p:nvCxnSpPr>
            <p:spPr bwMode="auto">
              <a:xfrm rot="16200000" flipH="1">
                <a:off x="4068926" y="3562788"/>
                <a:ext cx="107014" cy="40207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2" name="Straight Connector 461"/>
              <p:cNvCxnSpPr>
                <a:stCxn id="478" idx="6"/>
                <a:endCxn id="469" idx="2"/>
              </p:cNvCxnSpPr>
              <p:nvPr/>
            </p:nvCxnSpPr>
            <p:spPr bwMode="auto">
              <a:xfrm flipV="1">
                <a:off x="4514978" y="3753317"/>
                <a:ext cx="429775" cy="6401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3" name="Straight Connector 462"/>
              <p:cNvCxnSpPr>
                <a:stCxn id="467" idx="7"/>
                <a:endCxn id="476" idx="3"/>
              </p:cNvCxnSpPr>
              <p:nvPr/>
            </p:nvCxnSpPr>
            <p:spPr bwMode="auto">
              <a:xfrm rot="5400000" flipH="1" flipV="1">
                <a:off x="3412933" y="2311361"/>
                <a:ext cx="354056" cy="48770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4" name="Straight Connector 463"/>
              <p:cNvCxnSpPr>
                <a:stCxn id="476" idx="4"/>
                <a:endCxn id="474" idx="0"/>
              </p:cNvCxnSpPr>
              <p:nvPr/>
            </p:nvCxnSpPr>
            <p:spPr bwMode="auto">
              <a:xfrm rot="16200000" flipH="1">
                <a:off x="3637161" y="2678809"/>
                <a:ext cx="567662" cy="2726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5" name="Straight Connector 464"/>
              <p:cNvCxnSpPr>
                <a:stCxn id="475" idx="5"/>
                <a:endCxn id="477" idx="1"/>
              </p:cNvCxnSpPr>
              <p:nvPr/>
            </p:nvCxnSpPr>
            <p:spPr bwMode="auto">
              <a:xfrm rot="16200000" flipH="1">
                <a:off x="4924939" y="2276994"/>
                <a:ext cx="370275" cy="32699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6" name="Oval 57"/>
              <p:cNvSpPr>
                <a:spLocks noChangeArrowheads="1"/>
              </p:cNvSpPr>
              <p:nvPr/>
            </p:nvSpPr>
            <p:spPr bwMode="auto">
              <a:xfrm>
                <a:off x="3757935" y="3547052"/>
                <a:ext cx="191508" cy="191278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467" name="Oval 57"/>
              <p:cNvSpPr>
                <a:spLocks noChangeArrowheads="1"/>
              </p:cNvSpPr>
              <p:nvPr/>
            </p:nvSpPr>
            <p:spPr bwMode="auto">
              <a:xfrm>
                <a:off x="3182646" y="2704230"/>
                <a:ext cx="191508" cy="191278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468" name="Oval 57"/>
              <p:cNvSpPr>
                <a:spLocks noChangeArrowheads="1"/>
              </p:cNvSpPr>
              <p:nvPr/>
            </p:nvSpPr>
            <p:spPr bwMode="auto">
              <a:xfrm>
                <a:off x="5886044" y="2860644"/>
                <a:ext cx="208015" cy="207765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469" name="Oval 57"/>
              <p:cNvSpPr>
                <a:spLocks noChangeArrowheads="1"/>
              </p:cNvSpPr>
              <p:nvPr/>
            </p:nvSpPr>
            <p:spPr bwMode="auto">
              <a:xfrm>
                <a:off x="4944753" y="3649434"/>
                <a:ext cx="208015" cy="207765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470" name="Oval 57"/>
              <p:cNvSpPr>
                <a:spLocks noChangeArrowheads="1"/>
              </p:cNvSpPr>
              <p:nvPr/>
            </p:nvSpPr>
            <p:spPr bwMode="auto">
              <a:xfrm>
                <a:off x="5725397" y="2182669"/>
                <a:ext cx="208015" cy="207765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471" name="Oval 57"/>
              <p:cNvSpPr>
                <a:spLocks noChangeArrowheads="1"/>
              </p:cNvSpPr>
              <p:nvPr/>
            </p:nvSpPr>
            <p:spPr bwMode="auto">
              <a:xfrm>
                <a:off x="3114977" y="3273645"/>
                <a:ext cx="208015" cy="207765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cxnSp>
            <p:nvCxnSpPr>
              <p:cNvPr id="472" name="Straight Connector 471"/>
              <p:cNvCxnSpPr>
                <a:stCxn id="476" idx="6"/>
                <a:endCxn id="475" idx="2"/>
              </p:cNvCxnSpPr>
              <p:nvPr/>
            </p:nvCxnSpPr>
            <p:spPr bwMode="auto">
              <a:xfrm flipV="1">
                <a:off x="4011366" y="2187729"/>
                <a:ext cx="771750" cy="1170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3" name="Group 323"/>
              <p:cNvGrpSpPr/>
              <p:nvPr/>
            </p:nvGrpSpPr>
            <p:grpSpPr>
              <a:xfrm>
                <a:off x="3980903" y="2255357"/>
                <a:ext cx="1264625" cy="751345"/>
                <a:chOff x="3980903" y="2255357"/>
                <a:chExt cx="1264625" cy="751345"/>
              </a:xfrm>
            </p:grpSpPr>
            <p:cxnSp>
              <p:nvCxnSpPr>
                <p:cNvPr id="483" name="Straight Connector 482"/>
                <p:cNvCxnSpPr>
                  <a:stCxn id="481" idx="7"/>
                  <a:endCxn id="475" idx="3"/>
                </p:cNvCxnSpPr>
                <p:nvPr/>
              </p:nvCxnSpPr>
              <p:spPr bwMode="auto">
                <a:xfrm rot="5400000" flipH="1" flipV="1">
                  <a:off x="4461256" y="2337073"/>
                  <a:ext cx="431622" cy="26818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4" name="Straight Connector 483"/>
                <p:cNvCxnSpPr>
                  <a:stCxn id="474" idx="7"/>
                  <a:endCxn id="481" idx="3"/>
                </p:cNvCxnSpPr>
                <p:nvPr/>
              </p:nvCxnSpPr>
              <p:spPr bwMode="auto">
                <a:xfrm rot="5400000" flipH="1" flipV="1">
                  <a:off x="4115627" y="2714773"/>
                  <a:ext cx="184470" cy="39938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5" name="Straight Connector 484"/>
                <p:cNvCxnSpPr>
                  <a:stCxn id="476" idx="5"/>
                  <a:endCxn id="481" idx="1"/>
                </p:cNvCxnSpPr>
                <p:nvPr/>
              </p:nvCxnSpPr>
              <p:spPr bwMode="auto">
                <a:xfrm rot="16200000" flipH="1">
                  <a:off x="4039834" y="2319255"/>
                  <a:ext cx="308792" cy="42665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6" name="Straight Connector 485"/>
                <p:cNvCxnSpPr>
                  <a:stCxn id="481" idx="6"/>
                  <a:endCxn id="477" idx="2"/>
                </p:cNvCxnSpPr>
                <p:nvPr/>
              </p:nvCxnSpPr>
              <p:spPr bwMode="auto">
                <a:xfrm flipV="1">
                  <a:off x="4571019" y="2693259"/>
                  <a:ext cx="674509" cy="6134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74" name="Oval 57"/>
              <p:cNvSpPr>
                <a:spLocks noChangeArrowheads="1"/>
              </p:cNvSpPr>
              <p:nvPr/>
            </p:nvSpPr>
            <p:spPr bwMode="auto">
              <a:xfrm>
                <a:off x="3830618" y="2976274"/>
                <a:ext cx="208015" cy="207765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475" name="Oval 57"/>
              <p:cNvSpPr>
                <a:spLocks noChangeArrowheads="1"/>
              </p:cNvSpPr>
              <p:nvPr/>
            </p:nvSpPr>
            <p:spPr bwMode="auto">
              <a:xfrm>
                <a:off x="4783116" y="2092090"/>
                <a:ext cx="191508" cy="191278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476" name="Oval 57"/>
              <p:cNvSpPr>
                <a:spLocks noChangeArrowheads="1"/>
              </p:cNvSpPr>
              <p:nvPr/>
            </p:nvSpPr>
            <p:spPr bwMode="auto">
              <a:xfrm>
                <a:off x="3803351" y="2200847"/>
                <a:ext cx="208015" cy="207765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477" name="Oval 57"/>
              <p:cNvSpPr>
                <a:spLocks noChangeArrowheads="1"/>
              </p:cNvSpPr>
              <p:nvPr/>
            </p:nvSpPr>
            <p:spPr bwMode="auto">
              <a:xfrm>
                <a:off x="5245529" y="2597619"/>
                <a:ext cx="191508" cy="191278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478" name="Oval 57"/>
              <p:cNvSpPr>
                <a:spLocks noChangeArrowheads="1"/>
              </p:cNvSpPr>
              <p:nvPr/>
            </p:nvSpPr>
            <p:spPr bwMode="auto">
              <a:xfrm>
                <a:off x="4323470" y="3721693"/>
                <a:ext cx="191508" cy="191278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479" name="Oval 57"/>
              <p:cNvSpPr>
                <a:spLocks noChangeArrowheads="1"/>
              </p:cNvSpPr>
              <p:nvPr/>
            </p:nvSpPr>
            <p:spPr bwMode="auto">
              <a:xfrm>
                <a:off x="5378300" y="3264995"/>
                <a:ext cx="191508" cy="191278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480" name="Oval 57"/>
              <p:cNvSpPr>
                <a:spLocks noChangeArrowheads="1"/>
              </p:cNvSpPr>
              <p:nvPr/>
            </p:nvSpPr>
            <p:spPr bwMode="auto">
              <a:xfrm>
                <a:off x="4719833" y="3118425"/>
                <a:ext cx="208015" cy="207765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481" name="Oval 57"/>
              <p:cNvSpPr>
                <a:spLocks noChangeArrowheads="1"/>
              </p:cNvSpPr>
              <p:nvPr/>
            </p:nvSpPr>
            <p:spPr bwMode="auto">
              <a:xfrm>
                <a:off x="4379511" y="2658966"/>
                <a:ext cx="191508" cy="191278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482" name="Oval 57"/>
              <p:cNvSpPr>
                <a:spLocks noChangeArrowheads="1"/>
              </p:cNvSpPr>
              <p:nvPr/>
            </p:nvSpPr>
            <p:spPr bwMode="auto">
              <a:xfrm>
                <a:off x="4308968" y="2595730"/>
                <a:ext cx="320510" cy="320122"/>
              </a:xfrm>
              <a:prstGeom prst="ellipse">
                <a:avLst/>
              </a:prstGeom>
              <a:noFill/>
              <a:ln w="63500">
                <a:solidFill>
                  <a:schemeClr val="accent4"/>
                </a:solidFill>
                <a:headEnd/>
                <a:tailEnd/>
              </a:ln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 extrusionH="76200">
                <a:bevelT w="63500" h="25400"/>
                <a:extrusionClr>
                  <a:schemeClr val="bg1"/>
                </a:extrusionClr>
              </a:sp3d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</p:grpSp>
      <p:grpSp>
        <p:nvGrpSpPr>
          <p:cNvPr id="487" name="Group 486"/>
          <p:cNvGrpSpPr/>
          <p:nvPr/>
        </p:nvGrpSpPr>
        <p:grpSpPr>
          <a:xfrm>
            <a:off x="6673755" y="1879036"/>
            <a:ext cx="1596788" cy="1602067"/>
            <a:chOff x="6673755" y="1879036"/>
            <a:chExt cx="1596788" cy="1602067"/>
          </a:xfrm>
        </p:grpSpPr>
        <p:pic>
          <p:nvPicPr>
            <p:cNvPr id="488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673755" y="1879036"/>
              <a:ext cx="1596788" cy="16020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89" name="TextBox 488"/>
            <p:cNvSpPr txBox="1"/>
            <p:nvPr/>
          </p:nvSpPr>
          <p:spPr>
            <a:xfrm rot="397327">
              <a:off x="7615246" y="3105156"/>
              <a:ext cx="500062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 smtClean="0">
                  <a:latin typeface="+mn-lt"/>
                </a:rPr>
                <a:t>RDS</a:t>
              </a:r>
              <a:endParaRPr lang="en-US" sz="1050" dirty="0">
                <a:latin typeface="+mn-lt"/>
              </a:endParaRPr>
            </a:p>
          </p:txBody>
        </p:sp>
      </p:grp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>
            <a:stCxn id="30" idx="0"/>
            <a:endCxn id="26" idx="4"/>
          </p:cNvCxnSpPr>
          <p:nvPr/>
        </p:nvCxnSpPr>
        <p:spPr bwMode="auto">
          <a:xfrm rot="16200000" flipV="1">
            <a:off x="5169620" y="2960560"/>
            <a:ext cx="476099" cy="1327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>
            <a:stCxn id="34" idx="4"/>
            <a:endCxn id="32" idx="0"/>
          </p:cNvCxnSpPr>
          <p:nvPr/>
        </p:nvCxnSpPr>
        <p:spPr bwMode="auto">
          <a:xfrm rot="16200000" flipH="1">
            <a:off x="5674623" y="2545215"/>
            <a:ext cx="470210" cy="16064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>
            <a:stCxn id="38" idx="6"/>
            <a:endCxn id="34" idx="2"/>
          </p:cNvCxnSpPr>
          <p:nvPr/>
        </p:nvCxnSpPr>
        <p:spPr bwMode="auto">
          <a:xfrm>
            <a:off x="4974624" y="2187729"/>
            <a:ext cx="750773" cy="9882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32" idx="3"/>
            <a:endCxn id="30" idx="7"/>
          </p:cNvCxnSpPr>
          <p:nvPr/>
        </p:nvCxnSpPr>
        <p:spPr bwMode="auto">
          <a:xfrm rot="5400000">
            <a:off x="5601622" y="2978123"/>
            <a:ext cx="255025" cy="3747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30" idx="3"/>
            <a:endCxn id="33" idx="7"/>
          </p:cNvCxnSpPr>
          <p:nvPr/>
        </p:nvCxnSpPr>
        <p:spPr bwMode="auto">
          <a:xfrm rot="5400000">
            <a:off x="5138527" y="3412040"/>
            <a:ext cx="251599" cy="28404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31" idx="4"/>
            <a:endCxn id="27" idx="0"/>
          </p:cNvCxnSpPr>
          <p:nvPr/>
        </p:nvCxnSpPr>
        <p:spPr bwMode="auto">
          <a:xfrm rot="5400000">
            <a:off x="3712652" y="3325077"/>
            <a:ext cx="363013" cy="809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29" idx="5"/>
            <a:endCxn id="31" idx="2"/>
          </p:cNvCxnSpPr>
          <p:nvPr/>
        </p:nvCxnSpPr>
        <p:spPr bwMode="auto">
          <a:xfrm rot="16200000" flipH="1">
            <a:off x="3482032" y="2731572"/>
            <a:ext cx="212663" cy="48450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29" idx="4"/>
            <a:endCxn id="37" idx="0"/>
          </p:cNvCxnSpPr>
          <p:nvPr/>
        </p:nvCxnSpPr>
        <p:spPr bwMode="auto">
          <a:xfrm rot="5400000">
            <a:off x="3059625" y="3054869"/>
            <a:ext cx="378137" cy="5941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37" idx="5"/>
            <a:endCxn id="27" idx="2"/>
          </p:cNvCxnSpPr>
          <p:nvPr/>
        </p:nvCxnSpPr>
        <p:spPr bwMode="auto">
          <a:xfrm rot="16200000" flipH="1">
            <a:off x="3429379" y="3314134"/>
            <a:ext cx="191707" cy="4654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27" idx="5"/>
            <a:endCxn id="28" idx="2"/>
          </p:cNvCxnSpPr>
          <p:nvPr/>
        </p:nvCxnSpPr>
        <p:spPr bwMode="auto">
          <a:xfrm rot="16200000" flipH="1">
            <a:off x="4068926" y="3562788"/>
            <a:ext cx="107014" cy="4020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28" idx="6"/>
            <a:endCxn id="33" idx="2"/>
          </p:cNvCxnSpPr>
          <p:nvPr/>
        </p:nvCxnSpPr>
        <p:spPr bwMode="auto">
          <a:xfrm flipV="1">
            <a:off x="4514978" y="3753317"/>
            <a:ext cx="429775" cy="6401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39" idx="6"/>
            <a:endCxn id="38" idx="2"/>
          </p:cNvCxnSpPr>
          <p:nvPr/>
        </p:nvCxnSpPr>
        <p:spPr bwMode="auto">
          <a:xfrm flipV="1">
            <a:off x="4011366" y="2187729"/>
            <a:ext cx="771750" cy="1170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29" idx="7"/>
            <a:endCxn id="39" idx="3"/>
          </p:cNvCxnSpPr>
          <p:nvPr/>
        </p:nvCxnSpPr>
        <p:spPr bwMode="auto">
          <a:xfrm rot="5400000" flipH="1" flipV="1">
            <a:off x="3412933" y="2311361"/>
            <a:ext cx="354056" cy="4877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39" idx="4"/>
            <a:endCxn id="31" idx="0"/>
          </p:cNvCxnSpPr>
          <p:nvPr/>
        </p:nvCxnSpPr>
        <p:spPr bwMode="auto">
          <a:xfrm rot="16200000" flipH="1">
            <a:off x="3637161" y="2678809"/>
            <a:ext cx="567662" cy="272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38" idx="5"/>
            <a:endCxn id="26" idx="1"/>
          </p:cNvCxnSpPr>
          <p:nvPr/>
        </p:nvCxnSpPr>
        <p:spPr bwMode="auto">
          <a:xfrm rot="16200000" flipH="1">
            <a:off x="4924939" y="2276994"/>
            <a:ext cx="370275" cy="32699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57"/>
          <p:cNvSpPr>
            <a:spLocks noChangeArrowheads="1"/>
          </p:cNvSpPr>
          <p:nvPr/>
        </p:nvSpPr>
        <p:spPr bwMode="auto">
          <a:xfrm>
            <a:off x="3757935" y="3547052"/>
            <a:ext cx="191508" cy="191278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9" name="Oval 57"/>
          <p:cNvSpPr>
            <a:spLocks noChangeArrowheads="1"/>
          </p:cNvSpPr>
          <p:nvPr/>
        </p:nvSpPr>
        <p:spPr bwMode="auto">
          <a:xfrm>
            <a:off x="3182646" y="2704230"/>
            <a:ext cx="191508" cy="191278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2" name="Oval 57"/>
          <p:cNvSpPr>
            <a:spLocks noChangeArrowheads="1"/>
          </p:cNvSpPr>
          <p:nvPr/>
        </p:nvSpPr>
        <p:spPr bwMode="auto">
          <a:xfrm>
            <a:off x="5886044" y="2860644"/>
            <a:ext cx="208015" cy="207765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3" name="Oval 57"/>
          <p:cNvSpPr>
            <a:spLocks noChangeArrowheads="1"/>
          </p:cNvSpPr>
          <p:nvPr/>
        </p:nvSpPr>
        <p:spPr bwMode="auto">
          <a:xfrm>
            <a:off x="4944753" y="3649434"/>
            <a:ext cx="208015" cy="207765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4" name="Oval 57"/>
          <p:cNvSpPr>
            <a:spLocks noChangeArrowheads="1"/>
          </p:cNvSpPr>
          <p:nvPr/>
        </p:nvSpPr>
        <p:spPr bwMode="auto">
          <a:xfrm>
            <a:off x="5725397" y="2182669"/>
            <a:ext cx="208015" cy="207765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7" name="Oval 57"/>
          <p:cNvSpPr>
            <a:spLocks noChangeArrowheads="1"/>
          </p:cNvSpPr>
          <p:nvPr/>
        </p:nvSpPr>
        <p:spPr bwMode="auto">
          <a:xfrm>
            <a:off x="3114977" y="3273645"/>
            <a:ext cx="208015" cy="207765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3803351" y="2092090"/>
            <a:ext cx="1442177" cy="1091949"/>
            <a:chOff x="3803351" y="2092090"/>
            <a:chExt cx="1442177" cy="1091949"/>
          </a:xfrm>
        </p:grpSpPr>
        <p:cxnSp>
          <p:nvCxnSpPr>
            <p:cNvPr id="4" name="Straight Connector 3"/>
            <p:cNvCxnSpPr>
              <a:stCxn id="36" idx="7"/>
              <a:endCxn id="38" idx="3"/>
            </p:cNvCxnSpPr>
            <p:nvPr/>
          </p:nvCxnSpPr>
          <p:spPr bwMode="auto">
            <a:xfrm rot="5400000" flipH="1" flipV="1">
              <a:off x="4461256" y="2337073"/>
              <a:ext cx="431622" cy="268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stCxn id="31" idx="7"/>
              <a:endCxn id="36" idx="3"/>
            </p:cNvCxnSpPr>
            <p:nvPr/>
          </p:nvCxnSpPr>
          <p:spPr bwMode="auto">
            <a:xfrm rot="5400000" flipH="1" flipV="1">
              <a:off x="4115627" y="2714773"/>
              <a:ext cx="184470" cy="3993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39" idx="5"/>
              <a:endCxn id="36" idx="1"/>
            </p:cNvCxnSpPr>
            <p:nvPr/>
          </p:nvCxnSpPr>
          <p:spPr bwMode="auto">
            <a:xfrm rot="16200000" flipH="1">
              <a:off x="4039834" y="2319255"/>
              <a:ext cx="308792" cy="42665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36" idx="6"/>
              <a:endCxn id="26" idx="2"/>
            </p:cNvCxnSpPr>
            <p:nvPr/>
          </p:nvCxnSpPr>
          <p:spPr bwMode="auto">
            <a:xfrm flipV="1">
              <a:off x="4571019" y="2693259"/>
              <a:ext cx="674509" cy="6134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Oval 57"/>
            <p:cNvSpPr>
              <a:spLocks noChangeArrowheads="1"/>
            </p:cNvSpPr>
            <p:nvPr/>
          </p:nvSpPr>
          <p:spPr bwMode="auto">
            <a:xfrm>
              <a:off x="3830618" y="2976274"/>
              <a:ext cx="208015" cy="207765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8" name="Oval 57"/>
            <p:cNvSpPr>
              <a:spLocks noChangeArrowheads="1"/>
            </p:cNvSpPr>
            <p:nvPr/>
          </p:nvSpPr>
          <p:spPr bwMode="auto">
            <a:xfrm>
              <a:off x="4783116" y="2092090"/>
              <a:ext cx="191508" cy="191278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9" name="Oval 57"/>
            <p:cNvSpPr>
              <a:spLocks noChangeArrowheads="1"/>
            </p:cNvSpPr>
            <p:nvPr/>
          </p:nvSpPr>
          <p:spPr bwMode="auto">
            <a:xfrm>
              <a:off x="3803351" y="2200847"/>
              <a:ext cx="208015" cy="207765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41" name="Rectangle 40"/>
          <p:cNvSpPr/>
          <p:nvPr/>
        </p:nvSpPr>
        <p:spPr>
          <a:xfrm>
            <a:off x="2975212" y="2073816"/>
            <a:ext cx="3370998" cy="1869747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Group 43"/>
          <p:cNvGrpSpPr/>
          <p:nvPr/>
        </p:nvGrpSpPr>
        <p:grpSpPr>
          <a:xfrm>
            <a:off x="4323470" y="2597619"/>
            <a:ext cx="1246338" cy="1315352"/>
            <a:chOff x="4323470" y="2597619"/>
            <a:chExt cx="1246338" cy="1315352"/>
          </a:xfrm>
        </p:grpSpPr>
        <p:cxnSp>
          <p:nvCxnSpPr>
            <p:cNvPr id="11" name="Straight Connector 10"/>
            <p:cNvCxnSpPr>
              <a:stCxn id="36" idx="5"/>
              <a:endCxn id="35" idx="1"/>
            </p:cNvCxnSpPr>
            <p:nvPr/>
          </p:nvCxnSpPr>
          <p:spPr bwMode="auto">
            <a:xfrm rot="16200000" flipH="1">
              <a:off x="4483325" y="2881879"/>
              <a:ext cx="326619" cy="20732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>
              <a:stCxn id="26" idx="3"/>
              <a:endCxn id="35" idx="7"/>
            </p:cNvCxnSpPr>
            <p:nvPr/>
          </p:nvCxnSpPr>
          <p:spPr bwMode="auto">
            <a:xfrm rot="5400000">
              <a:off x="4891497" y="2766773"/>
              <a:ext cx="387966" cy="37619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stCxn id="35" idx="3"/>
              <a:endCxn id="28" idx="7"/>
            </p:cNvCxnSpPr>
            <p:nvPr/>
          </p:nvCxnSpPr>
          <p:spPr bwMode="auto">
            <a:xfrm rot="5400000">
              <a:off x="4391644" y="3391052"/>
              <a:ext cx="453941" cy="26336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35" idx="6"/>
              <a:endCxn id="30" idx="2"/>
            </p:cNvCxnSpPr>
            <p:nvPr/>
          </p:nvCxnSpPr>
          <p:spPr bwMode="auto">
            <a:xfrm>
              <a:off x="4927848" y="3222308"/>
              <a:ext cx="450452" cy="13832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Oval 57"/>
            <p:cNvSpPr>
              <a:spLocks noChangeArrowheads="1"/>
            </p:cNvSpPr>
            <p:nvPr/>
          </p:nvSpPr>
          <p:spPr bwMode="auto">
            <a:xfrm>
              <a:off x="5245529" y="2597619"/>
              <a:ext cx="191508" cy="191278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8" name="Oval 57"/>
            <p:cNvSpPr>
              <a:spLocks noChangeArrowheads="1"/>
            </p:cNvSpPr>
            <p:nvPr/>
          </p:nvSpPr>
          <p:spPr bwMode="auto">
            <a:xfrm>
              <a:off x="4323470" y="3721693"/>
              <a:ext cx="191508" cy="191278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0" name="Oval 57"/>
            <p:cNvSpPr>
              <a:spLocks noChangeArrowheads="1"/>
            </p:cNvSpPr>
            <p:nvPr/>
          </p:nvSpPr>
          <p:spPr bwMode="auto">
            <a:xfrm>
              <a:off x="5378300" y="3264995"/>
              <a:ext cx="191508" cy="191278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5" name="Oval 57"/>
            <p:cNvSpPr>
              <a:spLocks noChangeArrowheads="1"/>
            </p:cNvSpPr>
            <p:nvPr/>
          </p:nvSpPr>
          <p:spPr bwMode="auto">
            <a:xfrm>
              <a:off x="4719833" y="3118425"/>
              <a:ext cx="208015" cy="207765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6" name="Oval 57"/>
            <p:cNvSpPr>
              <a:spLocks noChangeArrowheads="1"/>
            </p:cNvSpPr>
            <p:nvPr/>
          </p:nvSpPr>
          <p:spPr bwMode="auto">
            <a:xfrm>
              <a:off x="4379511" y="2658966"/>
              <a:ext cx="191508" cy="191278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45" name="Oval 57"/>
          <p:cNvSpPr>
            <a:spLocks noChangeArrowheads="1"/>
          </p:cNvSpPr>
          <p:nvPr/>
        </p:nvSpPr>
        <p:spPr bwMode="auto">
          <a:xfrm>
            <a:off x="4661393" y="3062455"/>
            <a:ext cx="320510" cy="320122"/>
          </a:xfrm>
          <a:prstGeom prst="ellipse">
            <a:avLst/>
          </a:prstGeom>
          <a:noFill/>
          <a:ln w="63500">
            <a:solidFill>
              <a:schemeClr val="accent4"/>
            </a:solidFill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extrusionH="76200">
            <a:bevelT w="63500" h="25400"/>
            <a:extrusionClr>
              <a:schemeClr val="bg1"/>
            </a:extrusion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673668" y="4873897"/>
            <a:ext cx="17342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+mn-lt"/>
              </a:rPr>
              <a:t> Topology?</a:t>
            </a:r>
            <a:endParaRPr lang="en-US" sz="2400" dirty="0">
              <a:latin typeface="+mn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673668" y="5274975"/>
            <a:ext cx="17342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+mn-lt"/>
              </a:rPr>
              <a:t> Nodes?</a:t>
            </a:r>
            <a:endParaRPr lang="en-US" sz="2400" dirty="0">
              <a:latin typeface="+mn-lt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673668" y="4464466"/>
            <a:ext cx="17342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+mn-lt"/>
              </a:rPr>
              <a:t>What:</a:t>
            </a:r>
            <a:endParaRPr lang="en-US" sz="2400" b="1" dirty="0">
              <a:latin typeface="+mn-lt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321335" y="4873897"/>
            <a:ext cx="17342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+mn-lt"/>
              </a:rPr>
              <a:t> Directly?</a:t>
            </a:r>
            <a:endParaRPr lang="en-US" sz="2400" dirty="0">
              <a:latin typeface="+mn-lt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321335" y="5274975"/>
            <a:ext cx="2143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+mn-lt"/>
              </a:rPr>
              <a:t> Exploration?</a:t>
            </a:r>
            <a:endParaRPr lang="en-US" sz="2400" dirty="0">
              <a:latin typeface="+mn-lt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321335" y="4464466"/>
            <a:ext cx="17342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+mn-lt"/>
              </a:rPr>
              <a:t>How:</a:t>
            </a:r>
            <a:endParaRPr lang="en-US" sz="2400" b="1" dirty="0">
              <a:latin typeface="+mn-lt"/>
            </a:endParaRPr>
          </a:p>
        </p:txBody>
      </p:sp>
      <p:sp>
        <p:nvSpPr>
          <p:cNvPr id="53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Sampling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9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2.59259E-6 L -0.03768 -0.06736 " pathEditMode="relative" rAng="0" ptsTypes="AA">
                                      <p:cBhvr>
                                        <p:cTn id="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" y="-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5" grpId="0" animBg="1"/>
      <p:bldP spid="45" grpId="1" animBg="1"/>
      <p:bldP spid="5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>
            <a:stCxn id="30" idx="0"/>
            <a:endCxn id="26" idx="4"/>
          </p:cNvCxnSpPr>
          <p:nvPr/>
        </p:nvCxnSpPr>
        <p:spPr bwMode="auto">
          <a:xfrm rot="16200000" flipV="1">
            <a:off x="5169620" y="2960560"/>
            <a:ext cx="476099" cy="1327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>
            <a:stCxn id="34" idx="4"/>
            <a:endCxn id="32" idx="0"/>
          </p:cNvCxnSpPr>
          <p:nvPr/>
        </p:nvCxnSpPr>
        <p:spPr bwMode="auto">
          <a:xfrm rot="16200000" flipH="1">
            <a:off x="5674623" y="2545215"/>
            <a:ext cx="470210" cy="16064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>
            <a:stCxn id="38" idx="6"/>
            <a:endCxn id="34" idx="2"/>
          </p:cNvCxnSpPr>
          <p:nvPr/>
        </p:nvCxnSpPr>
        <p:spPr bwMode="auto">
          <a:xfrm>
            <a:off x="4974624" y="2187729"/>
            <a:ext cx="750773" cy="9882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32" idx="3"/>
            <a:endCxn id="30" idx="7"/>
          </p:cNvCxnSpPr>
          <p:nvPr/>
        </p:nvCxnSpPr>
        <p:spPr bwMode="auto">
          <a:xfrm rot="5400000">
            <a:off x="5601622" y="2978123"/>
            <a:ext cx="255025" cy="3747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30" idx="3"/>
            <a:endCxn id="33" idx="7"/>
          </p:cNvCxnSpPr>
          <p:nvPr/>
        </p:nvCxnSpPr>
        <p:spPr bwMode="auto">
          <a:xfrm rot="5400000">
            <a:off x="5138527" y="3412040"/>
            <a:ext cx="251599" cy="28404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31" idx="4"/>
            <a:endCxn id="27" idx="0"/>
          </p:cNvCxnSpPr>
          <p:nvPr/>
        </p:nvCxnSpPr>
        <p:spPr bwMode="auto">
          <a:xfrm rot="5400000">
            <a:off x="3712652" y="3325077"/>
            <a:ext cx="363013" cy="809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29" idx="5"/>
            <a:endCxn id="31" idx="2"/>
          </p:cNvCxnSpPr>
          <p:nvPr/>
        </p:nvCxnSpPr>
        <p:spPr bwMode="auto">
          <a:xfrm rot="16200000" flipH="1">
            <a:off x="3482032" y="2731572"/>
            <a:ext cx="212663" cy="48450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29" idx="4"/>
            <a:endCxn id="37" idx="0"/>
          </p:cNvCxnSpPr>
          <p:nvPr/>
        </p:nvCxnSpPr>
        <p:spPr bwMode="auto">
          <a:xfrm rot="5400000">
            <a:off x="3059625" y="3054869"/>
            <a:ext cx="378137" cy="5941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37" idx="5"/>
            <a:endCxn id="27" idx="2"/>
          </p:cNvCxnSpPr>
          <p:nvPr/>
        </p:nvCxnSpPr>
        <p:spPr bwMode="auto">
          <a:xfrm rot="16200000" flipH="1">
            <a:off x="3429379" y="3314134"/>
            <a:ext cx="191707" cy="4654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27" idx="5"/>
            <a:endCxn id="28" idx="2"/>
          </p:cNvCxnSpPr>
          <p:nvPr/>
        </p:nvCxnSpPr>
        <p:spPr bwMode="auto">
          <a:xfrm rot="16200000" flipH="1">
            <a:off x="4068926" y="3562788"/>
            <a:ext cx="107014" cy="4020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28" idx="6"/>
            <a:endCxn id="33" idx="2"/>
          </p:cNvCxnSpPr>
          <p:nvPr/>
        </p:nvCxnSpPr>
        <p:spPr bwMode="auto">
          <a:xfrm flipV="1">
            <a:off x="4514978" y="3753317"/>
            <a:ext cx="429775" cy="6401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39" idx="6"/>
            <a:endCxn id="38" idx="2"/>
          </p:cNvCxnSpPr>
          <p:nvPr/>
        </p:nvCxnSpPr>
        <p:spPr bwMode="auto">
          <a:xfrm flipV="1">
            <a:off x="4011366" y="2187729"/>
            <a:ext cx="771750" cy="1170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29" idx="7"/>
            <a:endCxn id="39" idx="3"/>
          </p:cNvCxnSpPr>
          <p:nvPr/>
        </p:nvCxnSpPr>
        <p:spPr bwMode="auto">
          <a:xfrm rot="5400000" flipH="1" flipV="1">
            <a:off x="3412933" y="2311361"/>
            <a:ext cx="354056" cy="4877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39" idx="4"/>
            <a:endCxn id="31" idx="0"/>
          </p:cNvCxnSpPr>
          <p:nvPr/>
        </p:nvCxnSpPr>
        <p:spPr bwMode="auto">
          <a:xfrm rot="16200000" flipH="1">
            <a:off x="3637161" y="2678809"/>
            <a:ext cx="567662" cy="272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38" idx="5"/>
            <a:endCxn id="26" idx="1"/>
          </p:cNvCxnSpPr>
          <p:nvPr/>
        </p:nvCxnSpPr>
        <p:spPr bwMode="auto">
          <a:xfrm rot="16200000" flipH="1">
            <a:off x="4924939" y="2276994"/>
            <a:ext cx="370275" cy="32699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57"/>
          <p:cNvSpPr>
            <a:spLocks noChangeArrowheads="1"/>
          </p:cNvSpPr>
          <p:nvPr/>
        </p:nvSpPr>
        <p:spPr bwMode="auto">
          <a:xfrm>
            <a:off x="3757935" y="3547052"/>
            <a:ext cx="191508" cy="191278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9" name="Oval 57"/>
          <p:cNvSpPr>
            <a:spLocks noChangeArrowheads="1"/>
          </p:cNvSpPr>
          <p:nvPr/>
        </p:nvSpPr>
        <p:spPr bwMode="auto">
          <a:xfrm>
            <a:off x="3182646" y="2704230"/>
            <a:ext cx="191508" cy="191278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2" name="Oval 57"/>
          <p:cNvSpPr>
            <a:spLocks noChangeArrowheads="1"/>
          </p:cNvSpPr>
          <p:nvPr/>
        </p:nvSpPr>
        <p:spPr bwMode="auto">
          <a:xfrm>
            <a:off x="5886044" y="2860644"/>
            <a:ext cx="208015" cy="207765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3" name="Oval 57"/>
          <p:cNvSpPr>
            <a:spLocks noChangeArrowheads="1"/>
          </p:cNvSpPr>
          <p:nvPr/>
        </p:nvSpPr>
        <p:spPr bwMode="auto">
          <a:xfrm>
            <a:off x="4944753" y="3649434"/>
            <a:ext cx="208015" cy="207765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4" name="Oval 57"/>
          <p:cNvSpPr>
            <a:spLocks noChangeArrowheads="1"/>
          </p:cNvSpPr>
          <p:nvPr/>
        </p:nvSpPr>
        <p:spPr bwMode="auto">
          <a:xfrm>
            <a:off x="5725397" y="2182669"/>
            <a:ext cx="208015" cy="207765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7" name="Oval 57"/>
          <p:cNvSpPr>
            <a:spLocks noChangeArrowheads="1"/>
          </p:cNvSpPr>
          <p:nvPr/>
        </p:nvSpPr>
        <p:spPr bwMode="auto">
          <a:xfrm>
            <a:off x="3114977" y="3273645"/>
            <a:ext cx="208015" cy="207765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 rot="20716798">
            <a:off x="4121771" y="1664919"/>
            <a:ext cx="2171539" cy="2322677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 rot="20566688">
            <a:off x="3012121" y="2260419"/>
            <a:ext cx="1126327" cy="1793855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Group 42"/>
          <p:cNvGrpSpPr/>
          <p:nvPr/>
        </p:nvGrpSpPr>
        <p:grpSpPr>
          <a:xfrm>
            <a:off x="3803351" y="2092090"/>
            <a:ext cx="1442177" cy="1091949"/>
            <a:chOff x="3803351" y="2092090"/>
            <a:chExt cx="1442177" cy="1091949"/>
          </a:xfrm>
        </p:grpSpPr>
        <p:cxnSp>
          <p:nvCxnSpPr>
            <p:cNvPr id="4" name="Straight Connector 3"/>
            <p:cNvCxnSpPr>
              <a:stCxn id="36" idx="7"/>
              <a:endCxn id="38" idx="3"/>
            </p:cNvCxnSpPr>
            <p:nvPr/>
          </p:nvCxnSpPr>
          <p:spPr bwMode="auto">
            <a:xfrm rot="5400000" flipH="1" flipV="1">
              <a:off x="4461256" y="2337073"/>
              <a:ext cx="431622" cy="2681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stCxn id="31" idx="7"/>
              <a:endCxn id="36" idx="3"/>
            </p:cNvCxnSpPr>
            <p:nvPr/>
          </p:nvCxnSpPr>
          <p:spPr bwMode="auto">
            <a:xfrm rot="5400000" flipH="1" flipV="1">
              <a:off x="4115627" y="2714773"/>
              <a:ext cx="184470" cy="3993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39" idx="5"/>
              <a:endCxn id="36" idx="1"/>
            </p:cNvCxnSpPr>
            <p:nvPr/>
          </p:nvCxnSpPr>
          <p:spPr bwMode="auto">
            <a:xfrm rot="16200000" flipH="1">
              <a:off x="4039834" y="2319255"/>
              <a:ext cx="308792" cy="42665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36" idx="6"/>
              <a:endCxn id="26" idx="2"/>
            </p:cNvCxnSpPr>
            <p:nvPr/>
          </p:nvCxnSpPr>
          <p:spPr bwMode="auto">
            <a:xfrm flipV="1">
              <a:off x="4571019" y="2693259"/>
              <a:ext cx="674509" cy="6134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Oval 57"/>
            <p:cNvSpPr>
              <a:spLocks noChangeArrowheads="1"/>
            </p:cNvSpPr>
            <p:nvPr/>
          </p:nvSpPr>
          <p:spPr bwMode="auto">
            <a:xfrm>
              <a:off x="3830618" y="2976274"/>
              <a:ext cx="208015" cy="207765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8" name="Oval 57"/>
            <p:cNvSpPr>
              <a:spLocks noChangeArrowheads="1"/>
            </p:cNvSpPr>
            <p:nvPr/>
          </p:nvSpPr>
          <p:spPr bwMode="auto">
            <a:xfrm>
              <a:off x="4783116" y="2092090"/>
              <a:ext cx="191508" cy="191278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9" name="Oval 57"/>
            <p:cNvSpPr>
              <a:spLocks noChangeArrowheads="1"/>
            </p:cNvSpPr>
            <p:nvPr/>
          </p:nvSpPr>
          <p:spPr bwMode="auto">
            <a:xfrm>
              <a:off x="3803351" y="2200847"/>
              <a:ext cx="208015" cy="207765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</p:grpSp>
      <p:grpSp>
        <p:nvGrpSpPr>
          <p:cNvPr id="43" name="Group 43"/>
          <p:cNvGrpSpPr/>
          <p:nvPr/>
        </p:nvGrpSpPr>
        <p:grpSpPr>
          <a:xfrm>
            <a:off x="4323470" y="2597619"/>
            <a:ext cx="1246338" cy="1315352"/>
            <a:chOff x="4323470" y="2597619"/>
            <a:chExt cx="1246338" cy="1315352"/>
          </a:xfrm>
        </p:grpSpPr>
        <p:cxnSp>
          <p:nvCxnSpPr>
            <p:cNvPr id="11" name="Straight Connector 10"/>
            <p:cNvCxnSpPr>
              <a:stCxn id="36" idx="5"/>
              <a:endCxn id="35" idx="1"/>
            </p:cNvCxnSpPr>
            <p:nvPr/>
          </p:nvCxnSpPr>
          <p:spPr bwMode="auto">
            <a:xfrm rot="16200000" flipH="1">
              <a:off x="4483325" y="2881879"/>
              <a:ext cx="326619" cy="20732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>
              <a:stCxn id="26" idx="3"/>
              <a:endCxn id="35" idx="7"/>
            </p:cNvCxnSpPr>
            <p:nvPr/>
          </p:nvCxnSpPr>
          <p:spPr bwMode="auto">
            <a:xfrm rot="5400000">
              <a:off x="4891497" y="2766773"/>
              <a:ext cx="387966" cy="37619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stCxn id="35" idx="3"/>
              <a:endCxn id="28" idx="7"/>
            </p:cNvCxnSpPr>
            <p:nvPr/>
          </p:nvCxnSpPr>
          <p:spPr bwMode="auto">
            <a:xfrm rot="5400000">
              <a:off x="4391644" y="3391052"/>
              <a:ext cx="453941" cy="26336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35" idx="6"/>
              <a:endCxn id="30" idx="2"/>
            </p:cNvCxnSpPr>
            <p:nvPr/>
          </p:nvCxnSpPr>
          <p:spPr bwMode="auto">
            <a:xfrm>
              <a:off x="4927848" y="3222308"/>
              <a:ext cx="450452" cy="13832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Oval 57"/>
            <p:cNvSpPr>
              <a:spLocks noChangeArrowheads="1"/>
            </p:cNvSpPr>
            <p:nvPr/>
          </p:nvSpPr>
          <p:spPr bwMode="auto">
            <a:xfrm>
              <a:off x="5245529" y="2597619"/>
              <a:ext cx="191508" cy="191278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8" name="Oval 57"/>
            <p:cNvSpPr>
              <a:spLocks noChangeArrowheads="1"/>
            </p:cNvSpPr>
            <p:nvPr/>
          </p:nvSpPr>
          <p:spPr bwMode="auto">
            <a:xfrm>
              <a:off x="4323470" y="3721693"/>
              <a:ext cx="191508" cy="191278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0" name="Oval 57"/>
            <p:cNvSpPr>
              <a:spLocks noChangeArrowheads="1"/>
            </p:cNvSpPr>
            <p:nvPr/>
          </p:nvSpPr>
          <p:spPr bwMode="auto">
            <a:xfrm>
              <a:off x="5378300" y="3264995"/>
              <a:ext cx="191508" cy="191278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5" name="Oval 57"/>
            <p:cNvSpPr>
              <a:spLocks noChangeArrowheads="1"/>
            </p:cNvSpPr>
            <p:nvPr/>
          </p:nvSpPr>
          <p:spPr bwMode="auto">
            <a:xfrm>
              <a:off x="4719833" y="3118425"/>
              <a:ext cx="208015" cy="207765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6" name="Oval 57"/>
            <p:cNvSpPr>
              <a:spLocks noChangeArrowheads="1"/>
            </p:cNvSpPr>
            <p:nvPr/>
          </p:nvSpPr>
          <p:spPr bwMode="auto">
            <a:xfrm>
              <a:off x="4379511" y="2658966"/>
              <a:ext cx="191508" cy="191278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46" name="Oval 57"/>
          <p:cNvSpPr>
            <a:spLocks noChangeArrowheads="1"/>
          </p:cNvSpPr>
          <p:nvPr/>
        </p:nvSpPr>
        <p:spPr bwMode="auto">
          <a:xfrm>
            <a:off x="4310167" y="2596929"/>
            <a:ext cx="322874" cy="322484"/>
          </a:xfrm>
          <a:prstGeom prst="ellipse">
            <a:avLst/>
          </a:prstGeom>
          <a:noFill/>
          <a:ln w="63500">
            <a:solidFill>
              <a:schemeClr val="accent4"/>
            </a:solidFill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167788" y="5591117"/>
            <a:ext cx="3105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E.g., Random Walk (RW)</a:t>
            </a:r>
            <a:endParaRPr lang="en-US" dirty="0">
              <a:latin typeface="+mn-lt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673668" y="4873897"/>
            <a:ext cx="17342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+mn-lt"/>
              </a:rPr>
              <a:t> Topology?</a:t>
            </a:r>
            <a:endParaRPr lang="en-US" sz="2400" dirty="0">
              <a:latin typeface="+mn-lt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673668" y="5274975"/>
            <a:ext cx="17342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+mn-lt"/>
              </a:rPr>
              <a:t> Nodes?</a:t>
            </a:r>
            <a:endParaRPr lang="en-US" sz="2400" dirty="0">
              <a:latin typeface="+mn-lt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673668" y="4464466"/>
            <a:ext cx="17342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+mn-lt"/>
              </a:rPr>
              <a:t>What:</a:t>
            </a:r>
            <a:endParaRPr lang="en-US" sz="2400" b="1" dirty="0">
              <a:latin typeface="+mn-lt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321335" y="4873897"/>
            <a:ext cx="17342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+mn-lt"/>
              </a:rPr>
              <a:t> Directly?</a:t>
            </a:r>
            <a:endParaRPr lang="en-US" sz="2400" dirty="0">
              <a:latin typeface="+mn-lt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321335" y="5274975"/>
            <a:ext cx="19661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+mn-lt"/>
              </a:rPr>
              <a:t> Exploration?</a:t>
            </a:r>
            <a:endParaRPr lang="en-US" sz="2400" dirty="0">
              <a:latin typeface="+mn-lt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321335" y="4464466"/>
            <a:ext cx="17342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+mn-lt"/>
              </a:rPr>
              <a:t>How:</a:t>
            </a:r>
            <a:endParaRPr lang="en-US" sz="2400" b="1" dirty="0">
              <a:latin typeface="+mn-lt"/>
            </a:endParaRPr>
          </a:p>
        </p:txBody>
      </p:sp>
      <p:sp>
        <p:nvSpPr>
          <p:cNvPr id="57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Sampling</a:t>
            </a:r>
            <a:endParaRPr lang="en-US" dirty="0"/>
          </a:p>
        </p:txBody>
      </p:sp>
      <p:sp>
        <p:nvSpPr>
          <p:cNvPr id="58" name="Freeform 4"/>
          <p:cNvSpPr>
            <a:spLocks/>
          </p:cNvSpPr>
          <p:nvPr/>
        </p:nvSpPr>
        <p:spPr bwMode="auto">
          <a:xfrm>
            <a:off x="2466109" y="4876800"/>
            <a:ext cx="1995056" cy="858982"/>
          </a:xfrm>
          <a:custGeom>
            <a:avLst/>
            <a:gdLst>
              <a:gd name="T0" fmla="*/ 2147483647 w 5888"/>
              <a:gd name="T1" fmla="*/ 2147483647 h 1825"/>
              <a:gd name="T2" fmla="*/ 2147483647 w 5888"/>
              <a:gd name="T3" fmla="*/ 2147483647 h 1825"/>
              <a:gd name="T4" fmla="*/ 2147483647 w 5888"/>
              <a:gd name="T5" fmla="*/ 2147483647 h 1825"/>
              <a:gd name="T6" fmla="*/ 2147483647 w 5888"/>
              <a:gd name="T7" fmla="*/ 2147483647 h 1825"/>
              <a:gd name="T8" fmla="*/ 2147483647 w 5888"/>
              <a:gd name="T9" fmla="*/ 2147483647 h 18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888"/>
              <a:gd name="T16" fmla="*/ 0 h 1825"/>
              <a:gd name="T17" fmla="*/ 5888 w 5888"/>
              <a:gd name="T18" fmla="*/ 1825 h 182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888" h="1825">
                <a:moveTo>
                  <a:pt x="5830" y="1152"/>
                </a:moveTo>
                <a:cubicBezTo>
                  <a:pt x="5148" y="1676"/>
                  <a:pt x="2176" y="1825"/>
                  <a:pt x="1144" y="1657"/>
                </a:cubicBezTo>
                <a:cubicBezTo>
                  <a:pt x="112" y="1489"/>
                  <a:pt x="0" y="561"/>
                  <a:pt x="521" y="280"/>
                </a:cubicBezTo>
                <a:cubicBezTo>
                  <a:pt x="1041" y="0"/>
                  <a:pt x="4184" y="17"/>
                  <a:pt x="5036" y="193"/>
                </a:cubicBezTo>
                <a:cubicBezTo>
                  <a:pt x="5888" y="369"/>
                  <a:pt x="5821" y="959"/>
                  <a:pt x="5262" y="1796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" name="Freeform 4"/>
          <p:cNvSpPr>
            <a:spLocks/>
          </p:cNvSpPr>
          <p:nvPr/>
        </p:nvSpPr>
        <p:spPr bwMode="auto">
          <a:xfrm>
            <a:off x="5167744" y="5278582"/>
            <a:ext cx="2382982" cy="484909"/>
          </a:xfrm>
          <a:custGeom>
            <a:avLst/>
            <a:gdLst>
              <a:gd name="T0" fmla="*/ 2147483647 w 5888"/>
              <a:gd name="T1" fmla="*/ 2147483647 h 1825"/>
              <a:gd name="T2" fmla="*/ 2147483647 w 5888"/>
              <a:gd name="T3" fmla="*/ 2147483647 h 1825"/>
              <a:gd name="T4" fmla="*/ 2147483647 w 5888"/>
              <a:gd name="T5" fmla="*/ 2147483647 h 1825"/>
              <a:gd name="T6" fmla="*/ 2147483647 w 5888"/>
              <a:gd name="T7" fmla="*/ 2147483647 h 1825"/>
              <a:gd name="T8" fmla="*/ 2147483647 w 5888"/>
              <a:gd name="T9" fmla="*/ 2147483647 h 18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888"/>
              <a:gd name="T16" fmla="*/ 0 h 1825"/>
              <a:gd name="T17" fmla="*/ 5888 w 5888"/>
              <a:gd name="T18" fmla="*/ 1825 h 182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888" h="1825">
                <a:moveTo>
                  <a:pt x="5830" y="1152"/>
                </a:moveTo>
                <a:cubicBezTo>
                  <a:pt x="5148" y="1676"/>
                  <a:pt x="2176" y="1825"/>
                  <a:pt x="1144" y="1657"/>
                </a:cubicBezTo>
                <a:cubicBezTo>
                  <a:pt x="112" y="1489"/>
                  <a:pt x="0" y="561"/>
                  <a:pt x="521" y="280"/>
                </a:cubicBezTo>
                <a:cubicBezTo>
                  <a:pt x="1041" y="0"/>
                  <a:pt x="4184" y="17"/>
                  <a:pt x="5036" y="193"/>
                </a:cubicBezTo>
                <a:cubicBezTo>
                  <a:pt x="5888" y="369"/>
                  <a:pt x="5821" y="959"/>
                  <a:pt x="5262" y="1796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0.00139 L 0.09375 -0.00972 L 0.04375 -0.08333 L 0.00104 0.00255 L 0.09323 -0.01041 L 0.11007 0.0882 L 0.06198 0.14537 L 0.11007 0.08866 L 0.16614 0.03125 L 0.14687 -0.06805 L 0.04427 -0.08356 L -0.00052 0.00116 L 0.04392 -0.08472 L 1.11111E-6 -0.00069 L 0.03924 0.06806 L 0.10903 0.09028 L 0.06267 0.14375 L 0.11007 0.0882 " pathEditMode="relative" rAng="0" ptsTypes="AAAAAAAAAAAAAAAAAA">
                                      <p:cBhvr>
                                        <p:cTn id="6" dur="5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" y="2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3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6" grpId="0" animBg="1"/>
      <p:bldP spid="49" grpId="0"/>
      <p:bldP spid="58" grpId="0" animBg="1"/>
      <p:bldP spid="5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8" name="Picture 20" descr="C:\Users\Maciej\Pictures\Picture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62675" y="1420670"/>
            <a:ext cx="2746375" cy="171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08DC658-CC4B-4527-895C-88645FFDCF72}" type="slidenum">
              <a:rPr lang="fr-CH" smtClean="0"/>
              <a:pPr/>
              <a:t>8</a:t>
            </a:fld>
            <a:endParaRPr lang="fr-CH" smtClean="0"/>
          </a:p>
        </p:txBody>
      </p:sp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109520"/>
            <a:ext cx="5924550" cy="336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8009" name="AutoShape 9"/>
          <p:cNvSpPr>
            <a:spLocks noChangeArrowheads="1"/>
          </p:cNvSpPr>
          <p:nvPr/>
        </p:nvSpPr>
        <p:spPr bwMode="auto">
          <a:xfrm rot="2662224">
            <a:off x="5175250" y="3173270"/>
            <a:ext cx="387350" cy="203200"/>
          </a:xfrm>
          <a:prstGeom prst="downArrow">
            <a:avLst>
              <a:gd name="adj1" fmla="val 49833"/>
              <a:gd name="adj2" fmla="val 46819"/>
            </a:avLst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128010" name="AutoShape 10"/>
          <p:cNvSpPr>
            <a:spLocks noChangeArrowheads="1"/>
          </p:cNvSpPr>
          <p:nvPr/>
        </p:nvSpPr>
        <p:spPr bwMode="auto">
          <a:xfrm rot="10800000">
            <a:off x="1528763" y="1923907"/>
            <a:ext cx="387350" cy="203200"/>
          </a:xfrm>
          <a:prstGeom prst="downArrow">
            <a:avLst>
              <a:gd name="adj1" fmla="val 49833"/>
              <a:gd name="adj2" fmla="val 46819"/>
            </a:avLst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22536" name="Text Box 12"/>
          <p:cNvSpPr txBox="1">
            <a:spLocks noChangeArrowheads="1"/>
          </p:cNvSpPr>
          <p:nvPr/>
        </p:nvSpPr>
        <p:spPr bwMode="auto">
          <a:xfrm>
            <a:off x="4370388" y="1763570"/>
            <a:ext cx="141128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000" i="1">
                <a:latin typeface="Times New Roman" pitchFamily="18" charset="0"/>
              </a:rPr>
              <a:t>q</a:t>
            </a:r>
            <a:r>
              <a:rPr lang="en-US" sz="2000" i="1" baseline="-25000">
                <a:latin typeface="Times New Roman" pitchFamily="18" charset="0"/>
              </a:rPr>
              <a:t>k</a:t>
            </a:r>
            <a:r>
              <a:rPr lang="fr-CH"/>
              <a:t> - </a:t>
            </a:r>
            <a:r>
              <a:rPr lang="fr-CH" sz="1400"/>
              <a:t>observed node degree distribution</a:t>
            </a:r>
            <a:endParaRPr lang="en-US" sz="1400"/>
          </a:p>
        </p:txBody>
      </p:sp>
      <p:sp>
        <p:nvSpPr>
          <p:cNvPr id="22537" name="Rectangle 14"/>
          <p:cNvSpPr>
            <a:spLocks noChangeArrowheads="1"/>
          </p:cNvSpPr>
          <p:nvPr/>
        </p:nvSpPr>
        <p:spPr bwMode="auto">
          <a:xfrm>
            <a:off x="866775" y="3385995"/>
            <a:ext cx="1858963" cy="609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8" name="Text Box 13"/>
          <p:cNvSpPr txBox="1">
            <a:spLocks noChangeArrowheads="1"/>
          </p:cNvSpPr>
          <p:nvPr/>
        </p:nvSpPr>
        <p:spPr bwMode="auto">
          <a:xfrm>
            <a:off x="3546475" y="2908157"/>
            <a:ext cx="16954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i="1">
                <a:latin typeface="Times New Roman" pitchFamily="18" charset="0"/>
              </a:rPr>
              <a:t>p</a:t>
            </a:r>
            <a:r>
              <a:rPr lang="en-US" sz="2000" i="1" baseline="-25000">
                <a:latin typeface="Times New Roman" pitchFamily="18" charset="0"/>
              </a:rPr>
              <a:t>k</a:t>
            </a:r>
            <a:r>
              <a:rPr lang="en-US" i="1"/>
              <a:t> - </a:t>
            </a:r>
            <a:r>
              <a:rPr lang="fr-CH" sz="1400"/>
              <a:t>real node degree distribution</a:t>
            </a:r>
            <a:endParaRPr lang="en-US" sz="1400"/>
          </a:p>
        </p:txBody>
      </p:sp>
      <p:sp>
        <p:nvSpPr>
          <p:cNvPr id="22539" name="Line 15"/>
          <p:cNvSpPr>
            <a:spLocks noChangeShapeType="1"/>
          </p:cNvSpPr>
          <p:nvPr/>
        </p:nvSpPr>
        <p:spPr bwMode="auto">
          <a:xfrm flipV="1">
            <a:off x="3721100" y="2501757"/>
            <a:ext cx="558800" cy="538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540" name="Line 16"/>
          <p:cNvSpPr>
            <a:spLocks noChangeShapeType="1"/>
          </p:cNvSpPr>
          <p:nvPr/>
        </p:nvSpPr>
        <p:spPr bwMode="auto">
          <a:xfrm flipH="1">
            <a:off x="4413250" y="2035032"/>
            <a:ext cx="101600" cy="193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8018" name="Freeform 18"/>
          <p:cNvSpPr>
            <a:spLocks/>
          </p:cNvSpPr>
          <p:nvPr/>
        </p:nvSpPr>
        <p:spPr bwMode="auto">
          <a:xfrm flipH="1">
            <a:off x="7504113" y="1758807"/>
            <a:ext cx="406400" cy="336550"/>
          </a:xfrm>
          <a:custGeom>
            <a:avLst/>
            <a:gdLst>
              <a:gd name="T0" fmla="*/ 0 w 145"/>
              <a:gd name="T1" fmla="*/ 2147483647 h 187"/>
              <a:gd name="T2" fmla="*/ 2147483647 w 145"/>
              <a:gd name="T3" fmla="*/ 2147483647 h 187"/>
              <a:gd name="T4" fmla="*/ 2147483647 w 145"/>
              <a:gd name="T5" fmla="*/ 2147483647 h 187"/>
              <a:gd name="T6" fmla="*/ 2147483647 w 145"/>
              <a:gd name="T7" fmla="*/ 2147483647 h 187"/>
              <a:gd name="T8" fmla="*/ 2147483647 w 145"/>
              <a:gd name="T9" fmla="*/ 2147483647 h 18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5"/>
              <a:gd name="T16" fmla="*/ 0 h 187"/>
              <a:gd name="T17" fmla="*/ 145 w 145"/>
              <a:gd name="T18" fmla="*/ 187 h 18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5" h="187">
                <a:moveTo>
                  <a:pt x="0" y="104"/>
                </a:moveTo>
                <a:cubicBezTo>
                  <a:pt x="59" y="165"/>
                  <a:pt x="95" y="158"/>
                  <a:pt x="120" y="148"/>
                </a:cubicBezTo>
                <a:cubicBezTo>
                  <a:pt x="145" y="138"/>
                  <a:pt x="142" y="51"/>
                  <a:pt x="130" y="27"/>
                </a:cubicBezTo>
                <a:cubicBezTo>
                  <a:pt x="118" y="3"/>
                  <a:pt x="64" y="0"/>
                  <a:pt x="46" y="19"/>
                </a:cubicBezTo>
                <a:cubicBezTo>
                  <a:pt x="28" y="38"/>
                  <a:pt x="29" y="104"/>
                  <a:pt x="54" y="187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8019" name="Freeform 19"/>
          <p:cNvSpPr>
            <a:spLocks/>
          </p:cNvSpPr>
          <p:nvPr/>
        </p:nvSpPr>
        <p:spPr bwMode="auto">
          <a:xfrm flipH="1">
            <a:off x="7000875" y="2768457"/>
            <a:ext cx="547688" cy="336550"/>
          </a:xfrm>
          <a:custGeom>
            <a:avLst/>
            <a:gdLst>
              <a:gd name="T0" fmla="*/ 0 w 145"/>
              <a:gd name="T1" fmla="*/ 2147483647 h 187"/>
              <a:gd name="T2" fmla="*/ 2147483647 w 145"/>
              <a:gd name="T3" fmla="*/ 2147483647 h 187"/>
              <a:gd name="T4" fmla="*/ 2147483647 w 145"/>
              <a:gd name="T5" fmla="*/ 2147483647 h 187"/>
              <a:gd name="T6" fmla="*/ 2147483647 w 145"/>
              <a:gd name="T7" fmla="*/ 2147483647 h 187"/>
              <a:gd name="T8" fmla="*/ 2147483647 w 145"/>
              <a:gd name="T9" fmla="*/ 2147483647 h 18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5"/>
              <a:gd name="T16" fmla="*/ 0 h 187"/>
              <a:gd name="T17" fmla="*/ 145 w 145"/>
              <a:gd name="T18" fmla="*/ 187 h 18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5" h="187">
                <a:moveTo>
                  <a:pt x="0" y="104"/>
                </a:moveTo>
                <a:cubicBezTo>
                  <a:pt x="59" y="165"/>
                  <a:pt x="95" y="158"/>
                  <a:pt x="120" y="148"/>
                </a:cubicBezTo>
                <a:cubicBezTo>
                  <a:pt x="145" y="138"/>
                  <a:pt x="142" y="51"/>
                  <a:pt x="130" y="27"/>
                </a:cubicBezTo>
                <a:cubicBezTo>
                  <a:pt x="118" y="3"/>
                  <a:pt x="64" y="0"/>
                  <a:pt x="46" y="19"/>
                </a:cubicBezTo>
                <a:cubicBezTo>
                  <a:pt x="28" y="38"/>
                  <a:pt x="29" y="104"/>
                  <a:pt x="54" y="187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838200" y="1476232"/>
            <a:ext cx="4972050" cy="2533650"/>
            <a:chOff x="528" y="1248"/>
            <a:chExt cx="3132" cy="1596"/>
          </a:xfrm>
        </p:grpSpPr>
        <p:sp>
          <p:nvSpPr>
            <p:cNvPr id="22546" name="Freeform 28"/>
            <p:cNvSpPr>
              <a:spLocks/>
            </p:cNvSpPr>
            <p:nvPr/>
          </p:nvSpPr>
          <p:spPr bwMode="auto">
            <a:xfrm>
              <a:off x="2192" y="1652"/>
              <a:ext cx="1468" cy="1192"/>
            </a:xfrm>
            <a:custGeom>
              <a:avLst/>
              <a:gdLst>
                <a:gd name="T0" fmla="*/ 1292 w 1468"/>
                <a:gd name="T1" fmla="*/ 1184 h 1192"/>
                <a:gd name="T2" fmla="*/ 1404 w 1468"/>
                <a:gd name="T3" fmla="*/ 1192 h 1192"/>
                <a:gd name="T4" fmla="*/ 1468 w 1468"/>
                <a:gd name="T5" fmla="*/ 1188 h 1192"/>
                <a:gd name="T6" fmla="*/ 1412 w 1468"/>
                <a:gd name="T7" fmla="*/ 840 h 1192"/>
                <a:gd name="T8" fmla="*/ 728 w 1468"/>
                <a:gd name="T9" fmla="*/ 280 h 1192"/>
                <a:gd name="T10" fmla="*/ 332 w 1468"/>
                <a:gd name="T11" fmla="*/ 40 h 1192"/>
                <a:gd name="T12" fmla="*/ 181 w 1468"/>
                <a:gd name="T13" fmla="*/ 16 h 1192"/>
                <a:gd name="T14" fmla="*/ 148 w 1468"/>
                <a:gd name="T15" fmla="*/ 16 h 1192"/>
                <a:gd name="T16" fmla="*/ 144 w 1468"/>
                <a:gd name="T17" fmla="*/ 4 h 1192"/>
                <a:gd name="T18" fmla="*/ 106 w 1468"/>
                <a:gd name="T19" fmla="*/ 4 h 1192"/>
                <a:gd name="T20" fmla="*/ 102 w 1468"/>
                <a:gd name="T21" fmla="*/ 10 h 1192"/>
                <a:gd name="T22" fmla="*/ 66 w 1468"/>
                <a:gd name="T23" fmla="*/ 10 h 1192"/>
                <a:gd name="T24" fmla="*/ 64 w 1468"/>
                <a:gd name="T25" fmla="*/ 1 h 1192"/>
                <a:gd name="T26" fmla="*/ 24 w 1468"/>
                <a:gd name="T27" fmla="*/ 0 h 1192"/>
                <a:gd name="T28" fmla="*/ 21 w 1468"/>
                <a:gd name="T29" fmla="*/ 10 h 1192"/>
                <a:gd name="T30" fmla="*/ 0 w 1468"/>
                <a:gd name="T31" fmla="*/ 12 h 1192"/>
                <a:gd name="T32" fmla="*/ 4 w 1468"/>
                <a:gd name="T33" fmla="*/ 1108 h 1192"/>
                <a:gd name="T34" fmla="*/ 1292 w 1468"/>
                <a:gd name="T35" fmla="*/ 1184 h 119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468"/>
                <a:gd name="T55" fmla="*/ 0 h 1192"/>
                <a:gd name="T56" fmla="*/ 1468 w 1468"/>
                <a:gd name="T57" fmla="*/ 1192 h 119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468" h="1192">
                  <a:moveTo>
                    <a:pt x="1292" y="1184"/>
                  </a:moveTo>
                  <a:lnTo>
                    <a:pt x="1404" y="1192"/>
                  </a:lnTo>
                  <a:lnTo>
                    <a:pt x="1468" y="1188"/>
                  </a:lnTo>
                  <a:lnTo>
                    <a:pt x="1412" y="840"/>
                  </a:lnTo>
                  <a:lnTo>
                    <a:pt x="728" y="280"/>
                  </a:lnTo>
                  <a:lnTo>
                    <a:pt x="332" y="40"/>
                  </a:lnTo>
                  <a:lnTo>
                    <a:pt x="181" y="16"/>
                  </a:lnTo>
                  <a:lnTo>
                    <a:pt x="148" y="16"/>
                  </a:lnTo>
                  <a:lnTo>
                    <a:pt x="144" y="4"/>
                  </a:lnTo>
                  <a:lnTo>
                    <a:pt x="106" y="4"/>
                  </a:lnTo>
                  <a:lnTo>
                    <a:pt x="102" y="10"/>
                  </a:lnTo>
                  <a:lnTo>
                    <a:pt x="66" y="10"/>
                  </a:lnTo>
                  <a:lnTo>
                    <a:pt x="64" y="1"/>
                  </a:lnTo>
                  <a:lnTo>
                    <a:pt x="24" y="0"/>
                  </a:lnTo>
                  <a:lnTo>
                    <a:pt x="21" y="10"/>
                  </a:lnTo>
                  <a:lnTo>
                    <a:pt x="0" y="12"/>
                  </a:lnTo>
                  <a:lnTo>
                    <a:pt x="4" y="1108"/>
                  </a:lnTo>
                  <a:lnTo>
                    <a:pt x="1292" y="118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47" name="Freeform 29"/>
            <p:cNvSpPr>
              <a:spLocks/>
            </p:cNvSpPr>
            <p:nvPr/>
          </p:nvSpPr>
          <p:spPr bwMode="auto">
            <a:xfrm>
              <a:off x="528" y="1248"/>
              <a:ext cx="1734" cy="396"/>
            </a:xfrm>
            <a:custGeom>
              <a:avLst/>
              <a:gdLst>
                <a:gd name="T0" fmla="*/ 0 w 1734"/>
                <a:gd name="T1" fmla="*/ 16 h 396"/>
                <a:gd name="T2" fmla="*/ 28 w 1734"/>
                <a:gd name="T3" fmla="*/ 240 h 396"/>
                <a:gd name="T4" fmla="*/ 1160 w 1734"/>
                <a:gd name="T5" fmla="*/ 356 h 396"/>
                <a:gd name="T6" fmla="*/ 1524 w 1734"/>
                <a:gd name="T7" fmla="*/ 382 h 396"/>
                <a:gd name="T8" fmla="*/ 1565 w 1734"/>
                <a:gd name="T9" fmla="*/ 395 h 396"/>
                <a:gd name="T10" fmla="*/ 1571 w 1734"/>
                <a:gd name="T11" fmla="*/ 387 h 396"/>
                <a:gd name="T12" fmla="*/ 1611 w 1734"/>
                <a:gd name="T13" fmla="*/ 387 h 396"/>
                <a:gd name="T14" fmla="*/ 1611 w 1734"/>
                <a:gd name="T15" fmla="*/ 389 h 396"/>
                <a:gd name="T16" fmla="*/ 1641 w 1734"/>
                <a:gd name="T17" fmla="*/ 390 h 396"/>
                <a:gd name="T18" fmla="*/ 1649 w 1734"/>
                <a:gd name="T19" fmla="*/ 383 h 396"/>
                <a:gd name="T20" fmla="*/ 1686 w 1734"/>
                <a:gd name="T21" fmla="*/ 378 h 396"/>
                <a:gd name="T22" fmla="*/ 1691 w 1734"/>
                <a:gd name="T23" fmla="*/ 393 h 396"/>
                <a:gd name="T24" fmla="*/ 1730 w 1734"/>
                <a:gd name="T25" fmla="*/ 396 h 396"/>
                <a:gd name="T26" fmla="*/ 1734 w 1734"/>
                <a:gd name="T27" fmla="*/ 260 h 396"/>
                <a:gd name="T28" fmla="*/ 632 w 1734"/>
                <a:gd name="T29" fmla="*/ 28 h 396"/>
                <a:gd name="T30" fmla="*/ 124 w 1734"/>
                <a:gd name="T31" fmla="*/ 0 h 396"/>
                <a:gd name="T32" fmla="*/ 0 w 1734"/>
                <a:gd name="T33" fmla="*/ 16 h 39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34"/>
                <a:gd name="T52" fmla="*/ 0 h 396"/>
                <a:gd name="T53" fmla="*/ 1734 w 1734"/>
                <a:gd name="T54" fmla="*/ 396 h 39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34" h="396">
                  <a:moveTo>
                    <a:pt x="0" y="16"/>
                  </a:moveTo>
                  <a:lnTo>
                    <a:pt x="28" y="240"/>
                  </a:lnTo>
                  <a:lnTo>
                    <a:pt x="1160" y="356"/>
                  </a:lnTo>
                  <a:lnTo>
                    <a:pt x="1524" y="382"/>
                  </a:lnTo>
                  <a:lnTo>
                    <a:pt x="1565" y="395"/>
                  </a:lnTo>
                  <a:lnTo>
                    <a:pt x="1571" y="387"/>
                  </a:lnTo>
                  <a:lnTo>
                    <a:pt x="1611" y="387"/>
                  </a:lnTo>
                  <a:lnTo>
                    <a:pt x="1611" y="389"/>
                  </a:lnTo>
                  <a:lnTo>
                    <a:pt x="1641" y="390"/>
                  </a:lnTo>
                  <a:lnTo>
                    <a:pt x="1649" y="383"/>
                  </a:lnTo>
                  <a:lnTo>
                    <a:pt x="1686" y="378"/>
                  </a:lnTo>
                  <a:lnTo>
                    <a:pt x="1691" y="393"/>
                  </a:lnTo>
                  <a:lnTo>
                    <a:pt x="1730" y="396"/>
                  </a:lnTo>
                  <a:lnTo>
                    <a:pt x="1734" y="260"/>
                  </a:lnTo>
                  <a:lnTo>
                    <a:pt x="632" y="28"/>
                  </a:lnTo>
                  <a:lnTo>
                    <a:pt x="124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069" name="Picture 21" descr="C:\Users\Maciej\Pictures\Picture6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44453" y="5949849"/>
            <a:ext cx="3810189" cy="677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5" name="Group 104"/>
          <p:cNvGrpSpPr/>
          <p:nvPr/>
        </p:nvGrpSpPr>
        <p:grpSpPr>
          <a:xfrm>
            <a:off x="1643439" y="4707129"/>
            <a:ext cx="2921441" cy="1835169"/>
            <a:chOff x="1643439" y="4707129"/>
            <a:chExt cx="2921441" cy="1835169"/>
          </a:xfrm>
        </p:grpSpPr>
        <p:cxnSp>
          <p:nvCxnSpPr>
            <p:cNvPr id="22" name="Straight Connector 21"/>
            <p:cNvCxnSpPr/>
            <p:nvPr/>
          </p:nvCxnSpPr>
          <p:spPr bwMode="auto">
            <a:xfrm rot="16200000" flipV="1">
              <a:off x="3664741" y="5589887"/>
              <a:ext cx="476099" cy="13277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41" idx="4"/>
              <a:endCxn id="39" idx="0"/>
            </p:cNvCxnSpPr>
            <p:nvPr/>
          </p:nvCxnSpPr>
          <p:spPr bwMode="auto">
            <a:xfrm rot="16200000" flipH="1">
              <a:off x="4124048" y="5126707"/>
              <a:ext cx="537302" cy="19875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endCxn id="41" idx="2"/>
            </p:cNvCxnSpPr>
            <p:nvPr/>
          </p:nvCxnSpPr>
          <p:spPr bwMode="auto">
            <a:xfrm>
              <a:off x="3469745" y="4817056"/>
              <a:ext cx="750773" cy="6765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39" idx="3"/>
            </p:cNvCxnSpPr>
            <p:nvPr/>
          </p:nvCxnSpPr>
          <p:spPr bwMode="auto">
            <a:xfrm rot="5400000">
              <a:off x="4103678" y="5590182"/>
              <a:ext cx="308227" cy="36560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endCxn id="40" idx="7"/>
            </p:cNvCxnSpPr>
            <p:nvPr/>
          </p:nvCxnSpPr>
          <p:spPr bwMode="auto">
            <a:xfrm rot="5400000">
              <a:off x="3633648" y="6041367"/>
              <a:ext cx="251599" cy="28404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endCxn id="37" idx="0"/>
            </p:cNvCxnSpPr>
            <p:nvPr/>
          </p:nvCxnSpPr>
          <p:spPr bwMode="auto">
            <a:xfrm rot="5400000">
              <a:off x="2207773" y="5954404"/>
              <a:ext cx="363013" cy="8093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stCxn id="38" idx="5"/>
            </p:cNvCxnSpPr>
            <p:nvPr/>
          </p:nvCxnSpPr>
          <p:spPr bwMode="auto">
            <a:xfrm rot="16200000" flipH="1">
              <a:off x="1977153" y="5360899"/>
              <a:ext cx="212663" cy="48450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38" idx="4"/>
              <a:endCxn id="42" idx="0"/>
            </p:cNvCxnSpPr>
            <p:nvPr/>
          </p:nvCxnSpPr>
          <p:spPr bwMode="auto">
            <a:xfrm rot="5400000">
              <a:off x="1551052" y="5690028"/>
              <a:ext cx="387663" cy="5727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42" idx="5"/>
              <a:endCxn id="37" idx="2"/>
            </p:cNvCxnSpPr>
            <p:nvPr/>
          </p:nvCxnSpPr>
          <p:spPr bwMode="auto">
            <a:xfrm rot="16200000" flipH="1">
              <a:off x="1892700" y="5911661"/>
              <a:ext cx="235383" cy="48533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37" idx="5"/>
            </p:cNvCxnSpPr>
            <p:nvPr/>
          </p:nvCxnSpPr>
          <p:spPr bwMode="auto">
            <a:xfrm rot="16200000" flipH="1">
              <a:off x="2564047" y="6192115"/>
              <a:ext cx="107014" cy="4020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endCxn id="40" idx="2"/>
            </p:cNvCxnSpPr>
            <p:nvPr/>
          </p:nvCxnSpPr>
          <p:spPr bwMode="auto">
            <a:xfrm flipV="1">
              <a:off x="3010099" y="6382644"/>
              <a:ext cx="429775" cy="6401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 bwMode="auto">
            <a:xfrm flipV="1">
              <a:off x="2506487" y="4817056"/>
              <a:ext cx="771750" cy="11700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38" idx="7"/>
            </p:cNvCxnSpPr>
            <p:nvPr/>
          </p:nvCxnSpPr>
          <p:spPr bwMode="auto">
            <a:xfrm rot="5400000" flipH="1" flipV="1">
              <a:off x="1908054" y="4940688"/>
              <a:ext cx="354056" cy="48770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 bwMode="auto">
            <a:xfrm rot="16200000" flipH="1">
              <a:off x="2132282" y="5308136"/>
              <a:ext cx="567662" cy="2726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 bwMode="auto">
            <a:xfrm rot="16200000" flipH="1">
              <a:off x="3420060" y="4906321"/>
              <a:ext cx="370275" cy="32699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Oval 57"/>
            <p:cNvSpPr>
              <a:spLocks noChangeArrowheads="1"/>
            </p:cNvSpPr>
            <p:nvPr/>
          </p:nvSpPr>
          <p:spPr bwMode="auto">
            <a:xfrm>
              <a:off x="2253056" y="6176379"/>
              <a:ext cx="191508" cy="191278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8" name="Oval 57"/>
            <p:cNvSpPr>
              <a:spLocks noChangeArrowheads="1"/>
            </p:cNvSpPr>
            <p:nvPr/>
          </p:nvSpPr>
          <p:spPr bwMode="auto">
            <a:xfrm>
              <a:off x="1677767" y="5333557"/>
              <a:ext cx="191508" cy="191278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9" name="Oval 57"/>
            <p:cNvSpPr>
              <a:spLocks noChangeAspect="1" noChangeArrowheads="1"/>
            </p:cNvSpPr>
            <p:nvPr/>
          </p:nvSpPr>
          <p:spPr bwMode="auto">
            <a:xfrm>
              <a:off x="4419269" y="5494734"/>
              <a:ext cx="145611" cy="145436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0" name="Oval 57"/>
            <p:cNvSpPr>
              <a:spLocks noChangeArrowheads="1"/>
            </p:cNvSpPr>
            <p:nvPr/>
          </p:nvSpPr>
          <p:spPr bwMode="auto">
            <a:xfrm>
              <a:off x="3439874" y="6278761"/>
              <a:ext cx="208015" cy="207765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" name="Oval 57"/>
            <p:cNvSpPr>
              <a:spLocks noChangeAspect="1" noChangeArrowheads="1"/>
            </p:cNvSpPr>
            <p:nvPr/>
          </p:nvSpPr>
          <p:spPr bwMode="auto">
            <a:xfrm>
              <a:off x="4220518" y="4811996"/>
              <a:ext cx="145611" cy="145436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2" name="Oval 57"/>
            <p:cNvSpPr>
              <a:spLocks noChangeAspect="1" noChangeArrowheads="1"/>
            </p:cNvSpPr>
            <p:nvPr/>
          </p:nvSpPr>
          <p:spPr bwMode="auto">
            <a:xfrm>
              <a:off x="1643439" y="5912498"/>
              <a:ext cx="145611" cy="145436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cxnSp>
          <p:nvCxnSpPr>
            <p:cNvPr id="44" name="Straight Connector 43"/>
            <p:cNvCxnSpPr>
              <a:stCxn id="60" idx="7"/>
              <a:endCxn id="49" idx="3"/>
            </p:cNvCxnSpPr>
            <p:nvPr/>
          </p:nvCxnSpPr>
          <p:spPr bwMode="auto">
            <a:xfrm rot="5400000" flipH="1" flipV="1">
              <a:off x="3040447" y="4993025"/>
              <a:ext cx="333612" cy="18631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>
              <a:stCxn id="48" idx="7"/>
              <a:endCxn id="60" idx="3"/>
            </p:cNvCxnSpPr>
            <p:nvPr/>
          </p:nvCxnSpPr>
          <p:spPr bwMode="auto">
            <a:xfrm rot="5400000" flipH="1" flipV="1">
              <a:off x="2648620" y="5385329"/>
              <a:ext cx="110615" cy="33284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>
              <a:stCxn id="50" idx="5"/>
              <a:endCxn id="60" idx="1"/>
            </p:cNvCxnSpPr>
            <p:nvPr/>
          </p:nvCxnSpPr>
          <p:spPr bwMode="auto">
            <a:xfrm rot="16200000" flipH="1">
              <a:off x="2575106" y="4957743"/>
              <a:ext cx="225611" cy="3648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>
              <a:stCxn id="60" idx="6"/>
              <a:endCxn id="56" idx="2"/>
            </p:cNvCxnSpPr>
            <p:nvPr/>
          </p:nvCxnSpPr>
          <p:spPr bwMode="auto">
            <a:xfrm flipV="1">
              <a:off x="3164580" y="5313179"/>
              <a:ext cx="549877" cy="6153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Oval 57"/>
            <p:cNvSpPr>
              <a:spLocks noChangeAspect="1" noChangeArrowheads="1"/>
            </p:cNvSpPr>
            <p:nvPr/>
          </p:nvSpPr>
          <p:spPr bwMode="auto">
            <a:xfrm>
              <a:off x="2306688" y="5567503"/>
              <a:ext cx="270420" cy="270095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9" name="Oval 57"/>
            <p:cNvSpPr>
              <a:spLocks noChangeAspect="1" noChangeArrowheads="1"/>
            </p:cNvSpPr>
            <p:nvPr/>
          </p:nvSpPr>
          <p:spPr bwMode="auto">
            <a:xfrm>
              <a:off x="3263949" y="4707129"/>
              <a:ext cx="248960" cy="248661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0" name="Oval 57"/>
            <p:cNvSpPr>
              <a:spLocks noChangeAspect="1" noChangeArrowheads="1"/>
            </p:cNvSpPr>
            <p:nvPr/>
          </p:nvSpPr>
          <p:spPr bwMode="auto">
            <a:xfrm>
              <a:off x="2274657" y="4796834"/>
              <a:ext cx="270420" cy="270095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cxnSp>
          <p:nvCxnSpPr>
            <p:cNvPr id="52" name="Straight Connector 51"/>
            <p:cNvCxnSpPr>
              <a:stCxn id="60" idx="5"/>
              <a:endCxn id="59" idx="1"/>
            </p:cNvCxnSpPr>
            <p:nvPr/>
          </p:nvCxnSpPr>
          <p:spPr bwMode="auto">
            <a:xfrm rot="16200000" flipH="1">
              <a:off x="3043656" y="5566883"/>
              <a:ext cx="257528" cy="11664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stCxn id="56" idx="3"/>
              <a:endCxn id="59" idx="7"/>
            </p:cNvCxnSpPr>
            <p:nvPr/>
          </p:nvCxnSpPr>
          <p:spPr bwMode="auto">
            <a:xfrm rot="5400000">
              <a:off x="3410000" y="5413053"/>
              <a:ext cx="352877" cy="32895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stCxn id="59" idx="3"/>
              <a:endCxn id="57" idx="7"/>
            </p:cNvCxnSpPr>
            <p:nvPr/>
          </p:nvCxnSpPr>
          <p:spPr bwMode="auto">
            <a:xfrm rot="5400000">
              <a:off x="2889361" y="6037649"/>
              <a:ext cx="434075" cy="24869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59" idx="6"/>
              <a:endCxn id="58" idx="2"/>
            </p:cNvCxnSpPr>
            <p:nvPr/>
          </p:nvCxnSpPr>
          <p:spPr bwMode="auto">
            <a:xfrm>
              <a:off x="3461561" y="5849464"/>
              <a:ext cx="395191" cy="12871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Oval 57"/>
            <p:cNvSpPr>
              <a:spLocks noChangeAspect="1" noChangeArrowheads="1"/>
            </p:cNvSpPr>
            <p:nvPr/>
          </p:nvSpPr>
          <p:spPr bwMode="auto">
            <a:xfrm>
              <a:off x="3714457" y="5188848"/>
              <a:ext cx="248960" cy="248661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7" name="Oval 57"/>
            <p:cNvSpPr>
              <a:spLocks noChangeArrowheads="1"/>
            </p:cNvSpPr>
            <p:nvPr/>
          </p:nvSpPr>
          <p:spPr bwMode="auto">
            <a:xfrm>
              <a:off x="2818591" y="6351020"/>
              <a:ext cx="191508" cy="191278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8" name="Oval 57"/>
            <p:cNvSpPr>
              <a:spLocks noChangeAspect="1" noChangeArrowheads="1"/>
            </p:cNvSpPr>
            <p:nvPr/>
          </p:nvSpPr>
          <p:spPr bwMode="auto">
            <a:xfrm>
              <a:off x="3856752" y="5853843"/>
              <a:ext cx="248960" cy="248661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9" name="Oval 57"/>
            <p:cNvSpPr>
              <a:spLocks noChangeAspect="1" noChangeArrowheads="1"/>
            </p:cNvSpPr>
            <p:nvPr/>
          </p:nvSpPr>
          <p:spPr bwMode="auto">
            <a:xfrm>
              <a:off x="3191141" y="5714416"/>
              <a:ext cx="270420" cy="270095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0" name="Oval 57"/>
            <p:cNvSpPr>
              <a:spLocks noChangeAspect="1" noChangeArrowheads="1"/>
            </p:cNvSpPr>
            <p:nvPr/>
          </p:nvSpPr>
          <p:spPr bwMode="auto">
            <a:xfrm>
              <a:off x="2819866" y="5202564"/>
              <a:ext cx="344714" cy="34430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1614790" y="4706703"/>
            <a:ext cx="2979082" cy="1820881"/>
            <a:chOff x="3114977" y="2092090"/>
            <a:chExt cx="2979082" cy="1820881"/>
          </a:xfrm>
        </p:grpSpPr>
        <p:cxnSp>
          <p:nvCxnSpPr>
            <p:cNvPr id="66" name="Straight Connector 65"/>
            <p:cNvCxnSpPr>
              <a:stCxn id="95" idx="0"/>
              <a:endCxn id="93" idx="4"/>
            </p:cNvCxnSpPr>
            <p:nvPr/>
          </p:nvCxnSpPr>
          <p:spPr bwMode="auto">
            <a:xfrm rot="16200000" flipV="1">
              <a:off x="5169620" y="2960560"/>
              <a:ext cx="476099" cy="13277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>
              <a:stCxn id="85" idx="4"/>
              <a:endCxn id="83" idx="0"/>
            </p:cNvCxnSpPr>
            <p:nvPr/>
          </p:nvCxnSpPr>
          <p:spPr bwMode="auto">
            <a:xfrm rot="16200000" flipH="1">
              <a:off x="5674623" y="2545215"/>
              <a:ext cx="470210" cy="16064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>
              <a:stCxn id="103" idx="6"/>
              <a:endCxn id="85" idx="2"/>
            </p:cNvCxnSpPr>
            <p:nvPr/>
          </p:nvCxnSpPr>
          <p:spPr bwMode="auto">
            <a:xfrm>
              <a:off x="4974624" y="2187729"/>
              <a:ext cx="750773" cy="9882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>
              <a:stCxn id="83" idx="3"/>
              <a:endCxn id="95" idx="7"/>
            </p:cNvCxnSpPr>
            <p:nvPr/>
          </p:nvCxnSpPr>
          <p:spPr bwMode="auto">
            <a:xfrm rot="5400000">
              <a:off x="5601622" y="2978123"/>
              <a:ext cx="255025" cy="37474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>
              <a:stCxn id="95" idx="3"/>
              <a:endCxn id="84" idx="7"/>
            </p:cNvCxnSpPr>
            <p:nvPr/>
          </p:nvCxnSpPr>
          <p:spPr bwMode="auto">
            <a:xfrm rot="5400000">
              <a:off x="5138527" y="3412040"/>
              <a:ext cx="251599" cy="28404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>
              <a:stCxn id="102" idx="4"/>
              <a:endCxn id="81" idx="0"/>
            </p:cNvCxnSpPr>
            <p:nvPr/>
          </p:nvCxnSpPr>
          <p:spPr bwMode="auto">
            <a:xfrm rot="5400000">
              <a:off x="3712652" y="3325077"/>
              <a:ext cx="363013" cy="8093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>
              <a:stCxn id="82" idx="5"/>
              <a:endCxn id="102" idx="2"/>
            </p:cNvCxnSpPr>
            <p:nvPr/>
          </p:nvCxnSpPr>
          <p:spPr bwMode="auto">
            <a:xfrm rot="16200000" flipH="1">
              <a:off x="3482032" y="2731572"/>
              <a:ext cx="212663" cy="48450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>
              <a:stCxn id="82" idx="4"/>
              <a:endCxn id="86" idx="0"/>
            </p:cNvCxnSpPr>
            <p:nvPr/>
          </p:nvCxnSpPr>
          <p:spPr bwMode="auto">
            <a:xfrm rot="5400000">
              <a:off x="3059625" y="3054869"/>
              <a:ext cx="378137" cy="5941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>
              <a:stCxn id="86" idx="5"/>
              <a:endCxn id="81" idx="2"/>
            </p:cNvCxnSpPr>
            <p:nvPr/>
          </p:nvCxnSpPr>
          <p:spPr bwMode="auto">
            <a:xfrm rot="16200000" flipH="1">
              <a:off x="3429379" y="3314134"/>
              <a:ext cx="191707" cy="46540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>
              <a:stCxn id="81" idx="5"/>
              <a:endCxn id="94" idx="2"/>
            </p:cNvCxnSpPr>
            <p:nvPr/>
          </p:nvCxnSpPr>
          <p:spPr bwMode="auto">
            <a:xfrm rot="16200000" flipH="1">
              <a:off x="4068926" y="3562788"/>
              <a:ext cx="107014" cy="4020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>
              <a:stCxn id="94" idx="6"/>
              <a:endCxn id="84" idx="2"/>
            </p:cNvCxnSpPr>
            <p:nvPr/>
          </p:nvCxnSpPr>
          <p:spPr bwMode="auto">
            <a:xfrm flipV="1">
              <a:off x="4514978" y="3753317"/>
              <a:ext cx="429775" cy="6401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>
              <a:stCxn id="104" idx="6"/>
              <a:endCxn id="103" idx="2"/>
            </p:cNvCxnSpPr>
            <p:nvPr/>
          </p:nvCxnSpPr>
          <p:spPr bwMode="auto">
            <a:xfrm flipV="1">
              <a:off x="4011366" y="2187729"/>
              <a:ext cx="771750" cy="11700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>
              <a:stCxn id="82" idx="7"/>
              <a:endCxn id="104" idx="3"/>
            </p:cNvCxnSpPr>
            <p:nvPr/>
          </p:nvCxnSpPr>
          <p:spPr bwMode="auto">
            <a:xfrm rot="5400000" flipH="1" flipV="1">
              <a:off x="3412933" y="2311361"/>
              <a:ext cx="354056" cy="48770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>
              <a:stCxn id="104" idx="4"/>
              <a:endCxn id="102" idx="0"/>
            </p:cNvCxnSpPr>
            <p:nvPr/>
          </p:nvCxnSpPr>
          <p:spPr bwMode="auto">
            <a:xfrm rot="16200000" flipH="1">
              <a:off x="3637161" y="2678809"/>
              <a:ext cx="567662" cy="2726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>
              <a:stCxn id="103" idx="5"/>
              <a:endCxn id="93" idx="1"/>
            </p:cNvCxnSpPr>
            <p:nvPr/>
          </p:nvCxnSpPr>
          <p:spPr bwMode="auto">
            <a:xfrm rot="16200000" flipH="1">
              <a:off x="4924939" y="2276994"/>
              <a:ext cx="370275" cy="32699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Oval 57"/>
            <p:cNvSpPr>
              <a:spLocks noChangeArrowheads="1"/>
            </p:cNvSpPr>
            <p:nvPr/>
          </p:nvSpPr>
          <p:spPr bwMode="auto">
            <a:xfrm>
              <a:off x="3757935" y="3547052"/>
              <a:ext cx="191508" cy="191278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" name="Oval 57"/>
            <p:cNvSpPr>
              <a:spLocks noChangeArrowheads="1"/>
            </p:cNvSpPr>
            <p:nvPr/>
          </p:nvSpPr>
          <p:spPr bwMode="auto">
            <a:xfrm>
              <a:off x="3182646" y="2704230"/>
              <a:ext cx="191508" cy="191278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3" name="Oval 57"/>
            <p:cNvSpPr>
              <a:spLocks noChangeArrowheads="1"/>
            </p:cNvSpPr>
            <p:nvPr/>
          </p:nvSpPr>
          <p:spPr bwMode="auto">
            <a:xfrm>
              <a:off x="5886044" y="2860644"/>
              <a:ext cx="208015" cy="207765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4" name="Oval 57"/>
            <p:cNvSpPr>
              <a:spLocks noChangeArrowheads="1"/>
            </p:cNvSpPr>
            <p:nvPr/>
          </p:nvSpPr>
          <p:spPr bwMode="auto">
            <a:xfrm>
              <a:off x="4944753" y="3649434"/>
              <a:ext cx="208015" cy="207765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5" name="Oval 57"/>
            <p:cNvSpPr>
              <a:spLocks noChangeArrowheads="1"/>
            </p:cNvSpPr>
            <p:nvPr/>
          </p:nvSpPr>
          <p:spPr bwMode="auto">
            <a:xfrm>
              <a:off x="5725397" y="2182669"/>
              <a:ext cx="208015" cy="207765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6" name="Oval 57"/>
            <p:cNvSpPr>
              <a:spLocks noChangeArrowheads="1"/>
            </p:cNvSpPr>
            <p:nvPr/>
          </p:nvSpPr>
          <p:spPr bwMode="auto">
            <a:xfrm>
              <a:off x="3114977" y="3273645"/>
              <a:ext cx="208015" cy="207765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grpSp>
          <p:nvGrpSpPr>
            <p:cNvPr id="87" name="Group 42"/>
            <p:cNvGrpSpPr/>
            <p:nvPr/>
          </p:nvGrpSpPr>
          <p:grpSpPr>
            <a:xfrm>
              <a:off x="3803351" y="2092090"/>
              <a:ext cx="1442177" cy="1091949"/>
              <a:chOff x="3803351" y="2092090"/>
              <a:chExt cx="1442177" cy="1091949"/>
            </a:xfrm>
          </p:grpSpPr>
          <p:cxnSp>
            <p:nvCxnSpPr>
              <p:cNvPr id="98" name="Straight Connector 97"/>
              <p:cNvCxnSpPr>
                <a:stCxn id="97" idx="7"/>
                <a:endCxn id="103" idx="3"/>
              </p:cNvCxnSpPr>
              <p:nvPr/>
            </p:nvCxnSpPr>
            <p:spPr bwMode="auto">
              <a:xfrm rot="5400000" flipH="1" flipV="1">
                <a:off x="4461256" y="2337073"/>
                <a:ext cx="431622" cy="26818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>
                <a:stCxn id="102" idx="7"/>
                <a:endCxn id="97" idx="3"/>
              </p:cNvCxnSpPr>
              <p:nvPr/>
            </p:nvCxnSpPr>
            <p:spPr bwMode="auto">
              <a:xfrm rot="5400000" flipH="1" flipV="1">
                <a:off x="4115627" y="2714773"/>
                <a:ext cx="184470" cy="3993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>
                <a:stCxn id="104" idx="5"/>
                <a:endCxn id="97" idx="1"/>
              </p:cNvCxnSpPr>
              <p:nvPr/>
            </p:nvCxnSpPr>
            <p:spPr bwMode="auto">
              <a:xfrm rot="16200000" flipH="1">
                <a:off x="4039834" y="2319255"/>
                <a:ext cx="308792" cy="42665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>
                <a:stCxn id="97" idx="6"/>
                <a:endCxn id="93" idx="2"/>
              </p:cNvCxnSpPr>
              <p:nvPr/>
            </p:nvCxnSpPr>
            <p:spPr bwMode="auto">
              <a:xfrm flipV="1">
                <a:off x="4571019" y="2693259"/>
                <a:ext cx="674509" cy="6134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2" name="Oval 57"/>
              <p:cNvSpPr>
                <a:spLocks noChangeArrowheads="1"/>
              </p:cNvSpPr>
              <p:nvPr/>
            </p:nvSpPr>
            <p:spPr bwMode="auto">
              <a:xfrm>
                <a:off x="3830618" y="2976274"/>
                <a:ext cx="208015" cy="207765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03" name="Oval 57"/>
              <p:cNvSpPr>
                <a:spLocks noChangeArrowheads="1"/>
              </p:cNvSpPr>
              <p:nvPr/>
            </p:nvSpPr>
            <p:spPr bwMode="auto">
              <a:xfrm>
                <a:off x="4783116" y="2092090"/>
                <a:ext cx="191508" cy="191278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04" name="Oval 57"/>
              <p:cNvSpPr>
                <a:spLocks noChangeArrowheads="1"/>
              </p:cNvSpPr>
              <p:nvPr/>
            </p:nvSpPr>
            <p:spPr bwMode="auto">
              <a:xfrm>
                <a:off x="3803351" y="2200847"/>
                <a:ext cx="208015" cy="207765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  <p:grpSp>
          <p:nvGrpSpPr>
            <p:cNvPr id="88" name="Group 43"/>
            <p:cNvGrpSpPr/>
            <p:nvPr/>
          </p:nvGrpSpPr>
          <p:grpSpPr>
            <a:xfrm>
              <a:off x="4323470" y="2597619"/>
              <a:ext cx="1246338" cy="1315352"/>
              <a:chOff x="4323470" y="2597619"/>
              <a:chExt cx="1246338" cy="1315352"/>
            </a:xfrm>
          </p:grpSpPr>
          <p:cxnSp>
            <p:nvCxnSpPr>
              <p:cNvPr id="89" name="Straight Connector 88"/>
              <p:cNvCxnSpPr>
                <a:stCxn id="97" idx="5"/>
                <a:endCxn id="96" idx="1"/>
              </p:cNvCxnSpPr>
              <p:nvPr/>
            </p:nvCxnSpPr>
            <p:spPr bwMode="auto">
              <a:xfrm rot="16200000" flipH="1">
                <a:off x="4483325" y="2881879"/>
                <a:ext cx="326619" cy="20732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>
                <a:stCxn id="93" idx="3"/>
                <a:endCxn id="96" idx="7"/>
              </p:cNvCxnSpPr>
              <p:nvPr/>
            </p:nvCxnSpPr>
            <p:spPr bwMode="auto">
              <a:xfrm rot="5400000">
                <a:off x="4891497" y="2766773"/>
                <a:ext cx="387966" cy="37619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>
                <a:stCxn id="96" idx="3"/>
                <a:endCxn id="94" idx="7"/>
              </p:cNvCxnSpPr>
              <p:nvPr/>
            </p:nvCxnSpPr>
            <p:spPr bwMode="auto">
              <a:xfrm rot="5400000">
                <a:off x="4391644" y="3391052"/>
                <a:ext cx="453941" cy="26336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>
                <a:stCxn id="96" idx="6"/>
                <a:endCxn id="95" idx="2"/>
              </p:cNvCxnSpPr>
              <p:nvPr/>
            </p:nvCxnSpPr>
            <p:spPr bwMode="auto">
              <a:xfrm>
                <a:off x="4927848" y="3222308"/>
                <a:ext cx="450452" cy="13832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3" name="Oval 57"/>
              <p:cNvSpPr>
                <a:spLocks noChangeArrowheads="1"/>
              </p:cNvSpPr>
              <p:nvPr/>
            </p:nvSpPr>
            <p:spPr bwMode="auto">
              <a:xfrm>
                <a:off x="5245529" y="2597619"/>
                <a:ext cx="191508" cy="191278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94" name="Oval 57"/>
              <p:cNvSpPr>
                <a:spLocks noChangeArrowheads="1"/>
              </p:cNvSpPr>
              <p:nvPr/>
            </p:nvSpPr>
            <p:spPr bwMode="auto">
              <a:xfrm>
                <a:off x="4323470" y="3721693"/>
                <a:ext cx="191508" cy="191278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95" name="Oval 57"/>
              <p:cNvSpPr>
                <a:spLocks noChangeArrowheads="1"/>
              </p:cNvSpPr>
              <p:nvPr/>
            </p:nvSpPr>
            <p:spPr bwMode="auto">
              <a:xfrm>
                <a:off x="5378300" y="3264995"/>
                <a:ext cx="191508" cy="191278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96" name="Oval 57"/>
              <p:cNvSpPr>
                <a:spLocks noChangeArrowheads="1"/>
              </p:cNvSpPr>
              <p:nvPr/>
            </p:nvSpPr>
            <p:spPr bwMode="auto">
              <a:xfrm>
                <a:off x="4719833" y="3118425"/>
                <a:ext cx="208015" cy="207765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97" name="Oval 57"/>
              <p:cNvSpPr>
                <a:spLocks noChangeArrowheads="1"/>
              </p:cNvSpPr>
              <p:nvPr/>
            </p:nvSpPr>
            <p:spPr bwMode="auto">
              <a:xfrm>
                <a:off x="4379511" y="2658966"/>
                <a:ext cx="191508" cy="191278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n-US" dirty="0">
                  <a:latin typeface="Calibri" pitchFamily="34" charset="0"/>
                </a:endParaRPr>
              </a:p>
            </p:txBody>
          </p:sp>
        </p:grpSp>
      </p:grpSp>
      <p:grpSp>
        <p:nvGrpSpPr>
          <p:cNvPr id="106" name="Group 9"/>
          <p:cNvGrpSpPr>
            <a:grpSpLocks/>
          </p:cNvGrpSpPr>
          <p:nvPr/>
        </p:nvGrpSpPr>
        <p:grpSpPr bwMode="auto">
          <a:xfrm>
            <a:off x="5503479" y="220717"/>
            <a:ext cx="2536935" cy="599418"/>
            <a:chOff x="1527" y="174"/>
            <a:chExt cx="2514" cy="594"/>
          </a:xfrm>
        </p:grpSpPr>
        <p:pic>
          <p:nvPicPr>
            <p:cNvPr id="107" name="Picture 6"/>
            <p:cNvPicPr>
              <a:picLocks noChangeAspect="1" noChangeArrowheads="1"/>
            </p:cNvPicPr>
            <p:nvPr/>
          </p:nvPicPr>
          <p:blipFill>
            <a:blip r:embed="rId6" cstate="print">
              <a:lum bright="12000" contrast="24000"/>
            </a:blip>
            <a:srcRect/>
            <a:stretch>
              <a:fillRect/>
            </a:stretch>
          </p:blipFill>
          <p:spPr bwMode="auto">
            <a:xfrm>
              <a:off x="2022" y="342"/>
              <a:ext cx="1498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8" name="Rectangle 7"/>
            <p:cNvSpPr>
              <a:spLocks noChangeArrowheads="1"/>
            </p:cNvSpPr>
            <p:nvPr/>
          </p:nvSpPr>
          <p:spPr bwMode="auto">
            <a:xfrm>
              <a:off x="1527" y="174"/>
              <a:ext cx="585" cy="59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" name="Rectangle 8"/>
            <p:cNvSpPr>
              <a:spLocks noChangeArrowheads="1"/>
            </p:cNvSpPr>
            <p:nvPr/>
          </p:nvSpPr>
          <p:spPr bwMode="auto">
            <a:xfrm>
              <a:off x="3456" y="174"/>
              <a:ext cx="585" cy="59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6266793" cy="1143000"/>
          </a:xfrm>
        </p:spPr>
        <p:txBody>
          <a:bodyPr/>
          <a:lstStyle/>
          <a:p>
            <a:r>
              <a:rPr lang="en-US" dirty="0" smtClean="0"/>
              <a:t>A walk in Facebook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500"/>
                                        <p:tgtEl>
                                          <p:spTgt spid="128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500"/>
                                        <p:tgtEl>
                                          <p:spTgt spid="128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28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28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9" grpId="0" animBg="1"/>
      <p:bldP spid="128010" grpId="0" animBg="1"/>
      <p:bldP spid="128018" grpId="0" animBg="1"/>
      <p:bldP spid="1280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68088E3-552B-45F3-B403-451587672333}" type="slidenum">
              <a:rPr lang="fr-CH" smtClean="0"/>
              <a:pPr/>
              <a:t>9</a:t>
            </a:fld>
            <a:endParaRPr lang="fr-CH" smtClean="0"/>
          </a:p>
        </p:txBody>
      </p:sp>
      <p:sp>
        <p:nvSpPr>
          <p:cNvPr id="2053" name="Text Box 4"/>
          <p:cNvSpPr txBox="1">
            <a:spLocks noChangeArrowheads="1"/>
          </p:cNvSpPr>
          <p:nvPr/>
        </p:nvSpPr>
        <p:spPr bwMode="auto">
          <a:xfrm>
            <a:off x="131763" y="1046163"/>
            <a:ext cx="43386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Metropolis-Hastings Random Walk (</a:t>
            </a:r>
            <a:r>
              <a:rPr lang="en-US" sz="1600" b="1"/>
              <a:t>MHRW</a:t>
            </a:r>
            <a:r>
              <a:rPr lang="en-US" sz="1600"/>
              <a:t>):</a:t>
            </a:r>
          </a:p>
        </p:txBody>
      </p:sp>
      <p:sp>
        <p:nvSpPr>
          <p:cNvPr id="2054" name="Line 5"/>
          <p:cNvSpPr>
            <a:spLocks noChangeShapeType="1"/>
          </p:cNvSpPr>
          <p:nvPr/>
        </p:nvSpPr>
        <p:spPr bwMode="auto">
          <a:xfrm flipV="1">
            <a:off x="4505325" y="1127125"/>
            <a:ext cx="0" cy="57308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116" name="Text Box 44"/>
          <p:cNvSpPr txBox="1">
            <a:spLocks noChangeArrowheads="1"/>
          </p:cNvSpPr>
          <p:nvPr/>
        </p:nvSpPr>
        <p:spPr bwMode="auto">
          <a:xfrm>
            <a:off x="947738" y="3905250"/>
            <a:ext cx="1000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sz="1600"/>
              <a:t>D</a:t>
            </a:r>
            <a:endParaRPr lang="en-US" sz="1600"/>
          </a:p>
        </p:txBody>
      </p:sp>
      <p:sp>
        <p:nvSpPr>
          <p:cNvPr id="131118" name="Text Box 46"/>
          <p:cNvSpPr txBox="1">
            <a:spLocks noChangeArrowheads="1"/>
          </p:cNvSpPr>
          <p:nvPr/>
        </p:nvSpPr>
        <p:spPr bwMode="auto">
          <a:xfrm>
            <a:off x="1104900" y="3905250"/>
            <a:ext cx="1000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sz="1600"/>
              <a:t>A</a:t>
            </a:r>
            <a:endParaRPr lang="en-US" sz="1600"/>
          </a:p>
        </p:txBody>
      </p:sp>
      <p:sp>
        <p:nvSpPr>
          <p:cNvPr id="131119" name="Text Box 47"/>
          <p:cNvSpPr txBox="1">
            <a:spLocks noChangeArrowheads="1"/>
          </p:cNvSpPr>
          <p:nvPr/>
        </p:nvSpPr>
        <p:spPr bwMode="auto">
          <a:xfrm>
            <a:off x="1271588" y="3905250"/>
            <a:ext cx="1000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sz="1600"/>
              <a:t>A</a:t>
            </a:r>
            <a:endParaRPr lang="en-US" sz="1600"/>
          </a:p>
        </p:txBody>
      </p:sp>
      <p:sp>
        <p:nvSpPr>
          <p:cNvPr id="131120" name="Text Box 48"/>
          <p:cNvSpPr txBox="1">
            <a:spLocks noChangeArrowheads="1"/>
          </p:cNvSpPr>
          <p:nvPr/>
        </p:nvSpPr>
        <p:spPr bwMode="auto">
          <a:xfrm>
            <a:off x="1430338" y="3905250"/>
            <a:ext cx="1000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sz="1600"/>
              <a:t>C</a:t>
            </a:r>
            <a:endParaRPr lang="en-US" sz="1600"/>
          </a:p>
        </p:txBody>
      </p:sp>
      <p:sp>
        <p:nvSpPr>
          <p:cNvPr id="131126" name="Text Box 54"/>
          <p:cNvSpPr txBox="1">
            <a:spLocks noChangeArrowheads="1"/>
          </p:cNvSpPr>
          <p:nvPr/>
        </p:nvSpPr>
        <p:spPr bwMode="auto">
          <a:xfrm>
            <a:off x="1562100" y="3905250"/>
            <a:ext cx="2778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sz="1600"/>
              <a:t>…</a:t>
            </a:r>
            <a:endParaRPr lang="en-US" sz="1600"/>
          </a:p>
        </p:txBody>
      </p:sp>
      <p:pic>
        <p:nvPicPr>
          <p:cNvPr id="131138" name="Picture 66" descr="MCj0432530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563" y="4264025"/>
            <a:ext cx="379412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1141" name="Picture 69" descr="MCj0432538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2563" y="4699000"/>
            <a:ext cx="320675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1142" name="Picture 70" descr="MCj0432530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563" y="5216525"/>
            <a:ext cx="379412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1143" name="Text Box 71"/>
          <p:cNvSpPr txBox="1">
            <a:spLocks noChangeArrowheads="1"/>
          </p:cNvSpPr>
          <p:nvPr/>
        </p:nvSpPr>
        <p:spPr bwMode="auto">
          <a:xfrm>
            <a:off x="668338" y="5591175"/>
            <a:ext cx="2778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sz="1600" b="1"/>
              <a:t>…</a:t>
            </a:r>
            <a:endParaRPr lang="en-US" sz="1600" b="1"/>
          </a:p>
        </p:txBody>
      </p:sp>
      <p:graphicFrame>
        <p:nvGraphicFramePr>
          <p:cNvPr id="131201" name="Object 129"/>
          <p:cNvGraphicFramePr>
            <a:graphicFrameLocks noChangeAspect="1"/>
          </p:cNvGraphicFramePr>
          <p:nvPr>
            <p:ph sz="half" idx="4294967295"/>
          </p:nvPr>
        </p:nvGraphicFramePr>
        <p:xfrm>
          <a:off x="177800" y="5780088"/>
          <a:ext cx="4038600" cy="865187"/>
        </p:xfrm>
        <a:graphic>
          <a:graphicData uri="http://schemas.openxmlformats.org/presentationml/2006/ole">
            <p:oleObj spid="_x0000_s1026" r:id="rId6" imgW="7885714" imgH="1688889" progId="">
              <p:embed/>
            </p:oleObj>
          </a:graphicData>
        </a:graphic>
      </p:graphicFrame>
      <p:pic>
        <p:nvPicPr>
          <p:cNvPr id="59" name="Picture 101" descr="C:\Users\Maciej\Pictures\Picture7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11213" y="5103813"/>
            <a:ext cx="34671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" name="Picture 102" descr="C:\Users\Maciej\Pictures\Picture8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01688" y="4308475"/>
            <a:ext cx="3052762" cy="22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" name="Picture 103" descr="C:\Users\Maciej\Pictures\Picture9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11213" y="4633913"/>
            <a:ext cx="34671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8" name="Straight Connector 57"/>
          <p:cNvCxnSpPr/>
          <p:nvPr/>
        </p:nvCxnSpPr>
        <p:spPr bwMode="auto">
          <a:xfrm rot="16200000" flipV="1">
            <a:off x="2781261" y="2701252"/>
            <a:ext cx="476099" cy="1327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80" idx="4"/>
            <a:endCxn id="78" idx="0"/>
          </p:cNvCxnSpPr>
          <p:nvPr/>
        </p:nvCxnSpPr>
        <p:spPr bwMode="auto">
          <a:xfrm rot="16200000" flipH="1">
            <a:off x="3286264" y="2285907"/>
            <a:ext cx="470210" cy="16064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endCxn id="80" idx="2"/>
          </p:cNvCxnSpPr>
          <p:nvPr/>
        </p:nvCxnSpPr>
        <p:spPr bwMode="auto">
          <a:xfrm>
            <a:off x="2586265" y="1928421"/>
            <a:ext cx="750773" cy="9882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stCxn id="78" idx="3"/>
          </p:cNvCxnSpPr>
          <p:nvPr/>
        </p:nvCxnSpPr>
        <p:spPr bwMode="auto">
          <a:xfrm rot="5400000">
            <a:off x="3213263" y="2718815"/>
            <a:ext cx="255025" cy="3747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endCxn id="79" idx="7"/>
          </p:cNvCxnSpPr>
          <p:nvPr/>
        </p:nvCxnSpPr>
        <p:spPr bwMode="auto">
          <a:xfrm rot="5400000">
            <a:off x="2750168" y="3152732"/>
            <a:ext cx="251599" cy="28404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endCxn id="76" idx="0"/>
          </p:cNvCxnSpPr>
          <p:nvPr/>
        </p:nvCxnSpPr>
        <p:spPr bwMode="auto">
          <a:xfrm rot="5400000">
            <a:off x="1324293" y="3065769"/>
            <a:ext cx="363013" cy="809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stCxn id="77" idx="5"/>
          </p:cNvCxnSpPr>
          <p:nvPr/>
        </p:nvCxnSpPr>
        <p:spPr bwMode="auto">
          <a:xfrm rot="16200000" flipH="1">
            <a:off x="1093673" y="2472264"/>
            <a:ext cx="212663" cy="48450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stCxn id="77" idx="4"/>
            <a:endCxn id="81" idx="0"/>
          </p:cNvCxnSpPr>
          <p:nvPr/>
        </p:nvCxnSpPr>
        <p:spPr bwMode="auto">
          <a:xfrm rot="5400000">
            <a:off x="671266" y="2795561"/>
            <a:ext cx="378137" cy="5941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stCxn id="81" idx="5"/>
            <a:endCxn id="76" idx="2"/>
          </p:cNvCxnSpPr>
          <p:nvPr/>
        </p:nvCxnSpPr>
        <p:spPr bwMode="auto">
          <a:xfrm rot="16200000" flipH="1">
            <a:off x="1041020" y="3054826"/>
            <a:ext cx="191707" cy="4654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stCxn id="76" idx="5"/>
          </p:cNvCxnSpPr>
          <p:nvPr/>
        </p:nvCxnSpPr>
        <p:spPr bwMode="auto">
          <a:xfrm rot="16200000" flipH="1">
            <a:off x="1680567" y="3303480"/>
            <a:ext cx="107014" cy="4020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>
            <a:endCxn id="79" idx="2"/>
          </p:cNvCxnSpPr>
          <p:nvPr/>
        </p:nvCxnSpPr>
        <p:spPr bwMode="auto">
          <a:xfrm flipV="1">
            <a:off x="2126619" y="3494009"/>
            <a:ext cx="429775" cy="6401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 bwMode="auto">
          <a:xfrm flipV="1">
            <a:off x="1623007" y="1928421"/>
            <a:ext cx="771750" cy="1170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stCxn id="77" idx="7"/>
          </p:cNvCxnSpPr>
          <p:nvPr/>
        </p:nvCxnSpPr>
        <p:spPr bwMode="auto">
          <a:xfrm rot="5400000" flipH="1" flipV="1">
            <a:off x="1024574" y="2052053"/>
            <a:ext cx="354056" cy="4877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 bwMode="auto">
          <a:xfrm rot="16200000" flipH="1">
            <a:off x="1248802" y="2419501"/>
            <a:ext cx="567662" cy="2726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 bwMode="auto">
          <a:xfrm rot="16200000" flipH="1">
            <a:off x="2536580" y="2017686"/>
            <a:ext cx="370275" cy="32699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>
            <a:stCxn id="99" idx="7"/>
            <a:endCxn id="88" idx="3"/>
          </p:cNvCxnSpPr>
          <p:nvPr/>
        </p:nvCxnSpPr>
        <p:spPr bwMode="auto">
          <a:xfrm rot="5400000" flipH="1" flipV="1">
            <a:off x="2072897" y="2077765"/>
            <a:ext cx="431622" cy="2681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>
            <a:stCxn id="87" idx="7"/>
            <a:endCxn id="99" idx="3"/>
          </p:cNvCxnSpPr>
          <p:nvPr/>
        </p:nvCxnSpPr>
        <p:spPr bwMode="auto">
          <a:xfrm rot="5400000" flipH="1" flipV="1">
            <a:off x="1727270" y="2455465"/>
            <a:ext cx="184468" cy="3993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>
            <a:stCxn id="89" idx="5"/>
            <a:endCxn id="99" idx="1"/>
          </p:cNvCxnSpPr>
          <p:nvPr/>
        </p:nvCxnSpPr>
        <p:spPr bwMode="auto">
          <a:xfrm rot="16200000" flipH="1">
            <a:off x="1651475" y="2059947"/>
            <a:ext cx="308792" cy="42665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>
            <a:stCxn id="99" idx="6"/>
            <a:endCxn id="95" idx="2"/>
          </p:cNvCxnSpPr>
          <p:nvPr/>
        </p:nvCxnSpPr>
        <p:spPr bwMode="auto">
          <a:xfrm flipV="1">
            <a:off x="2182660" y="2433950"/>
            <a:ext cx="674510" cy="6134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>
            <a:stCxn id="99" idx="5"/>
            <a:endCxn id="98" idx="1"/>
          </p:cNvCxnSpPr>
          <p:nvPr/>
        </p:nvCxnSpPr>
        <p:spPr bwMode="auto">
          <a:xfrm rot="16200000" flipH="1">
            <a:off x="2094966" y="2622571"/>
            <a:ext cx="326619" cy="20732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stCxn id="95" idx="3"/>
            <a:endCxn id="98" idx="7"/>
          </p:cNvCxnSpPr>
          <p:nvPr/>
        </p:nvCxnSpPr>
        <p:spPr bwMode="auto">
          <a:xfrm rot="5400000">
            <a:off x="2503138" y="2507465"/>
            <a:ext cx="387966" cy="37619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>
            <a:stCxn id="98" idx="3"/>
            <a:endCxn id="96" idx="7"/>
          </p:cNvCxnSpPr>
          <p:nvPr/>
        </p:nvCxnSpPr>
        <p:spPr bwMode="auto">
          <a:xfrm rot="5400000">
            <a:off x="2003285" y="3131744"/>
            <a:ext cx="453941" cy="26336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>
            <a:stCxn id="98" idx="6"/>
            <a:endCxn id="97" idx="2"/>
          </p:cNvCxnSpPr>
          <p:nvPr/>
        </p:nvCxnSpPr>
        <p:spPr bwMode="auto">
          <a:xfrm>
            <a:off x="2539489" y="2963000"/>
            <a:ext cx="450452" cy="1383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Oval 57"/>
          <p:cNvSpPr>
            <a:spLocks noChangeArrowheads="1"/>
          </p:cNvSpPr>
          <p:nvPr/>
        </p:nvSpPr>
        <p:spPr bwMode="auto">
          <a:xfrm>
            <a:off x="1369576" y="3287744"/>
            <a:ext cx="191508" cy="191278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/>
            <a:r>
              <a:rPr lang="en-US" sz="1000" dirty="0" smtClean="0">
                <a:latin typeface="Calibri" pitchFamily="34" charset="0"/>
              </a:rPr>
              <a:t>C</a:t>
            </a:r>
            <a:endParaRPr lang="en-US" sz="1000" dirty="0">
              <a:latin typeface="Calibri" pitchFamily="34" charset="0"/>
            </a:endParaRPr>
          </a:p>
        </p:txBody>
      </p:sp>
      <p:sp>
        <p:nvSpPr>
          <p:cNvPr id="77" name="Oval 57"/>
          <p:cNvSpPr>
            <a:spLocks noChangeArrowheads="1"/>
          </p:cNvSpPr>
          <p:nvPr/>
        </p:nvSpPr>
        <p:spPr bwMode="auto">
          <a:xfrm>
            <a:off x="794287" y="2444922"/>
            <a:ext cx="191508" cy="191278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/>
            <a:r>
              <a:rPr lang="en-US" sz="1000" dirty="0" smtClean="0">
                <a:latin typeface="Calibri" pitchFamily="34" charset="0"/>
              </a:rPr>
              <a:t>D</a:t>
            </a:r>
            <a:endParaRPr lang="en-US" sz="1000" dirty="0">
              <a:latin typeface="Calibri" pitchFamily="34" charset="0"/>
            </a:endParaRPr>
          </a:p>
        </p:txBody>
      </p:sp>
      <p:sp>
        <p:nvSpPr>
          <p:cNvPr id="78" name="Oval 57"/>
          <p:cNvSpPr>
            <a:spLocks noChangeArrowheads="1"/>
          </p:cNvSpPr>
          <p:nvPr/>
        </p:nvSpPr>
        <p:spPr bwMode="auto">
          <a:xfrm>
            <a:off x="3497685" y="2601336"/>
            <a:ext cx="208015" cy="207765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/>
            <a:r>
              <a:rPr lang="en-US" sz="1000" dirty="0" smtClean="0">
                <a:latin typeface="Calibri" pitchFamily="34" charset="0"/>
              </a:rPr>
              <a:t>M</a:t>
            </a:r>
            <a:endParaRPr lang="en-US" sz="1000" dirty="0">
              <a:latin typeface="Calibri" pitchFamily="34" charset="0"/>
            </a:endParaRPr>
          </a:p>
        </p:txBody>
      </p:sp>
      <p:sp>
        <p:nvSpPr>
          <p:cNvPr id="79" name="Oval 57"/>
          <p:cNvSpPr>
            <a:spLocks noChangeArrowheads="1"/>
          </p:cNvSpPr>
          <p:nvPr/>
        </p:nvSpPr>
        <p:spPr bwMode="auto">
          <a:xfrm>
            <a:off x="2556394" y="3390126"/>
            <a:ext cx="208015" cy="207765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/>
            <a:r>
              <a:rPr lang="en-US" sz="1000" dirty="0" smtClean="0">
                <a:latin typeface="Calibri" pitchFamily="34" charset="0"/>
              </a:rPr>
              <a:t>J</a:t>
            </a:r>
            <a:endParaRPr lang="en-US" sz="1000" dirty="0">
              <a:latin typeface="Calibri" pitchFamily="34" charset="0"/>
            </a:endParaRPr>
          </a:p>
        </p:txBody>
      </p:sp>
      <p:sp>
        <p:nvSpPr>
          <p:cNvPr id="80" name="Oval 57"/>
          <p:cNvSpPr>
            <a:spLocks noChangeArrowheads="1"/>
          </p:cNvSpPr>
          <p:nvPr/>
        </p:nvSpPr>
        <p:spPr bwMode="auto">
          <a:xfrm>
            <a:off x="3337038" y="1923361"/>
            <a:ext cx="208015" cy="207765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/>
            <a:r>
              <a:rPr lang="en-US" sz="1000" dirty="0" smtClean="0">
                <a:latin typeface="Calibri" pitchFamily="34" charset="0"/>
              </a:rPr>
              <a:t>N</a:t>
            </a:r>
            <a:endParaRPr lang="en-US" sz="1000" dirty="0">
              <a:latin typeface="Calibri" pitchFamily="34" charset="0"/>
            </a:endParaRPr>
          </a:p>
        </p:txBody>
      </p:sp>
      <p:sp>
        <p:nvSpPr>
          <p:cNvPr id="81" name="Oval 57"/>
          <p:cNvSpPr>
            <a:spLocks noChangeArrowheads="1"/>
          </p:cNvSpPr>
          <p:nvPr/>
        </p:nvSpPr>
        <p:spPr bwMode="auto">
          <a:xfrm>
            <a:off x="726618" y="3014337"/>
            <a:ext cx="208015" cy="207765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/>
            <a:r>
              <a:rPr lang="en-US" sz="1000" dirty="0" smtClean="0">
                <a:latin typeface="Calibri" pitchFamily="34" charset="0"/>
              </a:rPr>
              <a:t>A</a:t>
            </a:r>
            <a:endParaRPr lang="en-US" sz="1000" dirty="0">
              <a:latin typeface="Calibri" pitchFamily="34" charset="0"/>
            </a:endParaRPr>
          </a:p>
        </p:txBody>
      </p:sp>
      <p:sp>
        <p:nvSpPr>
          <p:cNvPr id="87" name="Oval 57"/>
          <p:cNvSpPr>
            <a:spLocks noChangeArrowheads="1"/>
          </p:cNvSpPr>
          <p:nvPr/>
        </p:nvSpPr>
        <p:spPr bwMode="auto">
          <a:xfrm>
            <a:off x="1442259" y="2716966"/>
            <a:ext cx="208015" cy="207765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/>
            <a:r>
              <a:rPr lang="en-US" sz="1000" dirty="0" smtClean="0">
                <a:latin typeface="Calibri" pitchFamily="34" charset="0"/>
              </a:rPr>
              <a:t>B</a:t>
            </a:r>
            <a:endParaRPr lang="en-US" sz="1000" dirty="0">
              <a:latin typeface="Calibri" pitchFamily="34" charset="0"/>
            </a:endParaRPr>
          </a:p>
        </p:txBody>
      </p:sp>
      <p:sp>
        <p:nvSpPr>
          <p:cNvPr id="88" name="Oval 57"/>
          <p:cNvSpPr>
            <a:spLocks noChangeArrowheads="1"/>
          </p:cNvSpPr>
          <p:nvPr/>
        </p:nvSpPr>
        <p:spPr bwMode="auto">
          <a:xfrm>
            <a:off x="2394757" y="1832782"/>
            <a:ext cx="191508" cy="191278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/>
            <a:r>
              <a:rPr lang="en-US" sz="1000" dirty="0" smtClean="0">
                <a:latin typeface="Calibri" pitchFamily="34" charset="0"/>
              </a:rPr>
              <a:t>I</a:t>
            </a:r>
            <a:endParaRPr lang="en-US" sz="1000" dirty="0">
              <a:latin typeface="Calibri" pitchFamily="34" charset="0"/>
            </a:endParaRPr>
          </a:p>
        </p:txBody>
      </p:sp>
      <p:sp>
        <p:nvSpPr>
          <p:cNvPr id="89" name="Oval 57"/>
          <p:cNvSpPr>
            <a:spLocks noChangeArrowheads="1"/>
          </p:cNvSpPr>
          <p:nvPr/>
        </p:nvSpPr>
        <p:spPr bwMode="auto">
          <a:xfrm>
            <a:off x="1414992" y="1941539"/>
            <a:ext cx="208015" cy="207765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/>
            <a:r>
              <a:rPr lang="en-US" sz="1000" dirty="0" smtClean="0">
                <a:latin typeface="Calibri" pitchFamily="34" charset="0"/>
              </a:rPr>
              <a:t>E</a:t>
            </a:r>
            <a:endParaRPr lang="en-US" sz="1000" dirty="0">
              <a:latin typeface="Calibri" pitchFamily="34" charset="0"/>
            </a:endParaRPr>
          </a:p>
        </p:txBody>
      </p:sp>
      <p:sp>
        <p:nvSpPr>
          <p:cNvPr id="95" name="Oval 57"/>
          <p:cNvSpPr>
            <a:spLocks noChangeArrowheads="1"/>
          </p:cNvSpPr>
          <p:nvPr/>
        </p:nvSpPr>
        <p:spPr bwMode="auto">
          <a:xfrm>
            <a:off x="2857170" y="2338311"/>
            <a:ext cx="191508" cy="191278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/>
            <a:r>
              <a:rPr lang="en-US" sz="1000" dirty="0" smtClean="0">
                <a:latin typeface="Calibri" pitchFamily="34" charset="0"/>
              </a:rPr>
              <a:t>K</a:t>
            </a:r>
            <a:endParaRPr lang="en-US" sz="1000" dirty="0">
              <a:latin typeface="Calibri" pitchFamily="34" charset="0"/>
            </a:endParaRPr>
          </a:p>
        </p:txBody>
      </p:sp>
      <p:sp>
        <p:nvSpPr>
          <p:cNvPr id="96" name="Oval 57"/>
          <p:cNvSpPr>
            <a:spLocks noChangeArrowheads="1"/>
          </p:cNvSpPr>
          <p:nvPr/>
        </p:nvSpPr>
        <p:spPr bwMode="auto">
          <a:xfrm>
            <a:off x="1935111" y="3462385"/>
            <a:ext cx="191508" cy="191278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/>
            <a:r>
              <a:rPr lang="en-US" sz="1000" dirty="0" smtClean="0">
                <a:latin typeface="Calibri" pitchFamily="34" charset="0"/>
              </a:rPr>
              <a:t>F</a:t>
            </a:r>
            <a:endParaRPr lang="en-US" sz="1000" dirty="0">
              <a:latin typeface="Calibri" pitchFamily="34" charset="0"/>
            </a:endParaRPr>
          </a:p>
        </p:txBody>
      </p:sp>
      <p:sp>
        <p:nvSpPr>
          <p:cNvPr id="97" name="Oval 57"/>
          <p:cNvSpPr>
            <a:spLocks noChangeArrowheads="1"/>
          </p:cNvSpPr>
          <p:nvPr/>
        </p:nvSpPr>
        <p:spPr bwMode="auto">
          <a:xfrm>
            <a:off x="2989941" y="3005687"/>
            <a:ext cx="191508" cy="191278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/>
            <a:r>
              <a:rPr lang="en-US" sz="1000" dirty="0" smtClean="0">
                <a:latin typeface="Calibri" pitchFamily="34" charset="0"/>
              </a:rPr>
              <a:t>L</a:t>
            </a:r>
            <a:endParaRPr lang="en-US" sz="1000" dirty="0">
              <a:latin typeface="Calibri" pitchFamily="34" charset="0"/>
            </a:endParaRPr>
          </a:p>
        </p:txBody>
      </p:sp>
      <p:sp>
        <p:nvSpPr>
          <p:cNvPr id="98" name="Oval 57"/>
          <p:cNvSpPr>
            <a:spLocks noChangeArrowheads="1"/>
          </p:cNvSpPr>
          <p:nvPr/>
        </p:nvSpPr>
        <p:spPr bwMode="auto">
          <a:xfrm>
            <a:off x="2331474" y="2859117"/>
            <a:ext cx="208015" cy="207765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/>
            <a:r>
              <a:rPr lang="en-US" sz="1000" dirty="0" smtClean="0">
                <a:latin typeface="Calibri" pitchFamily="34" charset="0"/>
              </a:rPr>
              <a:t>H</a:t>
            </a:r>
            <a:endParaRPr lang="en-US" sz="1000" dirty="0">
              <a:latin typeface="Calibri" pitchFamily="34" charset="0"/>
            </a:endParaRPr>
          </a:p>
        </p:txBody>
      </p:sp>
      <p:sp>
        <p:nvSpPr>
          <p:cNvPr id="99" name="Oval 57"/>
          <p:cNvSpPr>
            <a:spLocks noChangeArrowheads="1"/>
          </p:cNvSpPr>
          <p:nvPr/>
        </p:nvSpPr>
        <p:spPr bwMode="auto">
          <a:xfrm>
            <a:off x="1991152" y="2399658"/>
            <a:ext cx="191508" cy="191278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/>
            <a:r>
              <a:rPr lang="en-US" sz="1000" dirty="0" smtClean="0">
                <a:latin typeface="Calibri" pitchFamily="34" charset="0"/>
              </a:rPr>
              <a:t>G</a:t>
            </a:r>
            <a:endParaRPr lang="en-US" sz="1000" dirty="0">
              <a:latin typeface="Calibri" pitchFamily="34" charset="0"/>
            </a:endParaRPr>
          </a:p>
        </p:txBody>
      </p:sp>
      <p:sp>
        <p:nvSpPr>
          <p:cNvPr id="100" name="Oval 57"/>
          <p:cNvSpPr>
            <a:spLocks noChangeArrowheads="1"/>
          </p:cNvSpPr>
          <p:nvPr/>
        </p:nvSpPr>
        <p:spPr bwMode="auto">
          <a:xfrm>
            <a:off x="740715" y="2390257"/>
            <a:ext cx="298536" cy="298174"/>
          </a:xfrm>
          <a:prstGeom prst="ellipse">
            <a:avLst/>
          </a:prstGeom>
          <a:noFill/>
          <a:ln w="63500">
            <a:solidFill>
              <a:schemeClr val="accent4"/>
            </a:solidFill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08" name="Oval 57"/>
          <p:cNvSpPr>
            <a:spLocks noChangeArrowheads="1"/>
          </p:cNvSpPr>
          <p:nvPr/>
        </p:nvSpPr>
        <p:spPr bwMode="auto">
          <a:xfrm>
            <a:off x="689511" y="2981218"/>
            <a:ext cx="267752" cy="267428"/>
          </a:xfrm>
          <a:prstGeom prst="ellipse">
            <a:avLst/>
          </a:prstGeom>
          <a:solidFill>
            <a:schemeClr val="lt1">
              <a:alpha val="25000"/>
            </a:schemeClr>
          </a:solidFill>
          <a:ln w="38100">
            <a:solidFill>
              <a:schemeClr val="accent4"/>
            </a:solidFill>
            <a:prstDash val="sysDot"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09" name="Oval 57"/>
          <p:cNvSpPr>
            <a:spLocks noChangeArrowheads="1"/>
          </p:cNvSpPr>
          <p:nvPr/>
        </p:nvSpPr>
        <p:spPr bwMode="auto">
          <a:xfrm>
            <a:off x="1327686" y="3243156"/>
            <a:ext cx="267752" cy="267428"/>
          </a:xfrm>
          <a:prstGeom prst="ellipse">
            <a:avLst/>
          </a:prstGeom>
          <a:solidFill>
            <a:schemeClr val="lt1">
              <a:alpha val="25000"/>
            </a:schemeClr>
          </a:solidFill>
          <a:ln w="38100">
            <a:solidFill>
              <a:schemeClr val="accent4"/>
            </a:solidFill>
            <a:prstDash val="sysDot"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10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fr-CH" dirty="0" smtClean="0"/>
              <a:t>How to </a:t>
            </a:r>
            <a:r>
              <a:rPr lang="fr-CH" dirty="0" err="1" smtClean="0"/>
              <a:t>get</a:t>
            </a:r>
            <a:r>
              <a:rPr lang="fr-CH" dirty="0" smtClean="0"/>
              <a:t> an </a:t>
            </a:r>
            <a:r>
              <a:rPr lang="fr-CH" dirty="0" err="1" smtClean="0"/>
              <a:t>unbiased</a:t>
            </a:r>
            <a:r>
              <a:rPr lang="fr-CH" dirty="0" smtClean="0"/>
              <a:t> </a:t>
            </a:r>
            <a:r>
              <a:rPr lang="fr-CH" dirty="0" err="1" smtClean="0"/>
              <a:t>sample</a:t>
            </a:r>
            <a:r>
              <a:rPr lang="fr-CH" dirty="0" smtClean="0"/>
              <a:t>?</a:t>
            </a:r>
            <a:endParaRPr lang="en-US" dirty="0"/>
          </a:p>
        </p:txBody>
      </p:sp>
      <p:sp>
        <p:nvSpPr>
          <p:cNvPr id="82" name="TextBox 81"/>
          <p:cNvSpPr txBox="1"/>
          <p:nvPr/>
        </p:nvSpPr>
        <p:spPr>
          <a:xfrm>
            <a:off x="441499" y="3830899"/>
            <a:ext cx="900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S = 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31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31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42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11111E-6 L -0.00625 0.08426 " pathEditMode="relative" rAng="0" ptsTypes="AA">
                                      <p:cBhvr>
                                        <p:cTn id="32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" y="42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"/>
                                        <p:tgtEl>
                                          <p:spTgt spid="131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31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25 0.08472 C -0.00504 0.10255 -0.01737 0.11875 -0.03403 0.12106 C -0.05052 0.12268 -0.06459 0.10949 -0.06563 0.09167 C -0.06684 0.07361 -0.05487 0.05833 -0.0382 0.05671 C -0.02205 0.0544 -0.00868 0.06667 -0.00625 0.08472 Z " pathEditMode="relative" rAng="5102481" ptsTypes="fffff">
                                      <p:cBhvr>
                                        <p:cTn id="57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" y="4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31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131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63" presetClass="pat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25 0.08426 L 0.06319 0.12315 " pathEditMode="relative" rAng="0" ptsTypes="AA">
                                      <p:cBhvr>
                                        <p:cTn id="81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19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3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131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5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131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131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131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116" grpId="0"/>
      <p:bldP spid="131118" grpId="0"/>
      <p:bldP spid="131119" grpId="0"/>
      <p:bldP spid="131120" grpId="0"/>
      <p:bldP spid="131126" grpId="0"/>
      <p:bldP spid="131143" grpId="0"/>
      <p:bldP spid="100" grpId="0" animBg="1"/>
      <p:bldP spid="100" grpId="1" animBg="1"/>
      <p:bldP spid="100" grpId="2" animBg="1"/>
      <p:bldP spid="100" grpId="3" animBg="1"/>
      <p:bldP spid="108" grpId="0" animBg="1"/>
      <p:bldP spid="108" grpId="1" animBg="1"/>
      <p:bldP spid="109" grpId="0" animBg="1"/>
      <p:bldP spid="109" grpId="1" animBg="1"/>
      <p:bldP spid="109" grpId="2" animBg="1"/>
      <p:bldP spid="109" grpId="3" animBg="1"/>
      <p:bldP spid="8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2227</Words>
  <Application>Microsoft Office PowerPoint</Application>
  <PresentationFormat>On-screen Show (4:3)</PresentationFormat>
  <Paragraphs>621</Paragraphs>
  <Slides>50</Slides>
  <Notes>50</Notes>
  <HiddenSlides>2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50</vt:i4>
      </vt:variant>
    </vt:vector>
  </HeadingPairs>
  <TitlesOfParts>
    <vt:vector size="53" baseType="lpstr">
      <vt:lpstr>Office Theme</vt:lpstr>
      <vt:lpstr>Equation</vt:lpstr>
      <vt:lpstr>Image</vt:lpstr>
      <vt:lpstr>Link-Trace Sampling for Social Networks: Advances and Applications </vt:lpstr>
      <vt:lpstr>Online Social Networks (OSNs) </vt:lpstr>
      <vt:lpstr>Slide 3</vt:lpstr>
      <vt:lpstr>Sampling</vt:lpstr>
      <vt:lpstr>Sampling</vt:lpstr>
      <vt:lpstr>Sampling</vt:lpstr>
      <vt:lpstr>Sampling</vt:lpstr>
      <vt:lpstr>A walk in Facebook</vt:lpstr>
      <vt:lpstr>How to get an unbiased sample?</vt:lpstr>
      <vt:lpstr>How to get an unbiased sample?</vt:lpstr>
      <vt:lpstr>Facebook results</vt:lpstr>
      <vt:lpstr>Slide 12</vt:lpstr>
      <vt:lpstr>Slide 13</vt:lpstr>
      <vt:lpstr>RW extensions 1) Multigraph sampling</vt:lpstr>
      <vt:lpstr>Slide 15</vt:lpstr>
      <vt:lpstr>Slide 16</vt:lpstr>
      <vt:lpstr>Multigraph sampling</vt:lpstr>
      <vt:lpstr>RW extensions 2) Stratified Weighted RW</vt:lpstr>
      <vt:lpstr>Not all nodes are equal</vt:lpstr>
      <vt:lpstr>Not all nodes are equal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Colleges in Facebook</vt:lpstr>
      <vt:lpstr>Part 2:  What do we learn from our samples?</vt:lpstr>
      <vt:lpstr>What can we learn from datasets?</vt:lpstr>
      <vt:lpstr>Example: Privacy Awareness in Facebook</vt:lpstr>
      <vt:lpstr>What can we learn from datasets?</vt:lpstr>
      <vt:lpstr>Slide 33</vt:lpstr>
      <vt:lpstr>Slide 34</vt:lpstr>
      <vt:lpstr>Country-to-country FB graph</vt:lpstr>
      <vt:lpstr>Slide 36</vt:lpstr>
      <vt:lpstr>Slide 37</vt:lpstr>
      <vt:lpstr>Exploration without repetitions</vt:lpstr>
      <vt:lpstr>Exploration without repetitions</vt:lpstr>
      <vt:lpstr>Exploration without repetitions</vt:lpstr>
      <vt:lpstr>Slide 41</vt:lpstr>
      <vt:lpstr>Graph model RG(pk) </vt:lpstr>
      <vt:lpstr>Solution (very briefly)</vt:lpstr>
      <vt:lpstr>Solution (very briefly)</vt:lpstr>
      <vt:lpstr>Solution (very briefly)</vt:lpstr>
      <vt:lpstr>What if the graph is not random?</vt:lpstr>
      <vt:lpstr>Summary</vt:lpstr>
      <vt:lpstr>Slide 48</vt:lpstr>
      <vt:lpstr>Slide 49</vt:lpstr>
      <vt:lpstr>Slide 50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2013-02-08T07:43:14Z</dcterms:created>
  <dcterms:modified xsi:type="dcterms:W3CDTF">2013-02-08T07:43:49Z</dcterms:modified>
</cp:coreProperties>
</file>